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26"/>
  </p:notesMasterIdLst>
  <p:sldIdLst>
    <p:sldId id="256" r:id="rId2"/>
    <p:sldId id="257" r:id="rId3"/>
    <p:sldId id="261" r:id="rId4"/>
    <p:sldId id="262" r:id="rId5"/>
    <p:sldId id="258" r:id="rId6"/>
    <p:sldId id="263" r:id="rId7"/>
    <p:sldId id="265" r:id="rId8"/>
    <p:sldId id="266" r:id="rId9"/>
    <p:sldId id="264" r:id="rId10"/>
    <p:sldId id="271" r:id="rId11"/>
    <p:sldId id="287" r:id="rId12"/>
    <p:sldId id="273" r:id="rId13"/>
    <p:sldId id="289" r:id="rId14"/>
    <p:sldId id="288" r:id="rId15"/>
    <p:sldId id="292" r:id="rId16"/>
    <p:sldId id="291" r:id="rId17"/>
    <p:sldId id="276" r:id="rId18"/>
    <p:sldId id="286" r:id="rId19"/>
    <p:sldId id="278" r:id="rId20"/>
    <p:sldId id="280" r:id="rId21"/>
    <p:sldId id="282" r:id="rId22"/>
    <p:sldId id="284" r:id="rId23"/>
    <p:sldId id="267" r:id="rId24"/>
    <p:sldId id="28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7E"/>
    <a:srgbClr val="FFFF00"/>
    <a:srgbClr val="003399"/>
    <a:srgbClr val="0066FF"/>
    <a:srgbClr val="33CC33"/>
    <a:srgbClr val="0000FF"/>
    <a:srgbClr val="00FF00"/>
    <a:srgbClr val="FF9900"/>
    <a:srgbClr val="00339A"/>
    <a:srgbClr val="00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8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03E224-D29F-410E-A6A1-98D0E1741271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1C84F-A199-4F00-A6BC-AD468CAC76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1C84F-A199-4F00-A6BC-AD468CAC764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1C84F-A199-4F00-A6BC-AD468CAC764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05C12F3-4311-4B99-9E8F-3B75477F10B1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471C22-20F2-45E8-AB64-0AAEA04FD673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CB8CCA4-1A5E-4FD2-90AD-F796855FBF9C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2DAD62-DDE5-4BF6-B2F3-51EEBA927AA4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10A4A42-8315-47DD-8BD4-B93ED46C7F01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B4FE14-928B-48A8-8497-CF873AB45FE4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96042C-8AE5-4AF5-89E0-02589998AF34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C3A94-2C79-48EC-A0A7-F7448E58F961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99D56B5-5ED4-473D-87E7-F97145219736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7C36A7-2C82-4FC9-AFD6-3CB1005E4F8B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314A2-4BF1-4055-969C-6C30823C3BF7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A1CFF00-2D57-4B9F-A90A-F08A9480D16E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5400" dirty="0" smtClean="0">
                <a:solidFill>
                  <a:srgbClr val="FFFF00"/>
                </a:solidFill>
              </a:rPr>
              <a:t>види спектрів.</a:t>
            </a:r>
            <a:br>
              <a:rPr lang="uk-UA" sz="5400" dirty="0" smtClean="0">
                <a:solidFill>
                  <a:srgbClr val="FFFF00"/>
                </a:solidFill>
              </a:rPr>
            </a:br>
            <a:r>
              <a:rPr lang="uk-UA" sz="5400" dirty="0" smtClean="0">
                <a:solidFill>
                  <a:srgbClr val="FFFF00"/>
                </a:solidFill>
              </a:rPr>
              <a:t>Спектроскоп.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5301208"/>
            <a:ext cx="5400600" cy="10801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uk-UA" sz="1600" i="1" dirty="0" smtClean="0">
                <a:solidFill>
                  <a:srgbClr val="FFFF00"/>
                </a:solidFill>
                <a:latin typeface="Georgia" pitchFamily="18" charset="0"/>
              </a:rPr>
              <a:t>Наше життя – кольорова казка чи ілюзорний світ,</a:t>
            </a:r>
          </a:p>
          <a:p>
            <a:pPr>
              <a:spcBef>
                <a:spcPts val="0"/>
              </a:spcBef>
            </a:pPr>
            <a:r>
              <a:rPr lang="uk-UA" sz="1600" i="1" dirty="0" smtClean="0">
                <a:solidFill>
                  <a:srgbClr val="FFFF00"/>
                </a:solidFill>
                <a:latin typeface="Georgia" pitchFamily="18" charset="0"/>
              </a:rPr>
              <a:t>бездонне синє небо чи вогонь дивовижних химер, дивовижний вигин веселки чи срібло дзвінкого </a:t>
            </a:r>
            <a:r>
              <a:rPr lang="uk-UA" sz="1600" i="1" dirty="0" err="1" smtClean="0">
                <a:solidFill>
                  <a:srgbClr val="FFFF00"/>
                </a:solidFill>
                <a:latin typeface="Georgia" pitchFamily="18" charset="0"/>
              </a:rPr>
              <a:t>доща</a:t>
            </a:r>
            <a:r>
              <a:rPr lang="uk-UA" sz="1600" i="1" dirty="0" smtClean="0">
                <a:solidFill>
                  <a:srgbClr val="FFFF00"/>
                </a:solidFill>
                <a:latin typeface="Georgia" pitchFamily="18" charset="0"/>
              </a:rPr>
              <a:t>. </a:t>
            </a:r>
          </a:p>
          <a:p>
            <a:pPr>
              <a:spcBef>
                <a:spcPts val="0"/>
              </a:spcBef>
            </a:pPr>
            <a:r>
              <a:rPr lang="uk-UA" sz="1600" i="1" dirty="0" smtClean="0">
                <a:solidFill>
                  <a:srgbClr val="FFFF00"/>
                </a:solidFill>
                <a:latin typeface="Georgia" pitchFamily="18" charset="0"/>
              </a:rPr>
              <a:t>Життя – це колір і звуки, все, чим його наповнюю я...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4077072"/>
            <a:ext cx="2627784" cy="2780928"/>
          </a:xfrm>
          <a:prstGeom prst="rect">
            <a:avLst/>
          </a:prstGeom>
          <a:blipFill dpi="0" rotWithShape="1">
            <a:blip r:embed="rId2" cstate="print">
              <a:alphaModFix amt="55000"/>
            </a:blip>
            <a:srcRect/>
            <a:tile tx="0" ty="0" sx="100000" sy="100000" flip="none" algn="tl"/>
          </a:blipFill>
        </p:spPr>
        <p:txBody>
          <a:bodyPr vert="horz" lIns="45720" tIns="0" rIns="4572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uk-UA" b="1" i="1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uk-UA" sz="1400" b="1" i="1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Відкрите заняття з фізики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lang="uk-UA" sz="1100" b="1" i="1" dirty="0" smtClean="0">
              <a:solidFill>
                <a:srgbClr val="FFFF00"/>
              </a:solidFill>
              <a:latin typeface="Georgia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uk-UA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**************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uk-UA" sz="600" b="1" i="1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uk-UA" sz="2200" b="1" i="1" u="none" strike="noStrike" kern="1200" cap="none" spc="-1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Свириденко О.Ф.</a:t>
            </a:r>
            <a:endParaRPr kumimoji="0" lang="ru-RU" sz="2200" b="1" i="1" u="none" strike="noStrike" kern="1200" cap="none" spc="-10" normalizeH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pic>
        <p:nvPicPr>
          <p:cNvPr id="6" name="Picture 2" descr="http://chemlight.ucoz.ru/7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699792" cy="4149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tepka.ru/fizika_9/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6552728" cy="5328592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388424" y="0"/>
            <a:ext cx="504056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0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Спектроскоп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60688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Спектроскоп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55664" y="6629400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/>
              <a:t>10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76712"/>
          </a:xfrm>
        </p:spPr>
        <p:txBody>
          <a:bodyPr/>
          <a:lstStyle/>
          <a:p>
            <a:r>
              <a:rPr lang="uk-UA" dirty="0" smtClean="0"/>
              <a:t>Досліджуємо спектри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/>
            <a:r>
              <a:rPr lang="uk-UA" dirty="0" smtClean="0"/>
              <a:t>Білого (денного світла).</a:t>
            </a:r>
          </a:p>
          <a:p>
            <a:pPr indent="457200"/>
            <a:r>
              <a:rPr lang="uk-UA" dirty="0" smtClean="0"/>
              <a:t>Полум'я. </a:t>
            </a:r>
          </a:p>
          <a:p>
            <a:pPr indent="457200"/>
            <a:r>
              <a:rPr lang="uk-UA" dirty="0" smtClean="0"/>
              <a:t>Ламп освітлення:</a:t>
            </a:r>
          </a:p>
          <a:p>
            <a:pPr marL="720000" indent="360000">
              <a:buFont typeface="Wingdings" pitchFamily="2" charset="2"/>
              <a:buChar char="Ø"/>
            </a:pPr>
            <a:r>
              <a:rPr lang="uk-UA" dirty="0" smtClean="0"/>
              <a:t>лампи розжарювання;</a:t>
            </a:r>
          </a:p>
          <a:p>
            <a:pPr marL="720000" indent="360000">
              <a:buFont typeface="Wingdings" pitchFamily="2" charset="2"/>
              <a:buChar char="Ø"/>
            </a:pPr>
            <a:r>
              <a:rPr lang="uk-UA" dirty="0" smtClean="0"/>
              <a:t>люмінесцентної;</a:t>
            </a:r>
          </a:p>
          <a:p>
            <a:pPr marL="720000" indent="360000">
              <a:buFont typeface="Wingdings" pitchFamily="2" charset="2"/>
              <a:buChar char="Ø"/>
            </a:pPr>
            <a:r>
              <a:rPr lang="uk-UA" dirty="0" smtClean="0"/>
              <a:t>світлодіодної лампи.</a:t>
            </a:r>
          </a:p>
          <a:p>
            <a:pPr indent="457200"/>
            <a:r>
              <a:rPr lang="uk-UA" dirty="0" smtClean="0"/>
              <a:t>Пари солей</a:t>
            </a:r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55664" y="6629400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/>
              <a:t>11</a:t>
            </a:fld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8424" y="0"/>
            <a:ext cx="504056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0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Дослідження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r>
              <a:rPr lang="uk-UA" dirty="0" smtClean="0"/>
              <a:t>Суцільні (неперервні) спектри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268760"/>
            <a:ext cx="7488832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>
              <a:spcBef>
                <a:spcPts val="300"/>
              </a:spcBef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Дають тверді тіла, рідини, дуже стиснені гази внаслідок </a:t>
            </a:r>
          </a:p>
          <a:p>
            <a:pPr lvl="0" indent="457200">
              <a:spcBef>
                <a:spcPts val="300"/>
              </a:spcBef>
            </a:pP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нагрівання. </a:t>
            </a:r>
          </a:p>
          <a:p>
            <a:pPr lvl="0" indent="457200">
              <a:spcBef>
                <a:spcPts val="300"/>
              </a:spcBef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Тіла випромінюють хвилі усіх можливих частот (довжин)</a:t>
            </a:r>
          </a:p>
          <a:p>
            <a:pPr lvl="0" indent="457200">
              <a:spcBef>
                <a:spcPts val="300"/>
              </a:spcBef>
            </a:pP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 хвиль. </a:t>
            </a:r>
          </a:p>
          <a:p>
            <a:pPr lvl="0" indent="457200">
              <a:spcBef>
                <a:spcPts val="300"/>
              </a:spcBef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Визначаються випромінювальною властивістю атомів. </a:t>
            </a:r>
          </a:p>
          <a:p>
            <a:pPr lvl="0" indent="457200">
              <a:spcBef>
                <a:spcPts val="300"/>
              </a:spcBef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Значною мірою залежать від взаємодії атомів один з </a:t>
            </a:r>
          </a:p>
          <a:p>
            <a:pPr lvl="0" indent="457200">
              <a:spcBef>
                <a:spcPts val="300"/>
              </a:spcBef>
            </a:pP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одним.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4338" name="Picture 2" descr="http://www.arowana-im.com.ua/images/comments/41238_28.jpg"/>
          <p:cNvPicPr>
            <a:picLocks noChangeAspect="1" noChangeArrowheads="1"/>
          </p:cNvPicPr>
          <p:nvPr/>
        </p:nvPicPr>
        <p:blipFill>
          <a:blip r:embed="rId2" cstate="print"/>
          <a:srcRect l="23025" t="2270" r="7900" b="4650"/>
          <a:stretch>
            <a:fillRect/>
          </a:stretch>
        </p:blipFill>
        <p:spPr bwMode="auto">
          <a:xfrm>
            <a:off x="2315448" y="3573016"/>
            <a:ext cx="3264664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 descr="http://www.6carat.ru/images/6carat/Image/Spettro(1).jpg"/>
          <p:cNvPicPr>
            <a:picLocks noChangeAspect="1" noChangeArrowheads="1"/>
          </p:cNvPicPr>
          <p:nvPr/>
        </p:nvPicPr>
        <p:blipFill>
          <a:blip r:embed="rId3" cstate="print"/>
          <a:srcRect l="15215" t="7692" r="10233"/>
          <a:stretch>
            <a:fillRect/>
          </a:stretch>
        </p:blipFill>
        <p:spPr bwMode="auto">
          <a:xfrm>
            <a:off x="755576" y="5661248"/>
            <a:ext cx="6768752" cy="79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36192" y="6629400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12</a:t>
            </a:fld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388424" y="0"/>
            <a:ext cx="504056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9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Види спектрів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7776864" cy="648072"/>
          </a:xfrm>
        </p:spPr>
        <p:txBody>
          <a:bodyPr>
            <a:noAutofit/>
          </a:bodyPr>
          <a:lstStyle/>
          <a:p>
            <a:r>
              <a:rPr lang="uk-UA" sz="3200" dirty="0" smtClean="0"/>
              <a:t>Лінійчатий Спектр випромінювання</a:t>
            </a:r>
            <a:endParaRPr lang="uk-UA" sz="3200" dirty="0"/>
          </a:p>
        </p:txBody>
      </p:sp>
      <p:pic>
        <p:nvPicPr>
          <p:cNvPr id="9" name="Содержимое 8" descr="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404367"/>
            <a:ext cx="6400800" cy="1952625"/>
          </a:xfrm>
        </p:spPr>
      </p:pic>
      <p:sp>
        <p:nvSpPr>
          <p:cNvPr id="6" name="Прямоугольник 5"/>
          <p:cNvSpPr/>
          <p:nvPr/>
        </p:nvSpPr>
        <p:spPr>
          <a:xfrm>
            <a:off x="467544" y="3816330"/>
            <a:ext cx="741682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Дають світні гази або пара при нагріванні або пропусканні</a:t>
            </a:r>
          </a:p>
          <a:p>
            <a:pPr lvl="0" indent="457200"/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струму через них.</a:t>
            </a:r>
          </a:p>
          <a:p>
            <a:pPr lvl="0" indent="457200"/>
            <a:endParaRPr lang="uk-UA" sz="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 indent="457200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Утворення спектральних ліній пояснюється тим, що атом </a:t>
            </a:r>
          </a:p>
          <a:p>
            <a:pPr lvl="0" indent="457200"/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розігрітого газу чи пари переходить зі збудженого стану в</a:t>
            </a:r>
          </a:p>
          <a:p>
            <a:pPr lvl="0" indent="457200"/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основний, випромінюючи хвилю певної частоти.</a:t>
            </a:r>
          </a:p>
          <a:p>
            <a:pPr lvl="0" indent="457200"/>
            <a:endParaRPr lang="uk-UA" sz="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 indent="457200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Кожний хімічний елемент має свій лінійчатий спектр </a:t>
            </a:r>
          </a:p>
          <a:p>
            <a:pPr lvl="0" indent="457200"/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Випромінювання (Г. </a:t>
            </a:r>
            <a:r>
              <a:rPr lang="uk-UA" sz="2000" dirty="0" err="1" smtClean="0">
                <a:solidFill>
                  <a:schemeClr val="tx2">
                    <a:lumMod val="50000"/>
                  </a:schemeClr>
                </a:solidFill>
              </a:rPr>
              <a:t>Кірхгоф</a:t>
            </a: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, Р. </a:t>
            </a:r>
            <a:r>
              <a:rPr lang="uk-UA" sz="2000" dirty="0" err="1" smtClean="0">
                <a:solidFill>
                  <a:schemeClr val="tx2">
                    <a:lumMod val="50000"/>
                  </a:schemeClr>
                </a:solidFill>
              </a:rPr>
              <a:t>Бунзен</a:t>
            </a: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).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6192" y="6629400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13</a:t>
            </a:fld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388424" y="0"/>
            <a:ext cx="504056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9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Види спектрів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7239000" cy="58868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лінійчатий Спектр поглинання</a:t>
            </a:r>
            <a:endParaRPr lang="uk-UA" dirty="0"/>
          </a:p>
        </p:txBody>
      </p:sp>
      <p:pic>
        <p:nvPicPr>
          <p:cNvPr id="5" name="Рисунок 4" descr="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916832"/>
            <a:ext cx="6400800" cy="208823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827584" y="4509120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При пропусканні білого світла через холодну пару або газ на фоні неперервного спектра спостерігаються чорні лінії.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6192" y="6629400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14</a:t>
            </a:fld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388424" y="0"/>
            <a:ext cx="504056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9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Види спектрів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88680"/>
          </a:xfrm>
        </p:spPr>
        <p:txBody>
          <a:bodyPr>
            <a:normAutofit/>
          </a:bodyPr>
          <a:lstStyle/>
          <a:p>
            <a:r>
              <a:rPr lang="uk-UA" dirty="0" smtClean="0"/>
              <a:t>Спектральний Закон </a:t>
            </a:r>
            <a:r>
              <a:rPr lang="uk-UA" dirty="0" err="1" smtClean="0"/>
              <a:t>кірхгофа</a:t>
            </a:r>
            <a:endParaRPr lang="uk-UA" dirty="0"/>
          </a:p>
        </p:txBody>
      </p:sp>
      <p:pic>
        <p:nvPicPr>
          <p:cNvPr id="11" name="Содержимое 3" descr="44a8-1407132123-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6587" t="28623" r="17041" b="16640"/>
          <a:stretch>
            <a:fillRect/>
          </a:stretch>
        </p:blipFill>
        <p:spPr>
          <a:xfrm>
            <a:off x="251519" y="1196752"/>
            <a:ext cx="5349167" cy="2952328"/>
          </a:xfrm>
        </p:spPr>
      </p:pic>
      <p:sp>
        <p:nvSpPr>
          <p:cNvPr id="12" name="Прямоугольник 11"/>
          <p:cNvSpPr/>
          <p:nvPr/>
        </p:nvSpPr>
        <p:spPr>
          <a:xfrm>
            <a:off x="5508104" y="1844824"/>
            <a:ext cx="230425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b="1" dirty="0" smtClean="0">
                <a:solidFill>
                  <a:schemeClr val="tx2">
                    <a:lumMod val="50000"/>
                  </a:schemeClr>
                </a:solidFill>
              </a:rPr>
              <a:t>Спектри випромінювання: </a:t>
            </a:r>
          </a:p>
          <a:p>
            <a:r>
              <a:rPr lang="uk-UA" sz="1600" b="1" dirty="0" smtClean="0">
                <a:solidFill>
                  <a:schemeClr val="tx2">
                    <a:lumMod val="50000"/>
                  </a:schemeClr>
                </a:solidFill>
              </a:rPr>
              <a:t>1 –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Na</a:t>
            </a:r>
            <a:r>
              <a:rPr lang="uk-UA" sz="1600" b="1" dirty="0" smtClean="0">
                <a:solidFill>
                  <a:schemeClr val="tx2">
                    <a:lumMod val="50000"/>
                  </a:schemeClr>
                </a:solidFill>
              </a:rPr>
              <a:t>; 2 – Н; 3 – Не.</a:t>
            </a:r>
          </a:p>
          <a:p>
            <a:endParaRPr lang="uk-UA" sz="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sz="1600" b="1" dirty="0" smtClean="0">
                <a:solidFill>
                  <a:schemeClr val="tx2">
                    <a:lumMod val="50000"/>
                  </a:schemeClr>
                </a:solidFill>
              </a:rPr>
              <a:t>Спектри випромінювання: </a:t>
            </a:r>
          </a:p>
          <a:p>
            <a:r>
              <a:rPr lang="uk-UA" sz="1600" b="1" dirty="0" smtClean="0">
                <a:solidFill>
                  <a:schemeClr val="tx2">
                    <a:lumMod val="50000"/>
                  </a:schemeClr>
                </a:solidFill>
              </a:rPr>
              <a:t>4 –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Na</a:t>
            </a:r>
            <a:r>
              <a:rPr lang="uk-UA" sz="1600" b="1" dirty="0" smtClean="0">
                <a:solidFill>
                  <a:schemeClr val="tx2">
                    <a:lumMod val="50000"/>
                  </a:schemeClr>
                </a:solidFill>
              </a:rPr>
              <a:t>; 5 – Н; 6 – Не.</a:t>
            </a:r>
          </a:p>
          <a:p>
            <a:endParaRPr lang="uk-UA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4365104"/>
            <a:ext cx="6624736" cy="1292662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uk-UA" sz="2600" b="1" dirty="0" smtClean="0">
                <a:solidFill>
                  <a:schemeClr val="tx2">
                    <a:lumMod val="75000"/>
                  </a:schemeClr>
                </a:solidFill>
              </a:rPr>
              <a:t>Атоми кожного хімічного елемента поглинають тільки ті промені світла, які самі випромінюють.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5733256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</a:rPr>
              <a:t>Цей закон пояснюється, як і утворення спектрів, постулатами Бора.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36192" y="6629400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15</a:t>
            </a:fld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388424" y="0"/>
            <a:ext cx="504056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9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Види спектрів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259632" y="5805264"/>
            <a:ext cx="2664296" cy="648072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Пояснення утворення лінійчатого спектра</a:t>
            </a:r>
            <a:endParaRPr lang="ru-RU" dirty="0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2040" y="5733256"/>
          <a:ext cx="2041214" cy="864096"/>
        </p:xfrm>
        <a:graphic>
          <a:graphicData uri="http://schemas.openxmlformats.org/presentationml/2006/ole">
            <p:oleObj spid="_x0000_s37890" name="Формула" r:id="rId3" imgW="952087" imgH="406224" progId="Equation.3">
              <p:embed/>
            </p:oleObj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1619672" y="436510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872" name="Picture 8" descr="http://en.coolreferat.com/dopb407.zip"/>
          <p:cNvPicPr>
            <a:picLocks noChangeAspect="1" noChangeArrowheads="1"/>
          </p:cNvPicPr>
          <p:nvPr/>
        </p:nvPicPr>
        <p:blipFill>
          <a:blip r:embed="rId4" cstate="print"/>
          <a:srcRect r="33461" b="12871"/>
          <a:stretch>
            <a:fillRect/>
          </a:stretch>
        </p:blipFill>
        <p:spPr bwMode="auto">
          <a:xfrm>
            <a:off x="387207" y="1916832"/>
            <a:ext cx="7209129" cy="360040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2987824" y="3522494"/>
            <a:ext cx="252028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b="1" dirty="0" smtClean="0">
                <a:solidFill>
                  <a:schemeClr val="tx2">
                    <a:lumMod val="50000"/>
                  </a:schemeClr>
                </a:solidFill>
              </a:rPr>
              <a:t>Основний рівень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15816" y="1650286"/>
            <a:ext cx="252028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b="1" dirty="0" smtClean="0">
                <a:solidFill>
                  <a:schemeClr val="tx2">
                    <a:lumMod val="50000"/>
                  </a:schemeClr>
                </a:solidFill>
              </a:rPr>
              <a:t>Збуджений рівень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7892" name="Object 4"/>
          <p:cNvGraphicFramePr>
            <a:graphicFrameLocks noChangeAspect="1"/>
          </p:cNvGraphicFramePr>
          <p:nvPr/>
        </p:nvGraphicFramePr>
        <p:xfrm>
          <a:off x="1331640" y="5877272"/>
          <a:ext cx="2520280" cy="504056"/>
        </p:xfrm>
        <a:graphic>
          <a:graphicData uri="http://schemas.openxmlformats.org/presentationml/2006/ole">
            <p:oleObj spid="_x0000_s37892" name="Формула" r:id="rId5" imgW="1257300" imgH="228600" progId="Equation.3">
              <p:embed/>
            </p:oleObj>
          </a:graphicData>
        </a:graphic>
      </p:graphicFrame>
      <p:cxnSp>
        <p:nvCxnSpPr>
          <p:cNvPr id="23" name="Прямая со стрелкой 22"/>
          <p:cNvCxnSpPr/>
          <p:nvPr/>
        </p:nvCxnSpPr>
        <p:spPr>
          <a:xfrm>
            <a:off x="4139952" y="6165304"/>
            <a:ext cx="648072" cy="0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736192" y="6629400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16</a:t>
            </a:fld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100392" y="0"/>
            <a:ext cx="792088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За постулатами Бора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76712"/>
          </a:xfrm>
        </p:spPr>
        <p:txBody>
          <a:bodyPr/>
          <a:lstStyle/>
          <a:p>
            <a:r>
              <a:rPr lang="uk-UA" dirty="0" smtClean="0"/>
              <a:t>Смугасті спектри</a:t>
            </a:r>
            <a:endParaRPr lang="ru-RU" dirty="0"/>
          </a:p>
        </p:txBody>
      </p:sp>
      <p:pic>
        <p:nvPicPr>
          <p:cNvPr id="5" name="Содержимое 4" descr="spectr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3917" r="34650" b="12706"/>
          <a:stretch>
            <a:fillRect/>
          </a:stretch>
        </p:blipFill>
        <p:spPr>
          <a:xfrm rot="5400000">
            <a:off x="2708266" y="-35859"/>
            <a:ext cx="1440162" cy="4913495"/>
          </a:xfrm>
        </p:spPr>
      </p:pic>
      <p:sp>
        <p:nvSpPr>
          <p:cNvPr id="7" name="Прямоугольник 6"/>
          <p:cNvSpPr/>
          <p:nvPr/>
        </p:nvSpPr>
        <p:spPr>
          <a:xfrm>
            <a:off x="467544" y="3645024"/>
            <a:ext cx="763284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>
              <a:buFont typeface="Wingdings" pitchFamily="2" charset="2"/>
              <a:buChar char="Ø"/>
            </a:pPr>
            <a:r>
              <a:rPr lang="uk-UA" sz="2200" dirty="0" smtClean="0">
                <a:solidFill>
                  <a:schemeClr val="tx2">
                    <a:lumMod val="50000"/>
                  </a:schemeClr>
                </a:solidFill>
              </a:rPr>
              <a:t>Дають випромінювання молекул газів.</a:t>
            </a:r>
          </a:p>
          <a:p>
            <a:pPr lvl="0" indent="457200">
              <a:buFont typeface="Wingdings" pitchFamily="2" charset="2"/>
              <a:buChar char="Ø"/>
            </a:pPr>
            <a:r>
              <a:rPr lang="uk-UA" sz="2200" dirty="0" smtClean="0">
                <a:solidFill>
                  <a:schemeClr val="tx2">
                    <a:lumMod val="50000"/>
                  </a:schemeClr>
                </a:solidFill>
              </a:rPr>
              <a:t>Причини: </a:t>
            </a:r>
          </a:p>
          <a:p>
            <a:pPr marL="432000" lvl="0" indent="457200">
              <a:buFont typeface="+mj-lt"/>
              <a:buAutoNum type="arabicParenR"/>
            </a:pPr>
            <a:r>
              <a:rPr lang="uk-UA" sz="2200" dirty="0" smtClean="0">
                <a:solidFill>
                  <a:schemeClr val="tx2">
                    <a:lumMod val="50000"/>
                  </a:schemeClr>
                </a:solidFill>
              </a:rPr>
              <a:t>коливаннями атомів усередині молекули;</a:t>
            </a:r>
          </a:p>
          <a:p>
            <a:pPr marL="432000" lvl="0" indent="457200">
              <a:buFont typeface="+mj-lt"/>
              <a:buAutoNum type="arabicParenR"/>
            </a:pPr>
            <a:r>
              <a:rPr lang="uk-UA" sz="2200" dirty="0" smtClean="0">
                <a:solidFill>
                  <a:schemeClr val="tx2">
                    <a:lumMod val="50000"/>
                  </a:schemeClr>
                </a:solidFill>
              </a:rPr>
              <a:t>обертанням молекули. </a:t>
            </a:r>
          </a:p>
          <a:p>
            <a:pPr lvl="0" indent="457200">
              <a:buFont typeface="Wingdings" pitchFamily="2" charset="2"/>
              <a:buChar char="Ø"/>
            </a:pPr>
            <a:r>
              <a:rPr lang="uk-UA" sz="2200" dirty="0" smtClean="0">
                <a:solidFill>
                  <a:schemeClr val="tx2">
                    <a:lumMod val="50000"/>
                  </a:schemeClr>
                </a:solidFill>
              </a:rPr>
              <a:t>У результаті електронні та коливальні рівні енергії </a:t>
            </a:r>
          </a:p>
          <a:p>
            <a:pPr lvl="0" indent="457200"/>
            <a:r>
              <a:rPr lang="uk-UA" sz="2200" dirty="0" smtClean="0">
                <a:solidFill>
                  <a:schemeClr val="tx2">
                    <a:lumMod val="50000"/>
                  </a:schemeClr>
                </a:solidFill>
              </a:rPr>
              <a:t>молекули розбиваються на множину обертальних </a:t>
            </a:r>
          </a:p>
          <a:p>
            <a:pPr lvl="0" indent="457200"/>
            <a:r>
              <a:rPr lang="uk-UA" sz="2200" dirty="0" smtClean="0">
                <a:solidFill>
                  <a:schemeClr val="tx2">
                    <a:lumMod val="50000"/>
                  </a:schemeClr>
                </a:solidFill>
              </a:rPr>
              <a:t>підрівнів.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6192" y="6629400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17</a:t>
            </a:fld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388424" y="0"/>
            <a:ext cx="504056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9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Види спектрів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7704856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418286" y="0"/>
            <a:ext cx="474194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2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СЛС види спектрів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55664" y="6629400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/>
              <a:t>18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1143000"/>
          </a:xfrm>
        </p:spPr>
        <p:txBody>
          <a:bodyPr/>
          <a:lstStyle/>
          <a:p>
            <a:r>
              <a:rPr lang="uk-UA" dirty="0" smtClean="0"/>
              <a:t>Застосування спектрів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7239000" cy="4846320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Спектроскопія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 (від лат.: спостерігати спектри) – розділ фізики, який вивчає спектри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ЕМВ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Спектрографія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– розділ  фізики, що розв’язує завдання спектроскопії методом фотографування спектрів за допомогою спектрографів. </a:t>
            </a:r>
          </a:p>
          <a:p>
            <a:pPr>
              <a:spcAft>
                <a:spcPts val="600"/>
              </a:spcAft>
            </a:pP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Спектральний аналіз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– сукупність методів, які дозволяють на основі властивостей спектрів дослідити і встановити якісний і кількісний склад речовини, цілий ряд її фізичних властивостей і параметрів.</a:t>
            </a:r>
          </a:p>
          <a:p>
            <a:pPr>
              <a:spcAft>
                <a:spcPts val="600"/>
              </a:spcAft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Широко використовується у науці, техніці, промисловості.</a:t>
            </a:r>
            <a:endParaRPr lang="uk-UA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956376" y="0"/>
            <a:ext cx="936104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9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Застосування спектрів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76456" y="659735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19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artman.tv/img_13560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8172400" cy="5713834"/>
          </a:xfrm>
          <a:prstGeom prst="rect">
            <a:avLst/>
          </a:prstGeom>
          <a:noFill/>
        </p:spPr>
      </p:pic>
      <p:pic>
        <p:nvPicPr>
          <p:cNvPr id="6" name="Picture 2" descr="http://izvestiya.odessa.ua/sites/default/files/styles/800x800/public/field/image/28888-56089.jpg?itok=RtiYFh9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09940">
            <a:off x="2703723" y="1661015"/>
            <a:ext cx="3163899" cy="29997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39552" y="4941168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 w="500"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Посміхнись світу і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 w="500"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він посміхнеться тобі у відповідь</a:t>
            </a:r>
            <a:endParaRPr kumimoji="0" lang="ru-RU" sz="2800" b="1" i="1" u="none" strike="noStrike" kern="1200" cap="none" spc="0" normalizeH="0" baseline="0" noProof="0" dirty="0">
              <a:ln w="500">
                <a:solidFill>
                  <a:srgbClr val="FFFF00"/>
                </a:solidFill>
              </a:ln>
              <a:solidFill>
                <a:srgbClr val="FFFF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55664" y="6629400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2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Презентація-захист міні-проектів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spcAft>
                <a:spcPts val="1200"/>
              </a:spcAft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1. Практичне використання спектрів  - Бондаренко Артем.</a:t>
            </a:r>
          </a:p>
          <a:p>
            <a:pPr marL="514350" indent="-514350">
              <a:spcAft>
                <a:spcPts val="1200"/>
              </a:spcAft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2. Спектри випромінювання різних типів ламп освітлення – Тищенко Володимир,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Шаповаленко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Денис.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освітлення Акваріума"/>
          <p:cNvPicPr>
            <a:picLocks noChangeAspect="1" noChangeArrowheads="1"/>
          </p:cNvPicPr>
          <p:nvPr/>
        </p:nvPicPr>
        <p:blipFill>
          <a:blip r:embed="rId2" cstate="print"/>
          <a:srcRect l="47720" t="46782" r="15862" b="10179"/>
          <a:stretch>
            <a:fillRect/>
          </a:stretch>
        </p:blipFill>
        <p:spPr bwMode="auto">
          <a:xfrm>
            <a:off x="1259632" y="4293096"/>
            <a:ext cx="2736304" cy="2170172"/>
          </a:xfrm>
          <a:prstGeom prst="rect">
            <a:avLst/>
          </a:prstGeom>
          <a:noFill/>
        </p:spPr>
      </p:pic>
      <p:pic>
        <p:nvPicPr>
          <p:cNvPr id="1028" name="Picture 4" descr="освітлення Акваріума"/>
          <p:cNvPicPr>
            <a:picLocks noChangeAspect="1" noChangeArrowheads="1"/>
          </p:cNvPicPr>
          <p:nvPr/>
        </p:nvPicPr>
        <p:blipFill>
          <a:blip r:embed="rId3" cstate="print"/>
          <a:srcRect l="1237" r="1016" b="14468"/>
          <a:stretch>
            <a:fillRect/>
          </a:stretch>
        </p:blipFill>
        <p:spPr bwMode="auto">
          <a:xfrm>
            <a:off x="4788024" y="4005064"/>
            <a:ext cx="2992928" cy="234888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8388424" y="0"/>
            <a:ext cx="504056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0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Міні-проекти</a:t>
            </a:r>
            <a:r>
              <a:rPr lang="uk-UA" sz="40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76456" y="659735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20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Будуємо асоціативний кущ</a:t>
            </a:r>
            <a:endParaRPr lang="ru-RU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611560" y="1988840"/>
            <a:ext cx="6912768" cy="3528392"/>
            <a:chOff x="611560" y="1988840"/>
            <a:chExt cx="6912768" cy="3528392"/>
          </a:xfrm>
        </p:grpSpPr>
        <p:grpSp>
          <p:nvGrpSpPr>
            <p:cNvPr id="34818" name="Group 2"/>
            <p:cNvGrpSpPr>
              <a:grpSpLocks/>
            </p:cNvGrpSpPr>
            <p:nvPr/>
          </p:nvGrpSpPr>
          <p:grpSpPr bwMode="auto">
            <a:xfrm>
              <a:off x="611560" y="1988840"/>
              <a:ext cx="6912768" cy="3528392"/>
              <a:chOff x="2298" y="2104"/>
              <a:chExt cx="7216" cy="2961"/>
            </a:xfrm>
          </p:grpSpPr>
          <p:sp>
            <p:nvSpPr>
              <p:cNvPr id="34819" name="Text Box 3"/>
              <p:cNvSpPr txBox="1">
                <a:spLocks noChangeArrowheads="1"/>
              </p:cNvSpPr>
              <p:nvPr/>
            </p:nvSpPr>
            <p:spPr bwMode="auto">
              <a:xfrm>
                <a:off x="5000" y="4191"/>
                <a:ext cx="1893" cy="874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E5B8B7"/>
                  </a:gs>
                </a:gsLst>
                <a:lin ang="5400000" scaled="1"/>
              </a:gradFill>
              <a:ln w="12700">
                <a:solidFill>
                  <a:srgbClr val="D99594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uk-UA" sz="4400" b="1" dirty="0" smtClean="0">
                    <a:solidFill>
                      <a:srgbClr val="403152"/>
                    </a:solidFill>
                    <a:latin typeface="Calibri" pitchFamily="34" charset="0"/>
                    <a:cs typeface="Arial" pitchFamily="34" charset="0"/>
                  </a:rPr>
                  <a:t>с</a:t>
                </a:r>
                <a:r>
                  <a:rPr lang="uk-UA" sz="4400" b="1" dirty="0" smtClean="0">
                    <a:solidFill>
                      <a:srgbClr val="365F91"/>
                    </a:solidFill>
                    <a:latin typeface="Calibri" pitchFamily="34" charset="0"/>
                    <a:cs typeface="Arial" pitchFamily="34" charset="0"/>
                  </a:rPr>
                  <a:t>п</a:t>
                </a:r>
                <a:r>
                  <a:rPr lang="uk-UA" sz="4400" b="1" dirty="0" smtClean="0">
                    <a:solidFill>
                      <a:srgbClr val="548DD4"/>
                    </a:solidFill>
                    <a:latin typeface="Calibri" pitchFamily="34" charset="0"/>
                    <a:cs typeface="Arial" pitchFamily="34" charset="0"/>
                  </a:rPr>
                  <a:t>е</a:t>
                </a:r>
                <a:r>
                  <a:rPr lang="uk-UA" sz="4400" b="1" dirty="0" smtClean="0">
                    <a:solidFill>
                      <a:srgbClr val="00B050"/>
                    </a:solidFill>
                    <a:latin typeface="Calibri" pitchFamily="34" charset="0"/>
                    <a:cs typeface="Arial" pitchFamily="34" charset="0"/>
                  </a:rPr>
                  <a:t>к</a:t>
                </a:r>
                <a:r>
                  <a:rPr lang="uk-UA" sz="4400" b="1" dirty="0" smtClean="0">
                    <a:solidFill>
                      <a:srgbClr val="FFC000"/>
                    </a:solidFill>
                    <a:latin typeface="Calibri" pitchFamily="34" charset="0"/>
                    <a:cs typeface="Arial" pitchFamily="34" charset="0"/>
                  </a:rPr>
                  <a:t>т</a:t>
                </a:r>
                <a:r>
                  <a:rPr lang="uk-UA" sz="4400" b="1" dirty="0" smtClean="0">
                    <a:solidFill>
                      <a:srgbClr val="FF0000"/>
                    </a:solidFill>
                    <a:latin typeface="Calibri" pitchFamily="34" charset="0"/>
                    <a:cs typeface="Arial" pitchFamily="34" charset="0"/>
                  </a:rPr>
                  <a:t>р</a:t>
                </a:r>
                <a:endParaRPr lang="ru-RU" sz="44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820" name="Rectangle 4"/>
              <p:cNvSpPr>
                <a:spLocks noChangeArrowheads="1"/>
              </p:cNvSpPr>
              <p:nvPr/>
            </p:nvSpPr>
            <p:spPr bwMode="auto">
              <a:xfrm>
                <a:off x="2298" y="4061"/>
                <a:ext cx="1618" cy="841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E5B8B7"/>
                  </a:gs>
                </a:gsLst>
                <a:lin ang="5400000" scaled="1"/>
              </a:gradFill>
              <a:ln w="12700">
                <a:solidFill>
                  <a:srgbClr val="D99594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4821" name="Rectangle 5"/>
              <p:cNvSpPr>
                <a:spLocks noChangeArrowheads="1"/>
              </p:cNvSpPr>
              <p:nvPr/>
            </p:nvSpPr>
            <p:spPr bwMode="auto">
              <a:xfrm>
                <a:off x="7896" y="3932"/>
                <a:ext cx="1618" cy="841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E5B8B7"/>
                  </a:gs>
                </a:gsLst>
                <a:lin ang="5400000" scaled="1"/>
              </a:gradFill>
              <a:ln w="12700">
                <a:solidFill>
                  <a:srgbClr val="D99594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4822" name="Rectangle 6"/>
              <p:cNvSpPr>
                <a:spLocks noChangeArrowheads="1"/>
              </p:cNvSpPr>
              <p:nvPr/>
            </p:nvSpPr>
            <p:spPr bwMode="auto">
              <a:xfrm>
                <a:off x="7094" y="2713"/>
                <a:ext cx="1618" cy="841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E5B8B7"/>
                  </a:gs>
                </a:gsLst>
                <a:lin ang="5400000" scaled="1"/>
              </a:gradFill>
              <a:ln w="12700">
                <a:solidFill>
                  <a:srgbClr val="D99594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4823" name="Rectangle 7"/>
              <p:cNvSpPr>
                <a:spLocks noChangeArrowheads="1"/>
              </p:cNvSpPr>
              <p:nvPr/>
            </p:nvSpPr>
            <p:spPr bwMode="auto">
              <a:xfrm>
                <a:off x="5000" y="2104"/>
                <a:ext cx="1618" cy="841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E5B8B7"/>
                  </a:gs>
                </a:gsLst>
                <a:lin ang="5400000" scaled="1"/>
              </a:gradFill>
              <a:ln w="12700">
                <a:solidFill>
                  <a:srgbClr val="D99594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4824" name="Rectangle 8"/>
              <p:cNvSpPr>
                <a:spLocks noChangeArrowheads="1"/>
              </p:cNvSpPr>
              <p:nvPr/>
            </p:nvSpPr>
            <p:spPr bwMode="auto">
              <a:xfrm>
                <a:off x="2929" y="2713"/>
                <a:ext cx="1618" cy="841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E5B8B7"/>
                  </a:gs>
                </a:gsLst>
                <a:lin ang="5400000" scaled="1"/>
              </a:gradFill>
              <a:ln w="12700">
                <a:solidFill>
                  <a:srgbClr val="D99594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cxnSp>
            <p:nvCxnSpPr>
              <p:cNvPr id="34825" name="AutoShape 9"/>
              <p:cNvCxnSpPr>
                <a:cxnSpLocks noChangeShapeType="1"/>
              </p:cNvCxnSpPr>
              <p:nvPr/>
            </p:nvCxnSpPr>
            <p:spPr bwMode="auto">
              <a:xfrm flipH="1" flipV="1">
                <a:off x="3916" y="4482"/>
                <a:ext cx="1084" cy="291"/>
              </a:xfrm>
              <a:prstGeom prst="straightConnector1">
                <a:avLst/>
              </a:prstGeom>
              <a:noFill/>
              <a:ln w="12700">
                <a:solidFill>
                  <a:srgbClr val="D99594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34826" name="AutoShape 10"/>
              <p:cNvCxnSpPr>
                <a:cxnSpLocks noChangeShapeType="1"/>
              </p:cNvCxnSpPr>
              <p:nvPr/>
            </p:nvCxnSpPr>
            <p:spPr bwMode="auto">
              <a:xfrm flipH="1" flipV="1">
                <a:off x="4547" y="3446"/>
                <a:ext cx="711" cy="745"/>
              </a:xfrm>
              <a:prstGeom prst="straightConnector1">
                <a:avLst/>
              </a:prstGeom>
              <a:noFill/>
              <a:ln w="12700">
                <a:solidFill>
                  <a:srgbClr val="D99594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34827" name="AutoShape 11"/>
              <p:cNvCxnSpPr>
                <a:cxnSpLocks noChangeShapeType="1"/>
              </p:cNvCxnSpPr>
              <p:nvPr/>
            </p:nvCxnSpPr>
            <p:spPr bwMode="auto">
              <a:xfrm flipH="1" flipV="1">
                <a:off x="5809" y="2945"/>
                <a:ext cx="16" cy="1246"/>
              </a:xfrm>
              <a:prstGeom prst="straightConnector1">
                <a:avLst/>
              </a:prstGeom>
              <a:noFill/>
              <a:ln w="12700">
                <a:solidFill>
                  <a:srgbClr val="D99594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34828" name="AutoShape 12"/>
              <p:cNvCxnSpPr>
                <a:cxnSpLocks noChangeShapeType="1"/>
              </p:cNvCxnSpPr>
              <p:nvPr/>
            </p:nvCxnSpPr>
            <p:spPr bwMode="auto">
              <a:xfrm flipV="1">
                <a:off x="6618" y="3554"/>
                <a:ext cx="889" cy="637"/>
              </a:xfrm>
              <a:prstGeom prst="straightConnector1">
                <a:avLst/>
              </a:prstGeom>
              <a:noFill/>
              <a:ln w="12700">
                <a:solidFill>
                  <a:srgbClr val="D99594"/>
                </a:solidFill>
                <a:round/>
                <a:headEnd/>
                <a:tailEnd/>
              </a:ln>
              <a:effectLst/>
            </p:spPr>
          </p:cxnSp>
        </p:grpSp>
        <p:cxnSp>
          <p:nvCxnSpPr>
            <p:cNvPr id="15" name="Прямая соединительная линия 14"/>
            <p:cNvCxnSpPr>
              <a:stCxn id="34819" idx="3"/>
              <a:endCxn id="34821" idx="1"/>
            </p:cNvCxnSpPr>
            <p:nvPr/>
          </p:nvCxnSpPr>
          <p:spPr>
            <a:xfrm flipV="1">
              <a:off x="5013468" y="4668202"/>
              <a:ext cx="960852" cy="3282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Заголовок 1"/>
          <p:cNvSpPr txBox="1">
            <a:spLocks/>
          </p:cNvSpPr>
          <p:nvPr/>
        </p:nvSpPr>
        <p:spPr>
          <a:xfrm>
            <a:off x="8352928" y="0"/>
            <a:ext cx="611560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uk-UA" sz="36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Спектр</a:t>
            </a:r>
            <a:endParaRPr lang="ru-RU" sz="3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8555664" y="6629400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/>
              <a:t>21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AutoShape 10"/>
          <p:cNvCxnSpPr>
            <a:cxnSpLocks noChangeShapeType="1"/>
          </p:cNvCxnSpPr>
          <p:nvPr/>
        </p:nvCxnSpPr>
        <p:spPr bwMode="auto">
          <a:xfrm flipH="1">
            <a:off x="4932040" y="4077072"/>
            <a:ext cx="648072" cy="1296144"/>
          </a:xfrm>
          <a:prstGeom prst="straightConnector1">
            <a:avLst/>
          </a:prstGeom>
          <a:noFill/>
          <a:ln w="12700">
            <a:solidFill>
              <a:srgbClr val="D99594"/>
            </a:solidFill>
            <a:round/>
            <a:headEnd/>
            <a:tailEnd/>
          </a:ln>
          <a:effectLst/>
        </p:spPr>
      </p:cxnSp>
      <p:grpSp>
        <p:nvGrpSpPr>
          <p:cNvPr id="11" name="Группа 10"/>
          <p:cNvGrpSpPr/>
          <p:nvPr/>
        </p:nvGrpSpPr>
        <p:grpSpPr>
          <a:xfrm>
            <a:off x="1547775" y="3273311"/>
            <a:ext cx="6301542" cy="3108017"/>
            <a:chOff x="648921" y="1981691"/>
            <a:chExt cx="6611964" cy="3904943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5408782" y="4668203"/>
              <a:ext cx="565537" cy="3062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2"/>
            <p:cNvGrpSpPr>
              <a:grpSpLocks/>
            </p:cNvGrpSpPr>
            <p:nvPr/>
          </p:nvGrpSpPr>
          <p:grpSpPr bwMode="auto">
            <a:xfrm>
              <a:off x="648921" y="1981691"/>
              <a:ext cx="6611964" cy="3904943"/>
              <a:chOff x="2337" y="2098"/>
              <a:chExt cx="6902" cy="3277"/>
            </a:xfrm>
          </p:grpSpPr>
          <p:cxnSp>
            <p:nvCxnSpPr>
              <p:cNvPr id="23" name="AutoShape 10"/>
              <p:cNvCxnSpPr>
                <a:cxnSpLocks noChangeShapeType="1"/>
                <a:endCxn id="36" idx="6"/>
              </p:cNvCxnSpPr>
              <p:nvPr/>
            </p:nvCxnSpPr>
            <p:spPr bwMode="auto">
              <a:xfrm flipH="1" flipV="1">
                <a:off x="4034" y="3968"/>
                <a:ext cx="1064" cy="345"/>
              </a:xfrm>
              <a:prstGeom prst="straightConnector1">
                <a:avLst/>
              </a:prstGeom>
              <a:noFill/>
              <a:ln w="12700">
                <a:solidFill>
                  <a:srgbClr val="D99594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2" name="AutoShape 9"/>
              <p:cNvCxnSpPr>
                <a:cxnSpLocks noChangeShapeType="1"/>
              </p:cNvCxnSpPr>
              <p:nvPr/>
            </p:nvCxnSpPr>
            <p:spPr bwMode="auto">
              <a:xfrm flipH="1">
                <a:off x="3914" y="4768"/>
                <a:ext cx="552" cy="76"/>
              </a:xfrm>
              <a:prstGeom prst="straightConnector1">
                <a:avLst/>
              </a:prstGeom>
              <a:noFill/>
              <a:ln w="12700">
                <a:solidFill>
                  <a:srgbClr val="D99594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16" name="Text Box 3"/>
              <p:cNvSpPr txBox="1">
                <a:spLocks noChangeArrowheads="1"/>
              </p:cNvSpPr>
              <p:nvPr/>
            </p:nvSpPr>
            <p:spPr bwMode="auto">
              <a:xfrm>
                <a:off x="4151" y="4230"/>
                <a:ext cx="3943" cy="1145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uk-UA" sz="4400" b="1" dirty="0" smtClean="0">
                    <a:solidFill>
                      <a:srgbClr val="7E007E"/>
                    </a:solidFill>
                    <a:latin typeface="Calibri" pitchFamily="34" charset="0"/>
                    <a:cs typeface="Arial" pitchFamily="34" charset="0"/>
                  </a:rPr>
                  <a:t>М</a:t>
                </a:r>
                <a:r>
                  <a:rPr lang="uk-UA" sz="4400" b="1" dirty="0" smtClean="0">
                    <a:solidFill>
                      <a:srgbClr val="365F91"/>
                    </a:solidFill>
                    <a:latin typeface="Calibri" pitchFamily="34" charset="0"/>
                    <a:cs typeface="Arial" pitchFamily="34" charset="0"/>
                  </a:rPr>
                  <a:t>о</a:t>
                </a:r>
                <a:r>
                  <a:rPr lang="uk-UA" sz="4400" b="1" dirty="0" smtClean="0">
                    <a:solidFill>
                      <a:srgbClr val="548DD4"/>
                    </a:solidFill>
                    <a:latin typeface="Calibri" pitchFamily="34" charset="0"/>
                    <a:cs typeface="Arial" pitchFamily="34" charset="0"/>
                  </a:rPr>
                  <a:t>л</a:t>
                </a:r>
                <a:r>
                  <a:rPr lang="uk-UA" sz="4400" b="1" dirty="0" smtClean="0">
                    <a:solidFill>
                      <a:srgbClr val="00B050"/>
                    </a:solidFill>
                    <a:latin typeface="Calibri" pitchFamily="34" charset="0"/>
                    <a:cs typeface="Arial" pitchFamily="34" charset="0"/>
                  </a:rPr>
                  <a:t>о</a:t>
                </a:r>
                <a:r>
                  <a:rPr lang="uk-UA" sz="4400" b="1" dirty="0" smtClean="0">
                    <a:solidFill>
                      <a:srgbClr val="FFC000"/>
                    </a:solidFill>
                    <a:latin typeface="Calibri" pitchFamily="34" charset="0"/>
                    <a:cs typeface="Arial" pitchFamily="34" charset="0"/>
                  </a:rPr>
                  <a:t>д</a:t>
                </a:r>
                <a:r>
                  <a:rPr lang="uk-UA" sz="4400" b="1" dirty="0" smtClean="0">
                    <a:solidFill>
                      <a:srgbClr val="FFFF00"/>
                    </a:solidFill>
                    <a:latin typeface="Calibri" pitchFamily="34" charset="0"/>
                    <a:cs typeface="Arial" pitchFamily="34" charset="0"/>
                  </a:rPr>
                  <a:t>ц</a:t>
                </a:r>
                <a:r>
                  <a:rPr lang="uk-UA" sz="4400" b="1" dirty="0" smtClean="0">
                    <a:solidFill>
                      <a:srgbClr val="FF0000"/>
                    </a:solidFill>
                    <a:latin typeface="Calibri" pitchFamily="34" charset="0"/>
                    <a:cs typeface="Arial" pitchFamily="34" charset="0"/>
                  </a:rPr>
                  <a:t>і</a:t>
                </a:r>
                <a:r>
                  <a:rPr lang="uk-UA" sz="4400" b="1" dirty="0" smtClean="0">
                    <a:solidFill>
                      <a:srgbClr val="7E007E"/>
                    </a:solidFill>
                    <a:latin typeface="Calibri" pitchFamily="34" charset="0"/>
                    <a:cs typeface="Arial" pitchFamily="34" charset="0"/>
                  </a:rPr>
                  <a:t>!</a:t>
                </a:r>
                <a:endParaRPr lang="ru-RU" sz="4400" dirty="0" smtClean="0">
                  <a:solidFill>
                    <a:srgbClr val="7E007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Rectangle 4"/>
              <p:cNvSpPr>
                <a:spLocks noChangeArrowheads="1"/>
              </p:cNvSpPr>
              <p:nvPr/>
            </p:nvSpPr>
            <p:spPr bwMode="auto">
              <a:xfrm>
                <a:off x="2337" y="4534"/>
                <a:ext cx="1618" cy="841"/>
              </a:xfrm>
              <a:prstGeom prst="ellipse">
                <a:avLst/>
              </a:prstGeom>
              <a:solidFill>
                <a:srgbClr val="7E007E"/>
              </a:solidFill>
              <a:ln w="12700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8" name="Rectangle 5"/>
              <p:cNvSpPr>
                <a:spLocks noChangeArrowheads="1"/>
              </p:cNvSpPr>
              <p:nvPr/>
            </p:nvSpPr>
            <p:spPr bwMode="auto">
              <a:xfrm>
                <a:off x="7621" y="3698"/>
                <a:ext cx="1618" cy="841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D99594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" name="Rectangle 6"/>
              <p:cNvSpPr>
                <a:spLocks noChangeArrowheads="1"/>
              </p:cNvSpPr>
              <p:nvPr/>
            </p:nvSpPr>
            <p:spPr bwMode="auto">
              <a:xfrm>
                <a:off x="7344" y="2781"/>
                <a:ext cx="1618" cy="841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rgbClr val="D99594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6161" y="2098"/>
                <a:ext cx="1618" cy="841"/>
              </a:xfrm>
              <a:prstGeom prst="ellipse">
                <a:avLst/>
              </a:prstGeom>
              <a:solidFill>
                <a:srgbClr val="FFFF00"/>
              </a:solidFill>
              <a:ln w="12700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2968" y="2566"/>
                <a:ext cx="1618" cy="841"/>
              </a:xfrm>
              <a:prstGeom prst="ellipse">
                <a:avLst/>
              </a:prstGeom>
              <a:solidFill>
                <a:srgbClr val="0066FF"/>
              </a:solidFill>
              <a:ln w="12700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cxnSp>
            <p:nvCxnSpPr>
              <p:cNvPr id="24" name="AutoShape 11"/>
              <p:cNvCxnSpPr>
                <a:cxnSpLocks noChangeShapeType="1"/>
              </p:cNvCxnSpPr>
              <p:nvPr/>
            </p:nvCxnSpPr>
            <p:spPr bwMode="auto">
              <a:xfrm flipH="1" flipV="1">
                <a:off x="5413" y="2794"/>
                <a:ext cx="237" cy="1443"/>
              </a:xfrm>
              <a:prstGeom prst="straightConnector1">
                <a:avLst/>
              </a:prstGeom>
              <a:noFill/>
              <a:ln w="12700">
                <a:solidFill>
                  <a:srgbClr val="D99594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5" name="AutoShape 12"/>
              <p:cNvCxnSpPr>
                <a:cxnSpLocks noChangeShapeType="1"/>
              </p:cNvCxnSpPr>
              <p:nvPr/>
            </p:nvCxnSpPr>
            <p:spPr bwMode="auto">
              <a:xfrm flipV="1">
                <a:off x="6675" y="3401"/>
                <a:ext cx="789" cy="835"/>
              </a:xfrm>
              <a:prstGeom prst="straightConnector1">
                <a:avLst/>
              </a:prstGeom>
              <a:noFill/>
              <a:ln w="12700">
                <a:solidFill>
                  <a:srgbClr val="D99594"/>
                </a:solidFill>
                <a:round/>
                <a:headEnd/>
                <a:tailEnd/>
              </a:ln>
              <a:effectLst/>
            </p:spPr>
          </p:cxnSp>
        </p:grpSp>
      </p:grpSp>
      <p:pic>
        <p:nvPicPr>
          <p:cNvPr id="27" name="Picture 2" descr="Butterfly-on-Color-Wallpaper"/>
          <p:cNvPicPr>
            <a:picLocks noChangeAspect="1" noChangeArrowheads="1"/>
          </p:cNvPicPr>
          <p:nvPr/>
        </p:nvPicPr>
        <p:blipFill>
          <a:blip r:embed="rId2" cstate="print"/>
          <a:srcRect t="-9187" r="17226" b="1564"/>
          <a:stretch>
            <a:fillRect/>
          </a:stretch>
        </p:blipFill>
        <p:spPr bwMode="auto">
          <a:xfrm rot="16200000">
            <a:off x="-22818" y="-473121"/>
            <a:ext cx="3645026" cy="42484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Заголовок 1"/>
          <p:cNvSpPr txBox="1">
            <a:spLocks/>
          </p:cNvSpPr>
          <p:nvPr/>
        </p:nvSpPr>
        <p:spPr>
          <a:xfrm>
            <a:off x="7956376" y="0"/>
            <a:ext cx="936104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9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Підсумки роботи</a:t>
            </a:r>
          </a:p>
        </p:txBody>
      </p:sp>
      <p:sp>
        <p:nvSpPr>
          <p:cNvPr id="30" name="Номер слайда 27"/>
          <p:cNvSpPr>
            <a:spLocks noGrp="1"/>
          </p:cNvSpPr>
          <p:nvPr>
            <p:ph type="sldNum" sz="quarter" idx="12"/>
          </p:nvPr>
        </p:nvSpPr>
        <p:spPr>
          <a:xfrm>
            <a:off x="8592176" y="6629400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22</a:t>
            </a:fld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3454802" y="3212976"/>
            <a:ext cx="1477238" cy="797633"/>
          </a:xfrm>
          <a:prstGeom prst="ellipse">
            <a:avLst/>
          </a:prstGeom>
          <a:solidFill>
            <a:srgbClr val="33CC33"/>
          </a:solidFill>
          <a:ln w="127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1619672" y="4647591"/>
            <a:ext cx="1477238" cy="797633"/>
          </a:xfrm>
          <a:prstGeom prst="ellipse">
            <a:avLst/>
          </a:prstGeom>
          <a:solidFill>
            <a:srgbClr val="003399"/>
          </a:solidFill>
          <a:ln w="127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42" name="AutoShape 10"/>
          <p:cNvCxnSpPr>
            <a:cxnSpLocks noChangeShapeType="1"/>
            <a:endCxn id="21" idx="5"/>
          </p:cNvCxnSpPr>
          <p:nvPr/>
        </p:nvCxnSpPr>
        <p:spPr bwMode="auto">
          <a:xfrm flipH="1" flipV="1">
            <a:off x="3384780" y="4397854"/>
            <a:ext cx="827180" cy="903354"/>
          </a:xfrm>
          <a:prstGeom prst="straightConnector1">
            <a:avLst/>
          </a:prstGeom>
          <a:noFill/>
          <a:ln w="12700">
            <a:solidFill>
              <a:srgbClr val="D99594"/>
            </a:solidFill>
            <a:round/>
            <a:headEnd/>
            <a:tailEnd/>
          </a:ln>
          <a:effectLst/>
        </p:spPr>
      </p:cxnSp>
      <p:sp>
        <p:nvSpPr>
          <p:cNvPr id="54" name="Прямоугольник 53"/>
          <p:cNvSpPr/>
          <p:nvPr/>
        </p:nvSpPr>
        <p:spPr>
          <a:xfrm>
            <a:off x="6737988" y="4665910"/>
            <a:ext cx="7729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123728" y="4509120"/>
            <a:ext cx="4536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594513" y="3657798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979712" y="5525616"/>
            <a:ext cx="5645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570464" y="3801814"/>
            <a:ext cx="691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391095" y="3153742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962665" y="2996952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1" name="Picture 2" descr="http://izvestiya.odessa.ua/sites/default/files/styles/800x800/public/field/image/28888-56089.jpg?itok=RtiYFh9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72829">
            <a:off x="5389808" y="95725"/>
            <a:ext cx="2541958" cy="24101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7239000" cy="4682920"/>
          </a:xfrm>
        </p:spPr>
        <p:txBody>
          <a:bodyPr/>
          <a:lstStyle/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Жданов Л.С., Жданов Г.Л. Фізика.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Підр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. для серед. спец. навч.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закл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. – К.: Вища школа, 1983. Р. 34.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Коршак Є.В., Ляшенко О.І., Савченко В.Ф. Фізика.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Підр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. для 11 кл. загальноосв. навч.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закл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. – Київ-Ірпінь: Перун, 2007. § 64-65.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Підготуватися до ЛПР № 11.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https://physics-xapk.blogspot.com/p/blog-page_89.html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956376" y="0"/>
            <a:ext cx="936104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9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Домашнє завдання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76456" y="659735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23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-1" y="0"/>
            <a:ext cx="8171543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lvl="0">
              <a:buNone/>
            </a:pP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5842" name="Picture 2" descr="http://blog.ivanivanich.ru/wp-content/uploads/2012/01/spectrum-flower-howto06.jpg"/>
          <p:cNvPicPr>
            <a:picLocks noChangeAspect="1" noChangeArrowheads="1"/>
          </p:cNvPicPr>
          <p:nvPr/>
        </p:nvPicPr>
        <p:blipFill>
          <a:blip r:embed="rId3" cstate="print"/>
          <a:srcRect l="5906" r="42120"/>
          <a:stretch>
            <a:fillRect/>
          </a:stretch>
        </p:blipFill>
        <p:spPr bwMode="auto">
          <a:xfrm>
            <a:off x="46446" y="-99392"/>
            <a:ext cx="7981938" cy="70788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08920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uk-UA" sz="4800" dirty="0" smtClean="0">
                <a:ln w="19050">
                  <a:solidFill>
                    <a:srgbClr val="7E007E"/>
                  </a:solidFill>
                </a:ln>
                <a:solidFill>
                  <a:srgbClr val="FFC000"/>
                </a:solidFill>
              </a:rPr>
              <a:t>Дякую за роботу!</a:t>
            </a:r>
            <a:br>
              <a:rPr lang="uk-UA" sz="4800" dirty="0" smtClean="0">
                <a:ln w="19050">
                  <a:solidFill>
                    <a:srgbClr val="7E007E"/>
                  </a:solidFill>
                </a:ln>
                <a:solidFill>
                  <a:srgbClr val="FFC000"/>
                </a:solidFill>
              </a:rPr>
            </a:br>
            <a:r>
              <a:rPr lang="uk-UA" sz="4800" dirty="0" smtClean="0">
                <a:ln w="19050">
                  <a:solidFill>
                    <a:srgbClr val="7E007E"/>
                  </a:solidFill>
                </a:ln>
                <a:solidFill>
                  <a:srgbClr val="FFC000"/>
                </a:solidFill>
              </a:rPr>
              <a:t>на все добре!</a:t>
            </a:r>
            <a:endParaRPr lang="ru-RU" sz="4800" dirty="0">
              <a:ln w="19050">
                <a:solidFill>
                  <a:srgbClr val="7E007E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76456" y="659735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24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hemlight.ucoz.ru/7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57200" y="-657200"/>
            <a:ext cx="6858000" cy="81724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732240" y="0"/>
            <a:ext cx="576064" cy="6858000"/>
          </a:xfr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4000" b="0" cap="none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настрій</a:t>
            </a:r>
            <a:endParaRPr lang="uk-UA" sz="4000" b="0" cap="none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FF00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860032" y="0"/>
            <a:ext cx="611560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</a:t>
            </a:r>
            <a:r>
              <a:rPr kumimoji="0" lang="uk-UA" sz="4000" b="0" i="0" u="none" strike="noStrike" kern="1200" cap="none" spc="0" normalizeH="0" baseline="0" noProof="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амалюй</a:t>
            </a:r>
            <a:endParaRPr kumimoji="0" lang="uk-UA" sz="4000" b="0" i="0" u="none" strike="noStrike" kern="1200" cap="none" spc="0" normalizeH="0" baseline="0" noProof="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796136" y="0"/>
            <a:ext cx="576064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свій</a:t>
            </a:r>
            <a:endParaRPr kumimoji="0" lang="uk-UA" sz="4000" b="0" i="0" u="none" strike="noStrike" kern="1200" cap="none" spc="0" normalizeH="0" baseline="0" noProof="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Butterfly-on-Color-Wallpaper"/>
          <p:cNvPicPr>
            <a:picLocks noChangeAspect="1" noChangeArrowheads="1"/>
          </p:cNvPicPr>
          <p:nvPr/>
        </p:nvPicPr>
        <p:blipFill>
          <a:blip r:embed="rId3" cstate="print"/>
          <a:srcRect t="-9187" r="17226" b="1564"/>
          <a:stretch>
            <a:fillRect/>
          </a:stretch>
        </p:blipFill>
        <p:spPr bwMode="auto">
          <a:xfrm rot="16200000">
            <a:off x="-382858" y="58314"/>
            <a:ext cx="3645026" cy="35283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555664" y="6629400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3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pectrum.2400.1800.S.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3095" t="7692" b="5693"/>
          <a:stretch>
            <a:fillRect/>
          </a:stretch>
        </p:blipFill>
        <p:spPr>
          <a:xfrm rot="5400000" flipH="1" flipV="1">
            <a:off x="693204" y="-693204"/>
            <a:ext cx="6858000" cy="8244408"/>
          </a:xfr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84620"/>
          <a:ext cx="8568952" cy="540867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568952"/>
              </a:tblGrid>
              <a:tr h="772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uk-UA" sz="1400" b="1" noProof="0" dirty="0" smtClean="0">
                        <a:solidFill>
                          <a:srgbClr val="FFFFCC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uk-UA" sz="2400" b="1" noProof="0" dirty="0" smtClean="0">
                          <a:solidFill>
                            <a:srgbClr val="FFFFCC"/>
                          </a:solidFill>
                        </a:rPr>
                        <a:t>Креативність, неординарність, творчість</a:t>
                      </a:r>
                      <a:endParaRPr lang="uk-UA" sz="2400" b="1" noProof="0" dirty="0">
                        <a:solidFill>
                          <a:srgbClr val="FFFFCC"/>
                        </a:solidFill>
                        <a:latin typeface="+mn-lt"/>
                      </a:endParaRPr>
                    </a:p>
                  </a:txBody>
                  <a:tcPr marL="64736" marR="64736" marT="0" marB="0">
                    <a:solidFill>
                      <a:srgbClr val="800080"/>
                    </a:solidFill>
                  </a:tcPr>
                </a:tc>
              </a:tr>
              <a:tr h="772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uk-UA" sz="1400" b="1" noProof="0" dirty="0" smtClean="0">
                        <a:solidFill>
                          <a:srgbClr val="FFFFCC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uk-UA" sz="2300" b="1" noProof="0" dirty="0" smtClean="0">
                          <a:solidFill>
                            <a:srgbClr val="FFFFCC"/>
                          </a:solidFill>
                        </a:rPr>
                        <a:t>Завзятість, зосередженість, серйозність </a:t>
                      </a:r>
                      <a:endParaRPr lang="uk-UA" sz="2300" b="1" noProof="0" dirty="0">
                        <a:solidFill>
                          <a:srgbClr val="FFFFCC"/>
                        </a:solidFill>
                        <a:latin typeface="+mn-lt"/>
                      </a:endParaRPr>
                    </a:p>
                  </a:txBody>
                  <a:tcPr marL="64736" marR="64736" marT="0" marB="0">
                    <a:solidFill>
                      <a:srgbClr val="0000FF"/>
                    </a:solidFill>
                  </a:tcPr>
                </a:tc>
              </a:tr>
              <a:tr h="772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uk-UA" sz="1400" b="1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uk-UA" sz="2400" b="1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Безпечність, спокій, чуттєвість, урівноваженість      </a:t>
                      </a:r>
                      <a:endParaRPr lang="uk-UA" sz="2400" b="1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64736" marR="64736" marT="0" marB="0">
                    <a:solidFill>
                      <a:srgbClr val="00FFFF"/>
                    </a:solidFill>
                  </a:tcPr>
                </a:tc>
              </a:tr>
              <a:tr h="772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uk-UA" sz="1400" b="1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uk-UA" sz="2400" b="1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Концентричність, наполегливість, самовпевненість  </a:t>
                      </a:r>
                      <a:endParaRPr lang="uk-UA" sz="2400" b="1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64736" marR="64736" marT="0" marB="0">
                    <a:solidFill>
                      <a:srgbClr val="00FF00"/>
                    </a:solidFill>
                  </a:tcPr>
                </a:tc>
              </a:tr>
              <a:tr h="772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uk-UA" sz="1400" b="1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uk-UA" sz="2200" b="1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Висока самооцінка, впевненість у собі, кмітливість, інтуїція</a:t>
                      </a:r>
                      <a:endParaRPr lang="uk-UA" sz="2200" b="1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64736" marR="64736" marT="0" marB="0">
                    <a:solidFill>
                      <a:srgbClr val="FFFF00"/>
                    </a:solidFill>
                  </a:tcPr>
                </a:tc>
              </a:tr>
              <a:tr h="772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uk-UA" sz="14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uk-UA" sz="23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uk-UA" sz="2300" b="1" noProof="0" dirty="0" smtClean="0">
                          <a:solidFill>
                            <a:schemeClr val="bg1"/>
                          </a:solidFill>
                        </a:rPr>
                        <a:t>Бажання самоствердитись, радість, підтримання тонусу</a:t>
                      </a:r>
                      <a:endParaRPr lang="uk-UA" sz="2300" b="1" noProof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64736" marR="64736" marT="0" marB="0">
                    <a:solidFill>
                      <a:srgbClr val="FFC000"/>
                    </a:solidFill>
                  </a:tcPr>
                </a:tc>
              </a:tr>
              <a:tr h="772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uk-UA" sz="1400" b="1" noProof="0" dirty="0" smtClean="0">
                        <a:solidFill>
                          <a:srgbClr val="FFFFCC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uk-UA" sz="2200" b="1" noProof="0" dirty="0" smtClean="0">
                          <a:solidFill>
                            <a:srgbClr val="FFFFCC"/>
                          </a:solidFill>
                        </a:rPr>
                        <a:t>Воля до перемоги, готовність до дії, максималізм, рухливість</a:t>
                      </a:r>
                      <a:endParaRPr lang="uk-UA" sz="2200" b="1" noProof="0" dirty="0">
                        <a:solidFill>
                          <a:srgbClr val="FFFFCC"/>
                        </a:solidFill>
                        <a:latin typeface="+mn-lt"/>
                      </a:endParaRPr>
                    </a:p>
                  </a:txBody>
                  <a:tcPr marL="64736" marR="64736" marT="0" marB="0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55664" y="6629400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4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hemlight.ucoz.ru/7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57200" y="-657200"/>
            <a:ext cx="6858000" cy="81724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1340768"/>
          <a:ext cx="6912768" cy="35283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12768"/>
              </a:tblGrid>
              <a:tr h="3528392">
                <a:tc>
                  <a:txBody>
                    <a:bodyPr/>
                    <a:lstStyle/>
                    <a:p>
                      <a:pPr marL="514350" indent="-514350" algn="ctr">
                        <a:buFont typeface="+mj-lt"/>
                        <a:buNone/>
                      </a:pPr>
                      <a:r>
                        <a:rPr lang="uk-UA" sz="3200" b="1" dirty="0" smtClean="0">
                          <a:solidFill>
                            <a:srgbClr val="FF0000"/>
                          </a:solidFill>
                        </a:rPr>
                        <a:t>Спектр настрою</a:t>
                      </a:r>
                      <a:r>
                        <a:rPr lang="uk-UA" sz="32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</a:p>
                    <a:p>
                      <a:pPr marL="514350" indent="-514350" algn="ctr">
                        <a:buFont typeface="+mj-lt"/>
                        <a:buNone/>
                      </a:pPr>
                      <a:r>
                        <a:rPr lang="uk-UA" sz="3200" b="1" baseline="0" dirty="0" smtClean="0">
                          <a:solidFill>
                            <a:srgbClr val="EAB200"/>
                          </a:solidFill>
                        </a:rPr>
                        <a:t>має бути різнобарвний, </a:t>
                      </a:r>
                    </a:p>
                    <a:p>
                      <a:pPr marL="514350" indent="-514350" algn="ctr">
                        <a:buFont typeface="+mj-lt"/>
                        <a:buNone/>
                      </a:pPr>
                      <a:r>
                        <a:rPr lang="uk-UA" sz="3200" b="1" baseline="0" dirty="0" smtClean="0">
                          <a:solidFill>
                            <a:srgbClr val="FFFF00"/>
                          </a:solidFill>
                        </a:rPr>
                        <a:t>як і все навкруги, </a:t>
                      </a:r>
                    </a:p>
                    <a:p>
                      <a:pPr marL="514350" indent="-514350" algn="ctr">
                        <a:buFont typeface="+mj-lt"/>
                        <a:buNone/>
                      </a:pPr>
                      <a:r>
                        <a:rPr lang="uk-UA" sz="3200" b="1" baseline="0" dirty="0" smtClean="0">
                          <a:solidFill>
                            <a:srgbClr val="00FF00"/>
                          </a:solidFill>
                        </a:rPr>
                        <a:t>що свідчитиме </a:t>
                      </a:r>
                    </a:p>
                    <a:p>
                      <a:pPr marL="514350" indent="-514350" algn="ctr">
                        <a:buFont typeface="+mj-lt"/>
                        <a:buNone/>
                      </a:pPr>
                      <a:r>
                        <a:rPr lang="uk-UA" sz="3200" b="1" baseline="0" dirty="0" smtClean="0">
                          <a:solidFill>
                            <a:srgbClr val="00FFFF"/>
                          </a:solidFill>
                        </a:rPr>
                        <a:t>про повну гармонію,</a:t>
                      </a:r>
                    </a:p>
                    <a:p>
                      <a:pPr marL="514350" indent="-514350" algn="ctr">
                        <a:buFont typeface="+mj-lt"/>
                        <a:buNone/>
                      </a:pPr>
                      <a:r>
                        <a:rPr lang="uk-UA" sz="3200" b="1" baseline="0" dirty="0" smtClean="0">
                          <a:solidFill>
                            <a:srgbClr val="0000FF"/>
                          </a:solidFill>
                        </a:rPr>
                        <a:t>тоді людина отримує повне </a:t>
                      </a:r>
                      <a:r>
                        <a:rPr lang="uk-UA" sz="3200" b="1" baseline="0" dirty="0" smtClean="0">
                          <a:solidFill>
                            <a:srgbClr val="7E007E"/>
                          </a:solidFill>
                        </a:rPr>
                        <a:t>задоволення від свого життя.</a:t>
                      </a:r>
                      <a:endParaRPr lang="ru-RU" sz="3200" b="1" dirty="0">
                        <a:solidFill>
                          <a:srgbClr val="7E007E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388424" y="0"/>
            <a:ext cx="576064" cy="6830616"/>
          </a:xfr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4000" b="0" cap="none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настрою</a:t>
            </a:r>
            <a:endParaRPr lang="uk-UA" sz="4000" b="0" cap="none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FF00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7380312" y="0"/>
            <a:ext cx="576064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Спектр</a:t>
            </a:r>
            <a:endParaRPr kumimoji="0" lang="uk-UA" sz="4000" b="0" i="0" u="none" strike="noStrike" kern="1200" cap="none" spc="0" normalizeH="0" baseline="0" noProof="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55664" y="659735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 algn="ctr"/>
              <a:t>5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hemlight.ucoz.ru/774.jpg"/>
          <p:cNvPicPr>
            <a:picLocks noChangeAspect="1" noChangeArrowheads="1"/>
          </p:cNvPicPr>
          <p:nvPr/>
        </p:nvPicPr>
        <p:blipFill>
          <a:blip r:embed="rId2" cstate="print">
            <a:lum contrast="-30000"/>
          </a:blip>
          <a:srcRect/>
          <a:stretch>
            <a:fillRect/>
          </a:stretch>
        </p:blipFill>
        <p:spPr bwMode="auto">
          <a:xfrm rot="16200000">
            <a:off x="657200" y="-657200"/>
            <a:ext cx="6858000" cy="81724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2" y="836712"/>
            <a:ext cx="6912768" cy="626328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1"/>
                </a:solidFill>
              </a:rPr>
              <a:t>пригадаємо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899592" y="1916832"/>
            <a:ext cx="6912768" cy="403244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360000" lvl="0" indent="-360000"/>
            <a:r>
              <a:rPr lang="uk-UA" sz="2800" b="1" dirty="0" smtClean="0">
                <a:solidFill>
                  <a:srgbClr val="7E007E"/>
                </a:solidFill>
              </a:rPr>
              <a:t>Поняття спектра. </a:t>
            </a:r>
          </a:p>
          <a:p>
            <a:pPr marL="360000" lvl="0" indent="-360000"/>
            <a:r>
              <a:rPr lang="uk-UA" sz="2800" b="1" dirty="0" smtClean="0">
                <a:solidFill>
                  <a:srgbClr val="00339A"/>
                </a:solidFill>
              </a:rPr>
              <a:t>Спектральні кольори.</a:t>
            </a:r>
            <a:endParaRPr lang="ru-RU" sz="2800" b="1" dirty="0" smtClean="0">
              <a:solidFill>
                <a:srgbClr val="00339A"/>
              </a:solidFill>
            </a:endParaRPr>
          </a:p>
          <a:p>
            <a:pPr marL="360000" lvl="0" indent="-360000"/>
            <a:r>
              <a:rPr lang="uk-UA" sz="2800" b="1" dirty="0" smtClean="0">
                <a:solidFill>
                  <a:srgbClr val="00B0F0"/>
                </a:solidFill>
              </a:rPr>
              <a:t>При яких явищах спостерігаються спектри?</a:t>
            </a:r>
            <a:endParaRPr lang="ru-RU" sz="2800" b="1" dirty="0" smtClean="0">
              <a:solidFill>
                <a:srgbClr val="00B0F0"/>
              </a:solidFill>
            </a:endParaRPr>
          </a:p>
          <a:p>
            <a:pPr marL="360000" lvl="0" indent="-360000"/>
            <a:r>
              <a:rPr lang="uk-UA" sz="2800" b="1" dirty="0" smtClean="0">
                <a:solidFill>
                  <a:srgbClr val="00B050"/>
                </a:solidFill>
              </a:rPr>
              <a:t>У чому подібність цих спектрів? </a:t>
            </a:r>
          </a:p>
          <a:p>
            <a:pPr marL="360000" lvl="0" indent="-360000"/>
            <a:r>
              <a:rPr lang="uk-UA" sz="2800" b="1" dirty="0" smtClean="0">
                <a:solidFill>
                  <a:srgbClr val="FF9900"/>
                </a:solidFill>
              </a:rPr>
              <a:t>У чому відмінність цих спектрів?</a:t>
            </a:r>
          </a:p>
          <a:p>
            <a:pPr marL="360000" indent="-360000"/>
            <a:r>
              <a:rPr lang="uk-UA" sz="2800" b="1" dirty="0" smtClean="0">
                <a:solidFill>
                  <a:srgbClr val="FFFF00"/>
                </a:solidFill>
              </a:rPr>
              <a:t>Постулати Бора.</a:t>
            </a:r>
          </a:p>
          <a:p>
            <a:pPr marL="360000" lvl="0" indent="-360000"/>
            <a:r>
              <a:rPr lang="uk-UA" sz="2800" b="1" dirty="0" smtClean="0">
                <a:solidFill>
                  <a:srgbClr val="FF0000"/>
                </a:solidFill>
              </a:rPr>
              <a:t>Який принцип утворення кольорів?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8388424" y="0"/>
            <a:ext cx="552376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</a:t>
            </a:r>
            <a:r>
              <a:rPr kumimoji="0" lang="uk-UA" sz="3600" b="0" i="0" u="none" strike="noStrike" kern="1200" cap="none" spc="0" normalizeH="0" baseline="0" noProof="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ригадаємо</a:t>
            </a:r>
            <a:endParaRPr kumimoji="0" lang="uk-UA" sz="3600" b="0" i="0" u="none" strike="noStrike" kern="1200" cap="none" spc="0" normalizeH="0" baseline="0" noProof="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55664" y="6629400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/>
              <a:t>6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55639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92252" y="429163"/>
            <a:ext cx="4464124" cy="5952165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8388424" y="0"/>
            <a:ext cx="552376" cy="68580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2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Міні-проект</a:t>
            </a:r>
            <a:r>
              <a:rPr lang="uk-UA" sz="40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1637928"/>
            <a:ext cx="3491880" cy="294320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Чому навколишній світ  кольоровим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55664" y="6629400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/>
              <a:t>7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76064" y="404664"/>
            <a:ext cx="3491880" cy="1890464"/>
          </a:xfrm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Колір у комп’ютерній графіці</a:t>
            </a:r>
            <a:endParaRPr lang="ru-RU" dirty="0"/>
          </a:p>
        </p:txBody>
      </p:sp>
      <p:pic>
        <p:nvPicPr>
          <p:cNvPr id="8" name="Содержимое 7" descr="3592953_спектр-глаза-человека-I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91472" y="404664"/>
            <a:ext cx="1828800" cy="1828800"/>
          </a:xfr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20482" name="Picture 2" descr="C:\Users\lenovo\Desktop\ВУ КОЛЬОРИ\18188_html_m2effe19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520280"/>
            <a:ext cx="7553325" cy="407707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555664" y="6629400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/>
              <a:t>8</a:t>
            </a:fld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388424" y="0"/>
            <a:ext cx="552376" cy="683061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2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Міні-проект</a:t>
            </a:r>
            <a:r>
              <a:rPr lang="uk-UA" sz="40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uk-UA" u="sng" dirty="0" smtClean="0"/>
              <a:t>Тема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види спектрів. спектроскоп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844824"/>
            <a:ext cx="7239000" cy="4610912"/>
          </a:xfrm>
          <a:solidFill>
            <a:schemeClr val="bg2"/>
          </a:solidFill>
        </p:spPr>
        <p:txBody>
          <a:bodyPr/>
          <a:lstStyle/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Спектроскоп – прилад для дослідження спектрів.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Спектри випромінювання і поглинання.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Види спектрів випромінювання:</a:t>
            </a:r>
          </a:p>
          <a:p>
            <a:pPr marL="612000" lvl="0" indent="-360000">
              <a:buFont typeface="Wingdings" pitchFamily="2" charset="2"/>
              <a:buChar char="Ø"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суцільні;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612000" lvl="0" indent="-360000">
              <a:buFont typeface="Wingdings" pitchFamily="2" charset="2"/>
              <a:buChar char="Ø"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лінійчаті;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612000" indent="-360000">
              <a:buFont typeface="Wingdings" pitchFamily="2" charset="2"/>
              <a:buChar char="Ø"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смугасті.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Практичне використання спектрів.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8424" y="188640"/>
            <a:ext cx="432048" cy="666936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000" b="1" spc="-10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Тема заняття</a:t>
            </a:r>
          </a:p>
        </p:txBody>
      </p:sp>
      <p:sp>
        <p:nvSpPr>
          <p:cNvPr id="23554" name="AutoShape 2" descr="https://im0-tub-ua.yandex.net/i?id=1cc6389502f3aae1b37e7de83b109a46&amp;n=33&amp;h=215&amp;w=40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://333v.ru/uploads/b5/b5fcb810e1e311352c27cb80f67d28f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55664" y="6629400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z="2400" smtClean="0">
                <a:solidFill>
                  <a:srgbClr val="FFFF00"/>
                </a:solidFill>
              </a:rPr>
              <a:pPr/>
              <a:t>9</a:t>
            </a:fld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10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00B050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1316</TotalTime>
  <Words>627</Words>
  <Application>Microsoft Office PowerPoint</Application>
  <PresentationFormat>Экран (4:3)</PresentationFormat>
  <Paragraphs>171</Paragraphs>
  <Slides>24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Изящная</vt:lpstr>
      <vt:lpstr>Формула</vt:lpstr>
      <vt:lpstr>види спектрів. Спектроскоп.</vt:lpstr>
      <vt:lpstr>Слайд 2</vt:lpstr>
      <vt:lpstr>настрій</vt:lpstr>
      <vt:lpstr>Слайд 4</vt:lpstr>
      <vt:lpstr>настрою</vt:lpstr>
      <vt:lpstr>пригадаємо</vt:lpstr>
      <vt:lpstr>Чому навколишній світ  кольоровим</vt:lpstr>
      <vt:lpstr>Колір у комп’ютерній графіці</vt:lpstr>
      <vt:lpstr>Тема  види спектрів. спектроскоп</vt:lpstr>
      <vt:lpstr>Спектроскоп</vt:lpstr>
      <vt:lpstr>Досліджуємо спектри</vt:lpstr>
      <vt:lpstr>Суцільні (неперервні) спектри</vt:lpstr>
      <vt:lpstr>Лінійчатий Спектр випромінювання</vt:lpstr>
      <vt:lpstr>лінійчатий Спектр поглинання</vt:lpstr>
      <vt:lpstr>Спектральний Закон кірхгофа</vt:lpstr>
      <vt:lpstr>Пояснення утворення лінійчатого спектра</vt:lpstr>
      <vt:lpstr>Смугасті спектри</vt:lpstr>
      <vt:lpstr>Слайд 18</vt:lpstr>
      <vt:lpstr>Застосування спектрів</vt:lpstr>
      <vt:lpstr>Презентація-захист міні-проектів</vt:lpstr>
      <vt:lpstr>Будуємо асоціативний кущ</vt:lpstr>
      <vt:lpstr>Слайд 22</vt:lpstr>
      <vt:lpstr>Домашнє завдання</vt:lpstr>
      <vt:lpstr>Дякую за роботу! на все добре!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Застосування спектрів</dc:title>
  <dc:creator>lenovo</dc:creator>
  <cp:lastModifiedBy>Customer</cp:lastModifiedBy>
  <cp:revision>68</cp:revision>
  <dcterms:created xsi:type="dcterms:W3CDTF">2016-06-01T13:45:06Z</dcterms:created>
  <dcterms:modified xsi:type="dcterms:W3CDTF">2016-10-15T18:14:49Z</dcterms:modified>
</cp:coreProperties>
</file>