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0"/>
  </p:notesMasterIdLst>
  <p:sldIdLst>
    <p:sldId id="256" r:id="rId2"/>
    <p:sldId id="260" r:id="rId3"/>
    <p:sldId id="258" r:id="rId4"/>
    <p:sldId id="259" r:id="rId5"/>
    <p:sldId id="257" r:id="rId6"/>
    <p:sldId id="267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0A22"/>
    <a:srgbClr val="6600FF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18" autoAdjust="0"/>
    <p:restoredTop sz="94086" autoAdjust="0"/>
  </p:normalViewPr>
  <p:slideViewPr>
    <p:cSldViewPr>
      <p:cViewPr>
        <p:scale>
          <a:sx n="58" d="100"/>
          <a:sy n="58" d="100"/>
        </p:scale>
        <p:origin x="-1464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05AD7F-1775-43E1-A1DA-ABE4E5C98ACD}" type="doc">
      <dgm:prSet loTypeId="urn:microsoft.com/office/officeart/2005/8/layout/chevron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91A3CD5-54D9-4437-8D52-C660E6AB5F3F}">
      <dgm:prSet phldrT="[Текст]"/>
      <dgm:spPr/>
      <dgm:t>
        <a:bodyPr/>
        <a:lstStyle/>
        <a:p>
          <a:endParaRPr lang="ru-RU" dirty="0"/>
        </a:p>
      </dgm:t>
    </dgm:pt>
    <dgm:pt modelId="{CD4CFE14-08FB-4392-B65E-03CFF3F10FBE}" type="parTrans" cxnId="{70CA66AE-D0B3-41A3-994E-4829C7F9F0E0}">
      <dgm:prSet/>
      <dgm:spPr/>
      <dgm:t>
        <a:bodyPr/>
        <a:lstStyle/>
        <a:p>
          <a:endParaRPr lang="ru-RU"/>
        </a:p>
      </dgm:t>
    </dgm:pt>
    <dgm:pt modelId="{B6E4C1F6-A1DA-4399-A726-B41141976A0C}" type="sibTrans" cxnId="{70CA66AE-D0B3-41A3-994E-4829C7F9F0E0}">
      <dgm:prSet/>
      <dgm:spPr/>
      <dgm:t>
        <a:bodyPr/>
        <a:lstStyle/>
        <a:p>
          <a:endParaRPr lang="ru-RU"/>
        </a:p>
      </dgm:t>
    </dgm:pt>
    <dgm:pt modelId="{011F3448-BD1D-4684-9C3A-73FCAB8F65DC}">
      <dgm:prSet phldrT="[Текст]"/>
      <dgm:spPr/>
      <dgm:t>
        <a:bodyPr/>
        <a:lstStyle/>
        <a:p>
          <a:r>
            <a:rPr lang="uk-UA" noProof="0" dirty="0" smtClean="0"/>
            <a:t>«емісійний» — за спектром випромінювання та «абсорбційний» — за спектром поглинання</a:t>
          </a:r>
          <a:endParaRPr lang="uk-UA" noProof="0" dirty="0"/>
        </a:p>
      </dgm:t>
    </dgm:pt>
    <dgm:pt modelId="{CF21410F-EC19-48C8-9E85-826216B5D3C5}" type="parTrans" cxnId="{F0B17F48-D5B0-4884-BC34-4C36F290C6B9}">
      <dgm:prSet/>
      <dgm:spPr/>
      <dgm:t>
        <a:bodyPr/>
        <a:lstStyle/>
        <a:p>
          <a:endParaRPr lang="ru-RU"/>
        </a:p>
      </dgm:t>
    </dgm:pt>
    <dgm:pt modelId="{C142084C-5642-4033-AFA7-8B76FFDC2BD1}" type="sibTrans" cxnId="{F0B17F48-D5B0-4884-BC34-4C36F290C6B9}">
      <dgm:prSet/>
      <dgm:spPr/>
      <dgm:t>
        <a:bodyPr/>
        <a:lstStyle/>
        <a:p>
          <a:endParaRPr lang="ru-RU"/>
        </a:p>
      </dgm:t>
    </dgm:pt>
    <dgm:pt modelId="{79F39940-3030-4224-BA33-83F4746EECD3}">
      <dgm:prSet phldrT="[Текст]" custT="1"/>
      <dgm:spPr/>
      <dgm:t>
        <a:bodyPr/>
        <a:lstStyle/>
        <a:p>
          <a:pPr algn="l"/>
          <a:r>
            <a:rPr lang="uk-UA" sz="1800" noProof="0" dirty="0" smtClean="0">
              <a:effectLst/>
            </a:rPr>
            <a:t>«</a:t>
          </a:r>
          <a:r>
            <a:rPr lang="uk-UA" sz="2100" noProof="0" dirty="0" smtClean="0">
              <a:effectLst/>
            </a:rPr>
            <a:t>мас-спектрометричний» — за спектром </a:t>
          </a:r>
          <a:r>
            <a:rPr lang="uk-UA" sz="2100" noProof="0" dirty="0" err="1" smtClean="0">
              <a:effectLst/>
            </a:rPr>
            <a:t>мас-</a:t>
          </a:r>
          <a:r>
            <a:rPr lang="uk-UA" sz="2100" noProof="0" dirty="0" smtClean="0">
              <a:effectLst/>
            </a:rPr>
            <a:t> атомних чи молекулярних іонів.</a:t>
          </a:r>
          <a:endParaRPr lang="uk-UA" sz="2100" noProof="0" dirty="0">
            <a:effectLst/>
          </a:endParaRPr>
        </a:p>
      </dgm:t>
    </dgm:pt>
    <dgm:pt modelId="{7D484C8D-FBD9-4FC4-AF09-AD80F9985A53}" type="parTrans" cxnId="{E1C287F8-4B9C-4A39-9ADC-B6817425E9C5}">
      <dgm:prSet/>
      <dgm:spPr/>
      <dgm:t>
        <a:bodyPr/>
        <a:lstStyle/>
        <a:p>
          <a:endParaRPr lang="ru-RU"/>
        </a:p>
      </dgm:t>
    </dgm:pt>
    <dgm:pt modelId="{0CEAA637-748F-453F-BE2E-649833D541B6}" type="sibTrans" cxnId="{E1C287F8-4B9C-4A39-9ADC-B6817425E9C5}">
      <dgm:prSet/>
      <dgm:spPr/>
      <dgm:t>
        <a:bodyPr/>
        <a:lstStyle/>
        <a:p>
          <a:endParaRPr lang="ru-RU"/>
        </a:p>
      </dgm:t>
    </dgm:pt>
    <dgm:pt modelId="{EA0EBF4F-C20C-44FC-A58A-EE14261DE83A}">
      <dgm:prSet/>
      <dgm:spPr/>
      <dgm:t>
        <a:bodyPr/>
        <a:lstStyle/>
        <a:p>
          <a:r>
            <a:rPr lang="uk-UA" noProof="0" dirty="0" smtClean="0">
              <a:effectLst/>
            </a:rPr>
            <a:t>атомний та молекулярний спектральний аналіз;</a:t>
          </a:r>
          <a:endParaRPr lang="uk-UA" noProof="0" dirty="0">
            <a:effectLst/>
          </a:endParaRPr>
        </a:p>
      </dgm:t>
    </dgm:pt>
    <dgm:pt modelId="{6EC8201D-5F76-4025-8077-66FEA6C8DA58}" type="parTrans" cxnId="{0CDED88D-95B0-4E08-8921-ECF5E414F90C}">
      <dgm:prSet/>
      <dgm:spPr/>
      <dgm:t>
        <a:bodyPr/>
        <a:lstStyle/>
        <a:p>
          <a:endParaRPr lang="ru-RU"/>
        </a:p>
      </dgm:t>
    </dgm:pt>
    <dgm:pt modelId="{31DCA8D4-1106-4F78-942F-46F313BFF7B2}" type="sibTrans" cxnId="{0CDED88D-95B0-4E08-8921-ECF5E414F90C}">
      <dgm:prSet/>
      <dgm:spPr/>
      <dgm:t>
        <a:bodyPr/>
        <a:lstStyle/>
        <a:p>
          <a:endParaRPr lang="ru-RU"/>
        </a:p>
      </dgm:t>
    </dgm:pt>
    <dgm:pt modelId="{FD711E6C-42EA-4E12-B137-1749A9CDB1B3}">
      <dgm:prSet/>
      <dgm:spPr/>
      <dgm:t>
        <a:bodyPr/>
        <a:lstStyle/>
        <a:p>
          <a:pPr algn="l"/>
          <a:endParaRPr lang="ru-RU" sz="1400" dirty="0"/>
        </a:p>
      </dgm:t>
    </dgm:pt>
    <dgm:pt modelId="{0E4C9E06-0A68-41DD-9694-00EE3E426798}" type="parTrans" cxnId="{644F4C60-9F27-4162-9E5B-5911C14D7340}">
      <dgm:prSet/>
      <dgm:spPr/>
      <dgm:t>
        <a:bodyPr/>
        <a:lstStyle/>
        <a:p>
          <a:endParaRPr lang="ru-RU"/>
        </a:p>
      </dgm:t>
    </dgm:pt>
    <dgm:pt modelId="{0BDEFF61-D036-48F0-B914-E4AE676E80CD}" type="sibTrans" cxnId="{644F4C60-9F27-4162-9E5B-5911C14D7340}">
      <dgm:prSet/>
      <dgm:spPr/>
      <dgm:t>
        <a:bodyPr/>
        <a:lstStyle/>
        <a:p>
          <a:endParaRPr lang="ru-RU"/>
        </a:p>
      </dgm:t>
    </dgm:pt>
    <dgm:pt modelId="{5E8CFD3F-2513-45F0-B9E7-2935B9E73732}">
      <dgm:prSet phldrT="[Текст]"/>
      <dgm:spPr/>
      <dgm:t>
        <a:bodyPr/>
        <a:lstStyle/>
        <a:p>
          <a:endParaRPr lang="ru-RU" dirty="0"/>
        </a:p>
      </dgm:t>
    </dgm:pt>
    <dgm:pt modelId="{51D80AD9-3CC0-4413-8F09-ED154F3B46A6}" type="sibTrans" cxnId="{22830C8A-E0FB-445B-BBBA-E970594712E4}">
      <dgm:prSet/>
      <dgm:spPr/>
      <dgm:t>
        <a:bodyPr/>
        <a:lstStyle/>
        <a:p>
          <a:endParaRPr lang="ru-RU"/>
        </a:p>
      </dgm:t>
    </dgm:pt>
    <dgm:pt modelId="{7F9BEC5A-9EBB-4C22-897F-499A09358E09}" type="parTrans" cxnId="{22830C8A-E0FB-445B-BBBA-E970594712E4}">
      <dgm:prSet/>
      <dgm:spPr/>
      <dgm:t>
        <a:bodyPr/>
        <a:lstStyle/>
        <a:p>
          <a:endParaRPr lang="ru-RU"/>
        </a:p>
      </dgm:t>
    </dgm:pt>
    <dgm:pt modelId="{1357AB4A-C5E2-48BF-BEC2-5BB36ED9BE5F}">
      <dgm:prSet phldrT="[Текст]"/>
      <dgm:spPr/>
      <dgm:t>
        <a:bodyPr/>
        <a:lstStyle/>
        <a:p>
          <a:endParaRPr lang="ru-RU" dirty="0"/>
        </a:p>
      </dgm:t>
    </dgm:pt>
    <dgm:pt modelId="{65E51D25-26A5-4C38-8F4C-3CCBD3E6A794}" type="sibTrans" cxnId="{CF569C42-992D-4719-9B5E-771E7A23104A}">
      <dgm:prSet/>
      <dgm:spPr/>
      <dgm:t>
        <a:bodyPr/>
        <a:lstStyle/>
        <a:p>
          <a:endParaRPr lang="ru-RU"/>
        </a:p>
      </dgm:t>
    </dgm:pt>
    <dgm:pt modelId="{2D2BA48E-C203-472B-8BBF-7F8BB0DEF4AE}" type="parTrans" cxnId="{CF569C42-992D-4719-9B5E-771E7A23104A}">
      <dgm:prSet/>
      <dgm:spPr/>
      <dgm:t>
        <a:bodyPr/>
        <a:lstStyle/>
        <a:p>
          <a:endParaRPr lang="ru-RU"/>
        </a:p>
      </dgm:t>
    </dgm:pt>
    <dgm:pt modelId="{E70B0744-8CF3-4136-B390-15D8D93D66B1}">
      <dgm:prSet phldrT="[Текст]" custT="1"/>
      <dgm:spPr/>
      <dgm:t>
        <a:bodyPr/>
        <a:lstStyle/>
        <a:p>
          <a:pPr algn="l"/>
          <a:endParaRPr lang="ru-RU" sz="2400" dirty="0">
            <a:effectLst/>
          </a:endParaRPr>
        </a:p>
      </dgm:t>
    </dgm:pt>
    <dgm:pt modelId="{B80BE80B-AEA3-4502-B405-4F45BFB14FFA}" type="parTrans" cxnId="{4AE65728-567F-411C-BE46-482852D44699}">
      <dgm:prSet/>
      <dgm:spPr/>
      <dgm:t>
        <a:bodyPr/>
        <a:lstStyle/>
        <a:p>
          <a:endParaRPr lang="ru-RU"/>
        </a:p>
      </dgm:t>
    </dgm:pt>
    <dgm:pt modelId="{9B81F2D6-34BF-41CD-9024-E58015D4BEC1}" type="sibTrans" cxnId="{4AE65728-567F-411C-BE46-482852D44699}">
      <dgm:prSet/>
      <dgm:spPr/>
      <dgm:t>
        <a:bodyPr/>
        <a:lstStyle/>
        <a:p>
          <a:endParaRPr lang="ru-RU"/>
        </a:p>
      </dgm:t>
    </dgm:pt>
    <dgm:pt modelId="{F8360B22-19F6-481D-A246-5CAA0EDF5B7F}" type="pres">
      <dgm:prSet presAssocID="{4405AD7F-1775-43E1-A1DA-ABE4E5C98AC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40C38D-34E2-4177-A67A-C7D554AB8677}" type="pres">
      <dgm:prSet presAssocID="{691A3CD5-54D9-4437-8D52-C660E6AB5F3F}" presName="composite" presStyleCnt="0"/>
      <dgm:spPr/>
    </dgm:pt>
    <dgm:pt modelId="{3F54053C-CAA8-4A02-958F-8BC5ED967D5C}" type="pres">
      <dgm:prSet presAssocID="{691A3CD5-54D9-4437-8D52-C660E6AB5F3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B738D-4049-4FB7-A96E-DA0A95F728EE}" type="pres">
      <dgm:prSet presAssocID="{691A3CD5-54D9-4437-8D52-C660E6AB5F3F}" presName="descendantText" presStyleLbl="alignAcc1" presStyleIdx="0" presStyleCnt="3" custScaleX="99513" custScaleY="123397" custLinFactNeighborX="1079" custLinFactNeighborY="-14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C7F39-508F-45F9-83B7-0DC57DE26D7E}" type="pres">
      <dgm:prSet presAssocID="{B6E4C1F6-A1DA-4399-A726-B41141976A0C}" presName="sp" presStyleCnt="0"/>
      <dgm:spPr/>
    </dgm:pt>
    <dgm:pt modelId="{367174AC-B6F2-4968-8E6A-26C4EF35C53D}" type="pres">
      <dgm:prSet presAssocID="{1357AB4A-C5E2-48BF-BEC2-5BB36ED9BE5F}" presName="composite" presStyleCnt="0"/>
      <dgm:spPr/>
    </dgm:pt>
    <dgm:pt modelId="{1985AE87-16A6-42FE-8089-5484D404DA6A}" type="pres">
      <dgm:prSet presAssocID="{1357AB4A-C5E2-48BF-BEC2-5BB36ED9BE5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39AC3-F9CD-42A0-9AF7-8F795D046268}" type="pres">
      <dgm:prSet presAssocID="{1357AB4A-C5E2-48BF-BEC2-5BB36ED9BE5F}" presName="descendantText" presStyleLbl="alignAcc1" presStyleIdx="1" presStyleCnt="3" custScaleX="99604" custScaleY="122826" custLinFactNeighborX="1094" custLinFactNeighborY="11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28958-88EE-4D5F-92E7-F44253A870E8}" type="pres">
      <dgm:prSet presAssocID="{65E51D25-26A5-4C38-8F4C-3CCBD3E6A794}" presName="sp" presStyleCnt="0"/>
      <dgm:spPr/>
    </dgm:pt>
    <dgm:pt modelId="{347E184C-716F-4709-ACC4-A0F245D5182B}" type="pres">
      <dgm:prSet presAssocID="{5E8CFD3F-2513-45F0-B9E7-2935B9E73732}" presName="composite" presStyleCnt="0"/>
      <dgm:spPr/>
    </dgm:pt>
    <dgm:pt modelId="{E1D00553-CCDD-4CD3-888B-A0D654705AF9}" type="pres">
      <dgm:prSet presAssocID="{5E8CFD3F-2513-45F0-B9E7-2935B9E7373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94BA63-5AEB-4FCF-95E5-9411955F4506}" type="pres">
      <dgm:prSet presAssocID="{5E8CFD3F-2513-45F0-B9E7-2935B9E73732}" presName="descendantText" presStyleLbl="alignAcc1" presStyleIdx="2" presStyleCnt="3" custScaleX="99438" custScaleY="147995" custLinFactY="30869" custLinFactNeighborX="72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1458BA-7C04-4844-91B7-F14893613720}" type="presOf" srcId="{EA0EBF4F-C20C-44FC-A58A-EE14261DE83A}" destId="{3C9B738D-4049-4FB7-A96E-DA0A95F728EE}" srcOrd="0" destOrd="0" presId="urn:microsoft.com/office/officeart/2005/8/layout/chevron2"/>
    <dgm:cxn modelId="{4AE65728-567F-411C-BE46-482852D44699}" srcId="{5E8CFD3F-2513-45F0-B9E7-2935B9E73732}" destId="{E70B0744-8CF3-4136-B390-15D8D93D66B1}" srcOrd="0" destOrd="0" parTransId="{B80BE80B-AEA3-4502-B405-4F45BFB14FFA}" sibTransId="{9B81F2D6-34BF-41CD-9024-E58015D4BEC1}"/>
    <dgm:cxn modelId="{22830C8A-E0FB-445B-BBBA-E970594712E4}" srcId="{4405AD7F-1775-43E1-A1DA-ABE4E5C98ACD}" destId="{5E8CFD3F-2513-45F0-B9E7-2935B9E73732}" srcOrd="2" destOrd="0" parTransId="{7F9BEC5A-9EBB-4C22-897F-499A09358E09}" sibTransId="{51D80AD9-3CC0-4413-8F09-ED154F3B46A6}"/>
    <dgm:cxn modelId="{F0B17F48-D5B0-4884-BC34-4C36F290C6B9}" srcId="{1357AB4A-C5E2-48BF-BEC2-5BB36ED9BE5F}" destId="{011F3448-BD1D-4684-9C3A-73FCAB8F65DC}" srcOrd="0" destOrd="0" parTransId="{CF21410F-EC19-48C8-9E85-826216B5D3C5}" sibTransId="{C142084C-5642-4033-AFA7-8B76FFDC2BD1}"/>
    <dgm:cxn modelId="{7FF33C86-5AE2-42DC-88D5-6D2FEA9D6002}" type="presOf" srcId="{4405AD7F-1775-43E1-A1DA-ABE4E5C98ACD}" destId="{F8360B22-19F6-481D-A246-5CAA0EDF5B7F}" srcOrd="0" destOrd="0" presId="urn:microsoft.com/office/officeart/2005/8/layout/chevron2"/>
    <dgm:cxn modelId="{CF569C42-992D-4719-9B5E-771E7A23104A}" srcId="{4405AD7F-1775-43E1-A1DA-ABE4E5C98ACD}" destId="{1357AB4A-C5E2-48BF-BEC2-5BB36ED9BE5F}" srcOrd="1" destOrd="0" parTransId="{2D2BA48E-C203-472B-8BBF-7F8BB0DEF4AE}" sibTransId="{65E51D25-26A5-4C38-8F4C-3CCBD3E6A794}"/>
    <dgm:cxn modelId="{0CDED88D-95B0-4E08-8921-ECF5E414F90C}" srcId="{691A3CD5-54D9-4437-8D52-C660E6AB5F3F}" destId="{EA0EBF4F-C20C-44FC-A58A-EE14261DE83A}" srcOrd="0" destOrd="0" parTransId="{6EC8201D-5F76-4025-8077-66FEA6C8DA58}" sibTransId="{31DCA8D4-1106-4F78-942F-46F313BFF7B2}"/>
    <dgm:cxn modelId="{1114440E-9673-4168-A5AA-866CAD112BDD}" type="presOf" srcId="{FD711E6C-42EA-4E12-B137-1749A9CDB1B3}" destId="{4494BA63-5AEB-4FCF-95E5-9411955F4506}" srcOrd="0" destOrd="2" presId="urn:microsoft.com/office/officeart/2005/8/layout/chevron2"/>
    <dgm:cxn modelId="{8F14F905-C574-4B23-95DB-82DA5056CEFB}" type="presOf" srcId="{691A3CD5-54D9-4437-8D52-C660E6AB5F3F}" destId="{3F54053C-CAA8-4A02-958F-8BC5ED967D5C}" srcOrd="0" destOrd="0" presId="urn:microsoft.com/office/officeart/2005/8/layout/chevron2"/>
    <dgm:cxn modelId="{70CA66AE-D0B3-41A3-994E-4829C7F9F0E0}" srcId="{4405AD7F-1775-43E1-A1DA-ABE4E5C98ACD}" destId="{691A3CD5-54D9-4437-8D52-C660E6AB5F3F}" srcOrd="0" destOrd="0" parTransId="{CD4CFE14-08FB-4392-B65E-03CFF3F10FBE}" sibTransId="{B6E4C1F6-A1DA-4399-A726-B41141976A0C}"/>
    <dgm:cxn modelId="{644F4C60-9F27-4162-9E5B-5911C14D7340}" srcId="{5E8CFD3F-2513-45F0-B9E7-2935B9E73732}" destId="{FD711E6C-42EA-4E12-B137-1749A9CDB1B3}" srcOrd="2" destOrd="0" parTransId="{0E4C9E06-0A68-41DD-9694-00EE3E426798}" sibTransId="{0BDEFF61-D036-48F0-B914-E4AE676E80CD}"/>
    <dgm:cxn modelId="{11A66284-42A8-4E6E-A943-7AE30F492BC8}" type="presOf" srcId="{E70B0744-8CF3-4136-B390-15D8D93D66B1}" destId="{4494BA63-5AEB-4FCF-95E5-9411955F4506}" srcOrd="0" destOrd="0" presId="urn:microsoft.com/office/officeart/2005/8/layout/chevron2"/>
    <dgm:cxn modelId="{4CBE2662-10E1-4B9A-BF2B-74AC453E1CED}" type="presOf" srcId="{5E8CFD3F-2513-45F0-B9E7-2935B9E73732}" destId="{E1D00553-CCDD-4CD3-888B-A0D654705AF9}" srcOrd="0" destOrd="0" presId="urn:microsoft.com/office/officeart/2005/8/layout/chevron2"/>
    <dgm:cxn modelId="{267B588E-8074-4B2C-8A1B-F10F8B352B3B}" type="presOf" srcId="{79F39940-3030-4224-BA33-83F4746EECD3}" destId="{4494BA63-5AEB-4FCF-95E5-9411955F4506}" srcOrd="0" destOrd="1" presId="urn:microsoft.com/office/officeart/2005/8/layout/chevron2"/>
    <dgm:cxn modelId="{5C3737DD-4727-46DF-9875-89AF4DCE11F8}" type="presOf" srcId="{1357AB4A-C5E2-48BF-BEC2-5BB36ED9BE5F}" destId="{1985AE87-16A6-42FE-8089-5484D404DA6A}" srcOrd="0" destOrd="0" presId="urn:microsoft.com/office/officeart/2005/8/layout/chevron2"/>
    <dgm:cxn modelId="{DA7DAE8E-D3E7-4D33-A6A1-C43B0F4B2412}" type="presOf" srcId="{011F3448-BD1D-4684-9C3A-73FCAB8F65DC}" destId="{B5239AC3-F9CD-42A0-9AF7-8F795D046268}" srcOrd="0" destOrd="0" presId="urn:microsoft.com/office/officeart/2005/8/layout/chevron2"/>
    <dgm:cxn modelId="{E1C287F8-4B9C-4A39-9ADC-B6817425E9C5}" srcId="{5E8CFD3F-2513-45F0-B9E7-2935B9E73732}" destId="{79F39940-3030-4224-BA33-83F4746EECD3}" srcOrd="1" destOrd="0" parTransId="{7D484C8D-FBD9-4FC4-AF09-AD80F9985A53}" sibTransId="{0CEAA637-748F-453F-BE2E-649833D541B6}"/>
    <dgm:cxn modelId="{BEA7EB87-2992-4C77-B2EE-CFAA87EF2B18}" type="presParOf" srcId="{F8360B22-19F6-481D-A246-5CAA0EDF5B7F}" destId="{8440C38D-34E2-4177-A67A-C7D554AB8677}" srcOrd="0" destOrd="0" presId="urn:microsoft.com/office/officeart/2005/8/layout/chevron2"/>
    <dgm:cxn modelId="{B519829F-3123-4D6B-B0DF-F7EC7E1A10F7}" type="presParOf" srcId="{8440C38D-34E2-4177-A67A-C7D554AB8677}" destId="{3F54053C-CAA8-4A02-958F-8BC5ED967D5C}" srcOrd="0" destOrd="0" presId="urn:microsoft.com/office/officeart/2005/8/layout/chevron2"/>
    <dgm:cxn modelId="{ABAEF391-2882-478B-AE8A-12F5557837DA}" type="presParOf" srcId="{8440C38D-34E2-4177-A67A-C7D554AB8677}" destId="{3C9B738D-4049-4FB7-A96E-DA0A95F728EE}" srcOrd="1" destOrd="0" presId="urn:microsoft.com/office/officeart/2005/8/layout/chevron2"/>
    <dgm:cxn modelId="{3FC5288F-B7BF-47A7-98A1-9496E2806D78}" type="presParOf" srcId="{F8360B22-19F6-481D-A246-5CAA0EDF5B7F}" destId="{174C7F39-508F-45F9-83B7-0DC57DE26D7E}" srcOrd="1" destOrd="0" presId="urn:microsoft.com/office/officeart/2005/8/layout/chevron2"/>
    <dgm:cxn modelId="{186F91EB-7C40-4928-AEA6-3D5ED37F4E89}" type="presParOf" srcId="{F8360B22-19F6-481D-A246-5CAA0EDF5B7F}" destId="{367174AC-B6F2-4968-8E6A-26C4EF35C53D}" srcOrd="2" destOrd="0" presId="urn:microsoft.com/office/officeart/2005/8/layout/chevron2"/>
    <dgm:cxn modelId="{5F3AB701-E057-4C8C-8F6C-5C32D3BED64F}" type="presParOf" srcId="{367174AC-B6F2-4968-8E6A-26C4EF35C53D}" destId="{1985AE87-16A6-42FE-8089-5484D404DA6A}" srcOrd="0" destOrd="0" presId="urn:microsoft.com/office/officeart/2005/8/layout/chevron2"/>
    <dgm:cxn modelId="{84F895CB-A383-4CD0-A8B8-F71975396C47}" type="presParOf" srcId="{367174AC-B6F2-4968-8E6A-26C4EF35C53D}" destId="{B5239AC3-F9CD-42A0-9AF7-8F795D046268}" srcOrd="1" destOrd="0" presId="urn:microsoft.com/office/officeart/2005/8/layout/chevron2"/>
    <dgm:cxn modelId="{B0E9CA36-4E72-4655-98F4-FAF401B43746}" type="presParOf" srcId="{F8360B22-19F6-481D-A246-5CAA0EDF5B7F}" destId="{A3428958-88EE-4D5F-92E7-F44253A870E8}" srcOrd="3" destOrd="0" presId="urn:microsoft.com/office/officeart/2005/8/layout/chevron2"/>
    <dgm:cxn modelId="{ADCDC6F5-0703-4D61-8D2B-D839C6C8CAEF}" type="presParOf" srcId="{F8360B22-19F6-481D-A246-5CAA0EDF5B7F}" destId="{347E184C-716F-4709-ACC4-A0F245D5182B}" srcOrd="4" destOrd="0" presId="urn:microsoft.com/office/officeart/2005/8/layout/chevron2"/>
    <dgm:cxn modelId="{70F6ED3B-921D-44EA-8014-C561A0D63108}" type="presParOf" srcId="{347E184C-716F-4709-ACC4-A0F245D5182B}" destId="{E1D00553-CCDD-4CD3-888B-A0D654705AF9}" srcOrd="0" destOrd="0" presId="urn:microsoft.com/office/officeart/2005/8/layout/chevron2"/>
    <dgm:cxn modelId="{837CA829-EED6-4A06-8235-2FE8AFEFB6E6}" type="presParOf" srcId="{347E184C-716F-4709-ACC4-A0F245D5182B}" destId="{4494BA63-5AEB-4FCF-95E5-9411955F450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54053C-CAA8-4A02-958F-8BC5ED967D5C}">
      <dsp:nvSpPr>
        <dsp:cNvPr id="0" name=""/>
        <dsp:cNvSpPr/>
      </dsp:nvSpPr>
      <dsp:spPr>
        <a:xfrm rot="5400000">
          <a:off x="-131788" y="210684"/>
          <a:ext cx="924608" cy="64722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5400000">
        <a:off x="-131788" y="210684"/>
        <a:ext cx="924608" cy="647226"/>
      </dsp:txXfrm>
    </dsp:sp>
    <dsp:sp modelId="{3C9B738D-4049-4FB7-A96E-DA0A95F728EE}">
      <dsp:nvSpPr>
        <dsp:cNvPr id="0" name=""/>
        <dsp:cNvSpPr/>
      </dsp:nvSpPr>
      <dsp:spPr>
        <a:xfrm rot="5400000">
          <a:off x="3779786" y="-3098602"/>
          <a:ext cx="741610" cy="69388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100" kern="1200" noProof="0" dirty="0" smtClean="0">
              <a:effectLst/>
            </a:rPr>
            <a:t>атомний та молекулярний спектральний аналіз;</a:t>
          </a:r>
          <a:endParaRPr lang="uk-UA" sz="2100" kern="1200" noProof="0" dirty="0">
            <a:effectLst/>
          </a:endParaRPr>
        </a:p>
      </dsp:txBody>
      <dsp:txXfrm rot="5400000">
        <a:off x="3779786" y="-3098602"/>
        <a:ext cx="741610" cy="6938816"/>
      </dsp:txXfrm>
    </dsp:sp>
    <dsp:sp modelId="{1985AE87-16A6-42FE-8089-5484D404DA6A}">
      <dsp:nvSpPr>
        <dsp:cNvPr id="0" name=""/>
        <dsp:cNvSpPr/>
      </dsp:nvSpPr>
      <dsp:spPr>
        <a:xfrm rot="5400000">
          <a:off x="-131788" y="1019924"/>
          <a:ext cx="924608" cy="647226"/>
        </a:xfrm>
        <a:prstGeom prst="chevron">
          <a:avLst/>
        </a:prstGeom>
        <a:solidFill>
          <a:schemeClr val="accent4">
            <a:hueOff val="-2900276"/>
            <a:satOff val="42783"/>
            <a:lumOff val="-3235"/>
            <a:alphaOff val="0"/>
          </a:schemeClr>
        </a:solidFill>
        <a:ln w="12700" cap="flat" cmpd="sng" algn="ctr">
          <a:solidFill>
            <a:schemeClr val="accent4">
              <a:hueOff val="-2900276"/>
              <a:satOff val="42783"/>
              <a:lumOff val="-3235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-2900276"/>
              <a:satOff val="42783"/>
              <a:lumOff val="-3235"/>
              <a:alphaOff val="0"/>
              <a:shade val="40000"/>
              <a:satMod val="15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5400000">
        <a:off x="-131788" y="1019924"/>
        <a:ext cx="924608" cy="647226"/>
      </dsp:txXfrm>
    </dsp:sp>
    <dsp:sp modelId="{B5239AC3-F9CD-42A0-9AF7-8F795D046268}">
      <dsp:nvSpPr>
        <dsp:cNvPr id="0" name=""/>
        <dsp:cNvSpPr/>
      </dsp:nvSpPr>
      <dsp:spPr>
        <a:xfrm rot="5400000">
          <a:off x="3778329" y="-2223814"/>
          <a:ext cx="738178" cy="6945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2900276"/>
              <a:satOff val="42783"/>
              <a:lumOff val="-3235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100" kern="1200" noProof="0" dirty="0" smtClean="0"/>
            <a:t>«емісійний» — за спектром випромінювання та «абсорбційний» — за спектром поглинання</a:t>
          </a:r>
          <a:endParaRPr lang="uk-UA" sz="2100" kern="1200" noProof="0" dirty="0"/>
        </a:p>
      </dsp:txBody>
      <dsp:txXfrm rot="5400000">
        <a:off x="3778329" y="-2223814"/>
        <a:ext cx="738178" cy="6945161"/>
      </dsp:txXfrm>
    </dsp:sp>
    <dsp:sp modelId="{E1D00553-CCDD-4CD3-888B-A0D654705AF9}">
      <dsp:nvSpPr>
        <dsp:cNvPr id="0" name=""/>
        <dsp:cNvSpPr/>
      </dsp:nvSpPr>
      <dsp:spPr>
        <a:xfrm rot="5400000">
          <a:off x="-131788" y="1904796"/>
          <a:ext cx="924608" cy="647226"/>
        </a:xfrm>
        <a:prstGeom prst="chevron">
          <a:avLst/>
        </a:prstGeom>
        <a:solidFill>
          <a:schemeClr val="accent4">
            <a:hueOff val="-5800551"/>
            <a:satOff val="85567"/>
            <a:lumOff val="-6470"/>
            <a:alphaOff val="0"/>
          </a:schemeClr>
        </a:solidFill>
        <a:ln w="12700" cap="flat" cmpd="sng" algn="ctr">
          <a:solidFill>
            <a:schemeClr val="accent4">
              <a:hueOff val="-5800551"/>
              <a:satOff val="85567"/>
              <a:lumOff val="-647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-5800551"/>
              <a:satOff val="85567"/>
              <a:lumOff val="-6470"/>
              <a:alphaOff val="0"/>
              <a:shade val="40000"/>
              <a:satMod val="15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5400000">
        <a:off x="-131788" y="1904796"/>
        <a:ext cx="924608" cy="647226"/>
      </dsp:txXfrm>
    </dsp:sp>
    <dsp:sp modelId="{4494BA63-5AEB-4FCF-95E5-9411955F4506}">
      <dsp:nvSpPr>
        <dsp:cNvPr id="0" name=""/>
        <dsp:cNvSpPr/>
      </dsp:nvSpPr>
      <dsp:spPr>
        <a:xfrm rot="5400000">
          <a:off x="3708484" y="-1219115"/>
          <a:ext cx="889443" cy="69335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5800551"/>
              <a:satOff val="85567"/>
              <a:lumOff val="-647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noProof="0" dirty="0" smtClean="0">
              <a:effectLst/>
            </a:rPr>
            <a:t>«</a:t>
          </a:r>
          <a:r>
            <a:rPr lang="uk-UA" sz="2100" kern="1200" noProof="0" dirty="0" smtClean="0">
              <a:effectLst/>
            </a:rPr>
            <a:t>мас-спектрометричний» — за спектром </a:t>
          </a:r>
          <a:r>
            <a:rPr lang="uk-UA" sz="2100" kern="1200" noProof="0" dirty="0" err="1" smtClean="0">
              <a:effectLst/>
            </a:rPr>
            <a:t>мас-</a:t>
          </a:r>
          <a:r>
            <a:rPr lang="uk-UA" sz="2100" kern="1200" noProof="0" dirty="0" smtClean="0">
              <a:effectLst/>
            </a:rPr>
            <a:t> атомних чи молекулярних іонів.</a:t>
          </a:r>
          <a:endParaRPr lang="uk-UA" sz="2100" kern="1200" noProof="0" dirty="0">
            <a:effectLst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 rot="5400000">
        <a:off x="3708484" y="-1219115"/>
        <a:ext cx="889443" cy="6933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21BFE-42B9-4D54-97A8-529AE2A53112}" type="datetimeFigureOut">
              <a:rPr lang="ru-RU" smtClean="0"/>
              <a:pPr/>
              <a:t>15.10.2016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B8AB9-2398-44BB-A25A-CE73F683A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3030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B8AB9-2398-44BB-A25A-CE73F683AF5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5405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610E-115C-46B6-9907-C57B8DD55881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90C38-3172-4EA1-AF88-973F4D431D92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B4FF7-1D3F-4C2A-BC89-28AD5951EB78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FCA5-03AC-4F0D-9B70-64A5B01A313B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29A6-5B05-4133-9FF5-FA883C10F8D5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C5C82-29F7-4648-9438-B8E41F53EEF3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E92E-0033-4D4D-90EC-D800F644E7CC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BF7F-1ED0-465C-95A2-63948A270D16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21EC-6B81-4441-B5FE-7B8953D9965A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23E6-6AFE-4793-BE24-DCE742F8EB2D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82A51-C6DA-49E8-AAAD-1077D2A00749}" type="datetime1">
              <a:rPr lang="ru-RU" smtClean="0"/>
              <a:pPr/>
              <a:t>15.10.2016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E87B1245-EF81-4053-B967-B16C78F2E06E}" type="datetime1">
              <a:rPr lang="ru-RU" smtClean="0"/>
              <a:pPr/>
              <a:t>15.10.2016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332656"/>
            <a:ext cx="6676256" cy="2902474"/>
          </a:xfrm>
        </p:spPr>
        <p:txBody>
          <a:bodyPr>
            <a:normAutofit fontScale="90000"/>
          </a:bodyPr>
          <a:lstStyle/>
          <a:p>
            <a:pPr algn="r"/>
            <a:r>
              <a:rPr lang="uk-UA" b="1" i="1" dirty="0" smtClean="0">
                <a:solidFill>
                  <a:srgbClr val="700A22"/>
                </a:solidFill>
              </a:rPr>
              <a:t>Практичне використання спектрів</a:t>
            </a:r>
            <a:endParaRPr lang="uk-UA" b="1" i="1" dirty="0">
              <a:solidFill>
                <a:srgbClr val="700A2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412208"/>
            <a:ext cx="4248472" cy="2609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148064" y="4293096"/>
            <a:ext cx="3131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 algn="ctr">
              <a:buNone/>
            </a:pPr>
            <a:r>
              <a:rPr lang="uk-UA" b="1" i="1" dirty="0" smtClean="0">
                <a:solidFill>
                  <a:schemeClr val="tx2"/>
                </a:solidFill>
              </a:rPr>
              <a:t>Підготував </a:t>
            </a:r>
          </a:p>
          <a:p>
            <a:pPr marL="114300" indent="0" algn="ctr">
              <a:buNone/>
            </a:pPr>
            <a:r>
              <a:rPr lang="uk-UA" b="1" i="1" dirty="0" smtClean="0">
                <a:solidFill>
                  <a:schemeClr val="tx2"/>
                </a:solidFill>
              </a:rPr>
              <a:t>студент групи А-12</a:t>
            </a:r>
          </a:p>
          <a:p>
            <a:pPr marL="114300" indent="0" algn="ctr">
              <a:buNone/>
            </a:pPr>
            <a:r>
              <a:rPr lang="uk-UA" b="1" i="1" dirty="0" smtClean="0">
                <a:solidFill>
                  <a:schemeClr val="tx2"/>
                </a:solidFill>
              </a:rPr>
              <a:t>Бондаренко Артем</a:t>
            </a:r>
            <a:endParaRPr lang="uk-UA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608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300" y="836712"/>
            <a:ext cx="7632848" cy="93610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buNone/>
            </a:pPr>
            <a:r>
              <a:rPr lang="uk-UA" sz="4400" b="1" i="1" dirty="0" smtClean="0">
                <a:solidFill>
                  <a:srgbClr val="C00000"/>
                </a:solidFill>
              </a:rPr>
              <a:t>	Спектральний аналіз</a:t>
            </a:r>
            <a:endParaRPr lang="uk-UA" sz="44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60432" y="5517232"/>
            <a:ext cx="683568" cy="648072"/>
          </a:xfrm>
          <a:ln>
            <a:noFill/>
          </a:ln>
        </p:spPr>
        <p:txBody>
          <a:bodyPr/>
          <a:lstStyle/>
          <a:p>
            <a:fld id="{B19B0651-EE4F-4900-A07F-96A6BFA9D0F0}" type="slidenum">
              <a:rPr lang="ru-RU" sz="2800" smtClean="0">
                <a:solidFill>
                  <a:srgbClr val="FFFF00"/>
                </a:solidFill>
              </a:rPr>
              <a:pPr/>
              <a:t>2</a:t>
            </a:fld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827584" y="1556792"/>
            <a:ext cx="6912768" cy="2592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2286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uk-U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сукупність методів, які дозволяють на основі властивостей спектрів дослідити і встановити якісний і кількісний склад речовини, цілий ряд її фізичних властивостей і параметрів.</a:t>
            </a:r>
          </a:p>
        </p:txBody>
      </p:sp>
      <p:pic>
        <p:nvPicPr>
          <p:cNvPr id="10" name="Picture 2" descr="G:\3818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077072"/>
            <a:ext cx="3888432" cy="2288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03881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784" y="980728"/>
            <a:ext cx="7776864" cy="1656184"/>
          </a:xfrm>
        </p:spPr>
        <p:txBody>
          <a:bodyPr>
            <a:normAutofit lnSpcReduction="10000"/>
          </a:bodyPr>
          <a:lstStyle/>
          <a:p>
            <a:pPr marL="114300" indent="0" algn="ctr">
              <a:buNone/>
            </a:pPr>
            <a:r>
              <a:rPr lang="uk-UA" dirty="0" smtClean="0">
                <a:solidFill>
                  <a:schemeClr val="tx2"/>
                </a:solidFill>
              </a:rPr>
              <a:t>Спектральний аналіз був відкритий у 1859 році </a:t>
            </a:r>
            <a:r>
              <a:rPr lang="uk-UA" dirty="0" err="1" smtClean="0">
                <a:solidFill>
                  <a:schemeClr val="tx2"/>
                </a:solidFill>
              </a:rPr>
              <a:t>Бунзеном</a:t>
            </a:r>
            <a:r>
              <a:rPr lang="uk-UA" dirty="0" smtClean="0">
                <a:solidFill>
                  <a:schemeClr val="tx2"/>
                </a:solidFill>
              </a:rPr>
              <a:t> і </a:t>
            </a:r>
            <a:r>
              <a:rPr lang="uk-UA" dirty="0" err="1" smtClean="0">
                <a:solidFill>
                  <a:schemeClr val="tx2"/>
                </a:solidFill>
              </a:rPr>
              <a:t>Кірхгофом</a:t>
            </a:r>
            <a:r>
              <a:rPr lang="uk-UA" dirty="0" smtClean="0">
                <a:solidFill>
                  <a:schemeClr val="tx2"/>
                </a:solidFill>
              </a:rPr>
              <a:t>, професорами хімії та фізики одного з найстаріших і престижних навчальних закладів Німеччини - Гейдельберзького університету імені </a:t>
            </a:r>
            <a:r>
              <a:rPr lang="uk-UA" dirty="0" err="1" smtClean="0">
                <a:solidFill>
                  <a:schemeClr val="tx2"/>
                </a:solidFill>
              </a:rPr>
              <a:t>Рупрехта</a:t>
            </a:r>
            <a:r>
              <a:rPr lang="uk-UA" dirty="0" smtClean="0">
                <a:solidFill>
                  <a:schemeClr val="tx2"/>
                </a:solidFill>
              </a:rPr>
              <a:t> і Карла. 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80435"/>
            <a:ext cx="2645111" cy="3363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88640"/>
            <a:ext cx="8460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solidFill>
                  <a:srgbClr val="700A22"/>
                </a:solidFill>
              </a:rPr>
              <a:t>З історії</a:t>
            </a:r>
            <a:endParaRPr lang="ru-RU" sz="4000" b="1" i="1" dirty="0">
              <a:solidFill>
                <a:srgbClr val="700A2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1" y="6242712"/>
            <a:ext cx="2736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700A22"/>
                </a:solidFill>
              </a:rPr>
              <a:t>Роберт </a:t>
            </a:r>
            <a:r>
              <a:rPr lang="uk-UA" sz="2000" b="1" i="1" dirty="0" err="1" smtClean="0">
                <a:solidFill>
                  <a:srgbClr val="700A22"/>
                </a:solidFill>
              </a:rPr>
              <a:t>Бунзен</a:t>
            </a:r>
            <a:endParaRPr lang="ru-RU" sz="2000" b="1" i="1" dirty="0">
              <a:solidFill>
                <a:srgbClr val="700A22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72047"/>
            <a:ext cx="2664296" cy="3377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08593" y="6249257"/>
            <a:ext cx="2502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700A22"/>
                </a:solidFill>
              </a:rPr>
              <a:t>Густав </a:t>
            </a:r>
            <a:r>
              <a:rPr lang="uk-UA" sz="2000" b="1" i="1" dirty="0" err="1" smtClean="0">
                <a:solidFill>
                  <a:srgbClr val="700A22"/>
                </a:solidFill>
              </a:rPr>
              <a:t>Кірхгоф</a:t>
            </a:r>
            <a:endParaRPr lang="ru-RU" sz="2000" b="1" i="1" dirty="0">
              <a:solidFill>
                <a:srgbClr val="700A2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60432" y="5517232"/>
            <a:ext cx="683568" cy="648072"/>
          </a:xfrm>
          <a:ln>
            <a:noFill/>
          </a:ln>
        </p:spPr>
        <p:txBody>
          <a:bodyPr/>
          <a:lstStyle/>
          <a:p>
            <a:fld id="{B19B0651-EE4F-4900-A07F-96A6BFA9D0F0}" type="slidenum">
              <a:rPr lang="ru-RU" sz="2800" smtClean="0">
                <a:solidFill>
                  <a:srgbClr val="FFFF00"/>
                </a:solidFill>
              </a:rPr>
              <a:pPr/>
              <a:t>3</a:t>
            </a:fld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8657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71" y="476672"/>
            <a:ext cx="8388424" cy="1080120"/>
          </a:xfrm>
        </p:spPr>
        <p:txBody>
          <a:bodyPr/>
          <a:lstStyle/>
          <a:p>
            <a:pPr algn="ctr"/>
            <a:r>
              <a:rPr lang="uk-UA" sz="4400" b="1" i="1" dirty="0" smtClean="0">
                <a:solidFill>
                  <a:srgbClr val="700A22"/>
                </a:solidFill>
              </a:rPr>
              <a:t>Види спектрального аналізу</a:t>
            </a:r>
            <a:endParaRPr lang="uk-UA" sz="4400" b="1" i="1" dirty="0">
              <a:solidFill>
                <a:srgbClr val="700A22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99479619"/>
              </p:ext>
            </p:extLst>
          </p:nvPr>
        </p:nvGraphicFramePr>
        <p:xfrm>
          <a:off x="467544" y="1772816"/>
          <a:ext cx="7620000" cy="269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60432" y="5517232"/>
            <a:ext cx="683568" cy="648072"/>
          </a:xfrm>
          <a:ln>
            <a:noFill/>
          </a:ln>
        </p:spPr>
        <p:txBody>
          <a:bodyPr/>
          <a:lstStyle/>
          <a:p>
            <a:fld id="{B19B0651-EE4F-4900-A07F-96A6BFA9D0F0}" type="slidenum">
              <a:rPr lang="ru-RU" sz="2800" smtClean="0">
                <a:solidFill>
                  <a:srgbClr val="FFFF00"/>
                </a:solidFill>
              </a:rPr>
              <a:pPr/>
              <a:t>4</a:t>
            </a:fld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4598228"/>
            <a:ext cx="3427314" cy="2016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53136"/>
            <a:ext cx="3543667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09936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002" y="332656"/>
            <a:ext cx="8460432" cy="1484784"/>
          </a:xfrm>
        </p:spPr>
        <p:txBody>
          <a:bodyPr/>
          <a:lstStyle/>
          <a:p>
            <a:pPr algn="ctr"/>
            <a:r>
              <a:rPr lang="ru-RU" sz="4000" b="1" i="1" dirty="0" err="1">
                <a:solidFill>
                  <a:srgbClr val="700A22"/>
                </a:solidFill>
              </a:rPr>
              <a:t>П</a:t>
            </a:r>
            <a:r>
              <a:rPr lang="ru-RU" sz="4000" b="1" i="1" dirty="0" err="1" smtClean="0">
                <a:solidFill>
                  <a:srgbClr val="700A22"/>
                </a:solidFill>
              </a:rPr>
              <a:t>рорив</a:t>
            </a:r>
            <a:r>
              <a:rPr lang="ru-RU" sz="4000" b="1" i="1" dirty="0" smtClean="0">
                <a:solidFill>
                  <a:srgbClr val="700A22"/>
                </a:solidFill>
              </a:rPr>
              <a:t> у </a:t>
            </a:r>
            <a:r>
              <a:rPr lang="ru-RU" sz="4000" b="1" i="1" dirty="0" err="1">
                <a:solidFill>
                  <a:srgbClr val="700A22"/>
                </a:solidFill>
              </a:rPr>
              <a:t>галузі</a:t>
            </a:r>
            <a:r>
              <a:rPr lang="ru-RU" sz="4000" b="1" i="1" dirty="0">
                <a:solidFill>
                  <a:srgbClr val="700A22"/>
                </a:solidFill>
              </a:rPr>
              <a:t> </a:t>
            </a:r>
            <a:r>
              <a:rPr lang="ru-RU" sz="4000" b="1" i="1" dirty="0" smtClean="0">
                <a:solidFill>
                  <a:srgbClr val="700A22"/>
                </a:solidFill>
              </a:rPr>
              <a:t/>
            </a:r>
            <a:br>
              <a:rPr lang="ru-RU" sz="4000" b="1" i="1" dirty="0" smtClean="0">
                <a:solidFill>
                  <a:srgbClr val="700A22"/>
                </a:solidFill>
              </a:rPr>
            </a:br>
            <a:r>
              <a:rPr lang="ru-RU" sz="4000" b="1" i="1" dirty="0" smtClean="0">
                <a:solidFill>
                  <a:srgbClr val="700A22"/>
                </a:solidFill>
              </a:rPr>
              <a:t>науки та </a:t>
            </a:r>
            <a:r>
              <a:rPr lang="ru-RU" sz="4000" b="1" i="1" dirty="0" err="1">
                <a:solidFill>
                  <a:srgbClr val="700A22"/>
                </a:solidFill>
              </a:rPr>
              <a:t>техніки</a:t>
            </a:r>
            <a:endParaRPr lang="ru-RU" sz="4000" b="1" i="1" dirty="0">
              <a:solidFill>
                <a:srgbClr val="700A2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3456384" cy="4032448"/>
          </a:xfrm>
        </p:spPr>
        <p:txBody>
          <a:bodyPr>
            <a:normAutofit fontScale="92500" lnSpcReduction="10000"/>
          </a:bodyPr>
          <a:lstStyle/>
          <a:p>
            <a:pPr marL="114300" indent="457200"/>
            <a:r>
              <a:rPr lang="ru-RU" sz="2600" dirty="0" err="1" smtClean="0">
                <a:solidFill>
                  <a:schemeClr val="tx2"/>
                </a:solidFill>
              </a:rPr>
              <a:t>Виявлено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нові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хімічні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елементи</a:t>
            </a:r>
            <a:r>
              <a:rPr lang="ru-RU" sz="2600" dirty="0" smtClean="0">
                <a:solidFill>
                  <a:schemeClr val="tx2"/>
                </a:solidFill>
              </a:rPr>
              <a:t> (</a:t>
            </a:r>
            <a:r>
              <a:rPr lang="ru-RU" sz="2600" dirty="0" err="1" smtClean="0">
                <a:solidFill>
                  <a:schemeClr val="tx2"/>
                </a:solidFill>
              </a:rPr>
              <a:t>гелію</a:t>
            </a:r>
            <a:r>
              <a:rPr lang="ru-RU" sz="2600" dirty="0" smtClean="0">
                <a:solidFill>
                  <a:schemeClr val="tx2"/>
                </a:solidFill>
              </a:rPr>
              <a:t>, </a:t>
            </a:r>
            <a:r>
              <a:rPr lang="ru-RU" sz="2600" dirty="0" err="1" smtClean="0">
                <a:solidFill>
                  <a:schemeClr val="tx2"/>
                </a:solidFill>
              </a:rPr>
              <a:t>рубідію</a:t>
            </a:r>
            <a:r>
              <a:rPr lang="ru-RU" sz="2600" dirty="0" smtClean="0">
                <a:solidFill>
                  <a:schemeClr val="tx2"/>
                </a:solidFill>
              </a:rPr>
              <a:t>,  </a:t>
            </a:r>
            <a:r>
              <a:rPr lang="ru-RU" sz="2600" dirty="0" err="1" smtClean="0">
                <a:solidFill>
                  <a:schemeClr val="tx2"/>
                </a:solidFill>
              </a:rPr>
              <a:t>цезію</a:t>
            </a:r>
            <a:r>
              <a:rPr lang="ru-RU" sz="2600" dirty="0" smtClean="0">
                <a:solidFill>
                  <a:schemeClr val="tx2"/>
                </a:solidFill>
              </a:rPr>
              <a:t>, </a:t>
            </a:r>
            <a:r>
              <a:rPr lang="ru-RU" sz="2600" dirty="0" err="1" smtClean="0">
                <a:solidFill>
                  <a:schemeClr val="tx2"/>
                </a:solidFill>
              </a:rPr>
              <a:t>індію</a:t>
            </a:r>
            <a:r>
              <a:rPr lang="ru-RU" sz="2600" dirty="0">
                <a:solidFill>
                  <a:schemeClr val="tx2"/>
                </a:solidFill>
              </a:rPr>
              <a:t>, </a:t>
            </a:r>
            <a:r>
              <a:rPr lang="ru-RU" sz="2600" dirty="0" err="1" smtClean="0">
                <a:solidFill>
                  <a:schemeClr val="tx2"/>
                </a:solidFill>
              </a:rPr>
              <a:t>талію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>
                <a:solidFill>
                  <a:schemeClr val="tx2"/>
                </a:solidFill>
              </a:rPr>
              <a:t>та </a:t>
            </a:r>
            <a:r>
              <a:rPr lang="ru-RU" sz="2600" dirty="0" err="1">
                <a:solidFill>
                  <a:schemeClr val="tx2"/>
                </a:solidFill>
              </a:rPr>
              <a:t>галію</a:t>
            </a:r>
            <a:r>
              <a:rPr lang="ru-RU" sz="2600" dirty="0" smtClean="0">
                <a:solidFill>
                  <a:schemeClr val="tx2"/>
                </a:solidFill>
              </a:rPr>
              <a:t>). </a:t>
            </a:r>
          </a:p>
          <a:p>
            <a:pPr marL="114300" indent="457200"/>
            <a:r>
              <a:rPr lang="ru-RU" sz="2600" dirty="0" err="1" smtClean="0">
                <a:solidFill>
                  <a:schemeClr val="tx2"/>
                </a:solidFill>
              </a:rPr>
              <a:t>Виникли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нові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галузі</a:t>
            </a:r>
            <a:r>
              <a:rPr lang="ru-RU" sz="2600" dirty="0" smtClean="0">
                <a:solidFill>
                  <a:schemeClr val="tx2"/>
                </a:solidFill>
              </a:rPr>
              <a:t> науки: </a:t>
            </a:r>
            <a:r>
              <a:rPr lang="ru-RU" sz="2600" dirty="0" err="1" smtClean="0">
                <a:solidFill>
                  <a:schemeClr val="tx2"/>
                </a:solidFill>
              </a:rPr>
              <a:t>спектроскопія</a:t>
            </a:r>
            <a:r>
              <a:rPr lang="ru-RU" sz="2600" dirty="0" smtClean="0">
                <a:solidFill>
                  <a:schemeClr val="tx2"/>
                </a:solidFill>
              </a:rPr>
              <a:t>, </a:t>
            </a:r>
            <a:r>
              <a:rPr lang="ru-RU" sz="2600" dirty="0" err="1" smtClean="0">
                <a:solidFill>
                  <a:schemeClr val="tx2"/>
                </a:solidFill>
              </a:rPr>
              <a:t>астрофізика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тощо</a:t>
            </a:r>
            <a:r>
              <a:rPr lang="ru-RU" sz="2600" dirty="0" smtClean="0">
                <a:solidFill>
                  <a:schemeClr val="tx2"/>
                </a:solidFill>
              </a:rPr>
              <a:t>.</a:t>
            </a:r>
          </a:p>
          <a:p>
            <a:pPr marL="114300" indent="457200"/>
            <a:r>
              <a:rPr lang="uk-UA" sz="2600" dirty="0" smtClean="0">
                <a:solidFill>
                  <a:schemeClr val="tx2"/>
                </a:solidFill>
              </a:rPr>
              <a:t>Прикладне застосування спектрів</a:t>
            </a:r>
            <a:endParaRPr lang="ru-RU" sz="2600" dirty="0" smtClean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88424" y="5517232"/>
            <a:ext cx="755576" cy="648072"/>
          </a:xfrm>
          <a:ln>
            <a:noFill/>
          </a:ln>
        </p:spPr>
        <p:txBody>
          <a:bodyPr/>
          <a:lstStyle/>
          <a:p>
            <a:fld id="{B19B0651-EE4F-4900-A07F-96A6BFA9D0F0}" type="slidenum">
              <a:rPr lang="ru-RU" sz="2800" smtClean="0">
                <a:solidFill>
                  <a:srgbClr val="FFFF00"/>
                </a:solidFill>
              </a:rPr>
              <a:pPr/>
              <a:t>5</a:t>
            </a:fld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851920" y="2564904"/>
          <a:ext cx="4104456" cy="23979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4136"/>
                <a:gridCol w="3400320"/>
              </a:tblGrid>
              <a:tr h="864096">
                <a:tc>
                  <a:txBody>
                    <a:bodyPr/>
                    <a:lstStyle/>
                    <a:p>
                      <a:pPr algn="ctr"/>
                      <a:endParaRPr lang="uk-UA" dirty="0" smtClean="0"/>
                    </a:p>
                    <a:p>
                      <a:pPr algn="ctr"/>
                      <a:r>
                        <a:rPr lang="uk-UA" dirty="0" smtClean="0"/>
                        <a:t>Не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9765">
                <a:tc>
                  <a:txBody>
                    <a:bodyPr/>
                    <a:lstStyle/>
                    <a:p>
                      <a:pPr algn="ctr"/>
                      <a:endParaRPr lang="uk-UA" dirty="0" smtClean="0"/>
                    </a:p>
                    <a:p>
                      <a:pPr algn="ctr"/>
                      <a:r>
                        <a:rPr lang="uk-UA" dirty="0" smtClean="0"/>
                        <a:t>С</a:t>
                      </a:r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en-US" dirty="0" err="1" smtClean="0"/>
                        <a:t>Rb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27" name="Picture 3" descr="C:\Users\Roma-w7.86\Desktop\Caesium_spectrum_visib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601" y="3501008"/>
            <a:ext cx="3384376" cy="576064"/>
          </a:xfrm>
          <a:prstGeom prst="rect">
            <a:avLst/>
          </a:prstGeom>
          <a:noFill/>
        </p:spPr>
      </p:pic>
      <p:pic>
        <p:nvPicPr>
          <p:cNvPr id="1028" name="Picture 4" descr="C:\Users\Roma-w7.86\Desktop\-10-7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601" y="4149080"/>
            <a:ext cx="3384376" cy="720081"/>
          </a:xfrm>
          <a:prstGeom prst="rect">
            <a:avLst/>
          </a:prstGeom>
          <a:noFill/>
        </p:spPr>
      </p:pic>
      <p:pic>
        <p:nvPicPr>
          <p:cNvPr id="1029" name="Picture 5" descr="C:\Users\Roma-w7.86\Desktop\300px-Helium_spectr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601" y="2636912"/>
            <a:ext cx="3384376" cy="7249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27704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78"/>
            <a:ext cx="8460432" cy="1143000"/>
          </a:xfrm>
        </p:spPr>
        <p:txBody>
          <a:bodyPr/>
          <a:lstStyle/>
          <a:p>
            <a:pPr algn="ctr"/>
            <a:r>
              <a:rPr lang="uk-UA" b="1" i="1" dirty="0" smtClean="0">
                <a:solidFill>
                  <a:srgbClr val="700A22"/>
                </a:solidFill>
              </a:rPr>
              <a:t>Застосування</a:t>
            </a:r>
            <a:endParaRPr lang="ru-RU" b="1" i="1" dirty="0">
              <a:solidFill>
                <a:srgbClr val="700A2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470" y="1029008"/>
            <a:ext cx="3047256" cy="530550"/>
          </a:xfrm>
        </p:spPr>
        <p:txBody>
          <a:bodyPr>
            <a:normAutofit fontScale="70000" lnSpcReduction="20000"/>
          </a:bodyPr>
          <a:lstStyle/>
          <a:p>
            <a:pPr marL="114300" indent="0" algn="ctr">
              <a:buNone/>
            </a:pPr>
            <a:r>
              <a:rPr lang="uk-UA" sz="2400" b="1" i="1" dirty="0" smtClean="0">
                <a:solidFill>
                  <a:schemeClr val="tx2"/>
                </a:solidFill>
              </a:rPr>
              <a:t>Астрономія, астрофізика</a:t>
            </a:r>
            <a:endParaRPr lang="ru-RU" sz="2400" b="1" i="1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55294"/>
            <a:ext cx="3315140" cy="1773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83968" y="1063451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tx2"/>
                </a:solidFill>
              </a:rPr>
              <a:t>Промисловість </a:t>
            </a:r>
            <a:endParaRPr lang="ru-RU" sz="2400" b="1" i="1" dirty="0">
              <a:solidFill>
                <a:schemeClr val="tx2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37112"/>
            <a:ext cx="2554442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7544" y="3645024"/>
            <a:ext cx="2772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tx2"/>
                </a:solidFill>
              </a:rPr>
              <a:t>Медицина, фармакологія</a:t>
            </a:r>
            <a:endParaRPr lang="ru-RU" sz="2400" b="1" i="1" dirty="0">
              <a:solidFill>
                <a:schemeClr val="tx2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2645" y="4457708"/>
            <a:ext cx="3620855" cy="2185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85496" y="3969334"/>
            <a:ext cx="309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tx2"/>
                </a:solidFill>
              </a:rPr>
              <a:t>Хімія, біологія</a:t>
            </a:r>
            <a:endParaRPr lang="ru-RU" sz="2400" b="1" i="1" dirty="0">
              <a:solidFill>
                <a:schemeClr val="tx2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460432" y="5511119"/>
            <a:ext cx="683568" cy="654185"/>
          </a:xfrm>
          <a:ln>
            <a:noFill/>
          </a:ln>
        </p:spPr>
        <p:txBody>
          <a:bodyPr/>
          <a:lstStyle/>
          <a:p>
            <a:fld id="{B19B0651-EE4F-4900-A07F-96A6BFA9D0F0}" type="slidenum">
              <a:rPr lang="ru-RU" sz="2800" smtClean="0">
                <a:solidFill>
                  <a:srgbClr val="FFFF00"/>
                </a:solidFill>
              </a:rPr>
              <a:pPr/>
              <a:t>6</a:t>
            </a:fld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28800"/>
            <a:ext cx="2160240" cy="1728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lenovo\Desktop\mashinostroitelnoe-sotrudnichestvo.jpg"/>
          <p:cNvPicPr>
            <a:picLocks noChangeAspect="1" noChangeArrowheads="1"/>
          </p:cNvPicPr>
          <p:nvPr/>
        </p:nvPicPr>
        <p:blipFill>
          <a:blip r:embed="rId6" cstate="print"/>
          <a:srcRect l="9450" r="7391"/>
          <a:stretch>
            <a:fillRect/>
          </a:stretch>
        </p:blipFill>
        <p:spPr bwMode="auto">
          <a:xfrm>
            <a:off x="6228185" y="1628800"/>
            <a:ext cx="1944216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44150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01" y="692696"/>
            <a:ext cx="8460432" cy="940966"/>
          </a:xfrm>
        </p:spPr>
        <p:txBody>
          <a:bodyPr/>
          <a:lstStyle/>
          <a:p>
            <a:pPr algn="ctr"/>
            <a:r>
              <a:rPr lang="ru-RU" b="1" i="1" dirty="0" err="1">
                <a:solidFill>
                  <a:srgbClr val="700A22"/>
                </a:solidFill>
              </a:rPr>
              <a:t>Унікальність</a:t>
            </a:r>
            <a:r>
              <a:rPr lang="ru-RU" b="1" i="1" dirty="0">
                <a:solidFill>
                  <a:srgbClr val="700A22"/>
                </a:solidFill>
              </a:rPr>
              <a:t> методу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7620000" cy="23762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2400" dirty="0" err="1" smtClean="0">
                <a:solidFill>
                  <a:schemeClr val="tx2"/>
                </a:solidFill>
              </a:rPr>
              <a:t>Спектральний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аналіз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сьогодні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застосовується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>
                <a:solidFill>
                  <a:schemeClr val="tx2"/>
                </a:solidFill>
              </a:rPr>
              <a:t>практично </a:t>
            </a:r>
            <a:r>
              <a:rPr lang="ru-RU" sz="2400" dirty="0" smtClean="0">
                <a:solidFill>
                  <a:schemeClr val="tx2"/>
                </a:solidFill>
              </a:rPr>
              <a:t>в </a:t>
            </a:r>
            <a:r>
              <a:rPr lang="ru-RU" sz="2400" dirty="0" err="1" smtClean="0">
                <a:solidFill>
                  <a:schemeClr val="tx2"/>
                </a:solidFill>
              </a:rPr>
              <a:t>усіх</a:t>
            </a:r>
            <a:r>
              <a:rPr lang="ru-RU" sz="2400" dirty="0" smtClean="0">
                <a:solidFill>
                  <a:schemeClr val="tx2"/>
                </a:solidFill>
              </a:rPr>
              <a:t> сферах </a:t>
            </a:r>
            <a:r>
              <a:rPr lang="ru-RU" sz="2400" dirty="0" err="1">
                <a:solidFill>
                  <a:schemeClr val="tx2"/>
                </a:solidFill>
              </a:rPr>
              <a:t>людської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діяльності.Він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>
                <a:solidFill>
                  <a:schemeClr val="tx2"/>
                </a:solidFill>
              </a:rPr>
              <a:t>є </a:t>
            </a:r>
            <a:r>
              <a:rPr lang="ru-RU" sz="2400" dirty="0" err="1">
                <a:solidFill>
                  <a:schemeClr val="tx2"/>
                </a:solidFill>
              </a:rPr>
              <a:t>найважливішим</a:t>
            </a:r>
            <a:r>
              <a:rPr lang="ru-RU" sz="2400" dirty="0">
                <a:solidFill>
                  <a:schemeClr val="tx2"/>
                </a:solidFill>
              </a:rPr>
              <a:t> аспектом </a:t>
            </a:r>
            <a:r>
              <a:rPr lang="ru-RU" sz="2400" dirty="0" smtClean="0">
                <a:solidFill>
                  <a:schemeClr val="tx2"/>
                </a:solidFill>
              </a:rPr>
              <a:t>у </a:t>
            </a:r>
            <a:r>
              <a:rPr lang="ru-RU" sz="2400" dirty="0" err="1" smtClean="0">
                <a:solidFill>
                  <a:schemeClr val="tx2"/>
                </a:solidFill>
              </a:rPr>
              <a:t>розвитку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наукового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прогресу</a:t>
            </a:r>
            <a:r>
              <a:rPr lang="ru-RU" sz="2400" dirty="0">
                <a:solidFill>
                  <a:schemeClr val="tx2"/>
                </a:solidFill>
              </a:rPr>
              <a:t>, а </a:t>
            </a:r>
            <a:r>
              <a:rPr lang="ru-RU" sz="2400" dirty="0" err="1">
                <a:solidFill>
                  <a:schemeClr val="tx2"/>
                </a:solidFill>
              </a:rPr>
              <a:t>також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рівня</a:t>
            </a:r>
            <a:r>
              <a:rPr lang="ru-RU" sz="2400" dirty="0">
                <a:solidFill>
                  <a:schemeClr val="tx2"/>
                </a:solidFill>
              </a:rPr>
              <a:t> та </a:t>
            </a:r>
            <a:r>
              <a:rPr lang="ru-RU" sz="2400" dirty="0" err="1">
                <a:solidFill>
                  <a:schemeClr val="tx2"/>
                </a:solidFill>
              </a:rPr>
              <a:t>якості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життя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людини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88424" y="5517232"/>
            <a:ext cx="755576" cy="648072"/>
          </a:xfrm>
          <a:ln>
            <a:noFill/>
          </a:ln>
        </p:spPr>
        <p:txBody>
          <a:bodyPr/>
          <a:lstStyle/>
          <a:p>
            <a:r>
              <a:rPr lang="ru-RU" sz="2800" dirty="0" smtClean="0">
                <a:solidFill>
                  <a:srgbClr val="FFFF00"/>
                </a:solidFill>
              </a:rPr>
              <a:t>8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2051" name="Picture 3" descr="G:\IMG_1956Sh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645024"/>
            <a:ext cx="453650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23632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060848"/>
            <a:ext cx="7056784" cy="2088232"/>
          </a:xfrm>
        </p:spPr>
        <p:txBody>
          <a:bodyPr/>
          <a:lstStyle/>
          <a:p>
            <a:r>
              <a:rPr lang="uk-UA" sz="6000" b="1" i="1" dirty="0" smtClean="0">
                <a:solidFill>
                  <a:srgbClr val="700A22"/>
                </a:solidFill>
              </a:rPr>
              <a:t>Дякую за увагу!</a:t>
            </a:r>
            <a:endParaRPr lang="ru-RU" sz="6000" b="1" i="1" dirty="0">
              <a:solidFill>
                <a:srgbClr val="700A2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5517232"/>
            <a:ext cx="755576" cy="648072"/>
          </a:xfrm>
          <a:ln>
            <a:noFill/>
          </a:ln>
        </p:spPr>
        <p:txBody>
          <a:bodyPr/>
          <a:lstStyle/>
          <a:p>
            <a:fld id="{B19B0651-EE4F-4900-A07F-96A6BFA9D0F0}" type="slidenum">
              <a:rPr lang="ru-RU" sz="2800" smtClean="0">
                <a:solidFill>
                  <a:srgbClr val="FFFF00"/>
                </a:solidFill>
              </a:rPr>
              <a:pPr/>
              <a:t>8</a:t>
            </a:fld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112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376</TotalTime>
  <Words>170</Words>
  <Application>Microsoft Office PowerPoint</Application>
  <PresentationFormat>Экран (4:3)</PresentationFormat>
  <Paragraphs>40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Соседство</vt:lpstr>
      <vt:lpstr>Практичне використання спектрів</vt:lpstr>
      <vt:lpstr>Слайд 2</vt:lpstr>
      <vt:lpstr>Слайд 3</vt:lpstr>
      <vt:lpstr>Види спектрального аналізу</vt:lpstr>
      <vt:lpstr>Прорив у галузі  науки та техніки</vt:lpstr>
      <vt:lpstr>Застосування</vt:lpstr>
      <vt:lpstr>Унікальність методу </vt:lpstr>
      <vt:lpstr>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Практичне використання спектрів</dc:title>
  <dc:creator>Маринка</dc:creator>
  <cp:lastModifiedBy>Customer</cp:lastModifiedBy>
  <cp:revision>42</cp:revision>
  <dcterms:created xsi:type="dcterms:W3CDTF">2016-06-05T17:05:42Z</dcterms:created>
  <dcterms:modified xsi:type="dcterms:W3CDTF">2016-10-15T17:44:18Z</dcterms:modified>
</cp:coreProperties>
</file>