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5" r:id="rId5"/>
    <p:sldId id="261" r:id="rId6"/>
    <p:sldId id="269" r:id="rId7"/>
    <p:sldId id="267" r:id="rId8"/>
    <p:sldId id="262" r:id="rId9"/>
    <p:sldId id="270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238C"/>
    <a:srgbClr val="3333FF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033"/>
          <a:stretch>
            <a:fillRect/>
          </a:stretch>
        </p:blipFill>
        <p:spPr bwMode="auto">
          <a:xfrm>
            <a:off x="2051720" y="2407796"/>
            <a:ext cx="5760640" cy="3469476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8136904" cy="18002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i="1" dirty="0" smtClean="0">
                <a:ln w="1143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Спектри</a:t>
            </a:r>
            <a:r>
              <a:rPr lang="uk-UA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випромінювання різних типів </a:t>
            </a:r>
            <a:r>
              <a:rPr lang="uk-UA" sz="3600" b="1" i="1" dirty="0" smtClean="0">
                <a:ln w="1143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ламп освітлення</a:t>
            </a:r>
            <a:endParaRPr lang="ru-RU" sz="3600" b="1" i="1" dirty="0">
              <a:ln w="1143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5688632"/>
            <a:ext cx="4932040" cy="836712"/>
          </a:xfrm>
          <a:solidFill>
            <a:schemeClr val="tx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</a:rPr>
              <a:t>Підготували студенти групи А-12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uk-UA" b="1" dirty="0" err="1" smtClean="0">
                <a:solidFill>
                  <a:schemeClr val="accent5">
                    <a:lumMod val="50000"/>
                  </a:schemeClr>
                </a:solidFill>
              </a:rPr>
              <a:t>Шаповаленко</a:t>
            </a: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</a:rPr>
              <a:t> Денис, Тищенко Володимир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79628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0104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5734400" cy="1979466"/>
          </a:xfrm>
        </p:spPr>
        <p:txBody>
          <a:bodyPr>
            <a:normAutofit/>
          </a:bodyPr>
          <a:lstStyle/>
          <a:p>
            <a:pPr algn="ctr"/>
            <a:r>
              <a:rPr lang="uk-UA" sz="4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Дякуємо за увагу!</a:t>
            </a:r>
            <a:endParaRPr lang="ru-RU" sz="4000" dirty="0"/>
          </a:p>
        </p:txBody>
      </p:sp>
      <p:pic>
        <p:nvPicPr>
          <p:cNvPr id="1026" name="Picture 2" descr="Вызвать электрика в Минске"/>
          <p:cNvPicPr>
            <a:picLocks noChangeAspect="1" noChangeArrowheads="1"/>
          </p:cNvPicPr>
          <p:nvPr/>
        </p:nvPicPr>
        <p:blipFill>
          <a:blip r:embed="rId2" cstate="print"/>
          <a:srcRect l="77083" r="1042" b="51563"/>
          <a:stretch>
            <a:fillRect/>
          </a:stretch>
        </p:blipFill>
        <p:spPr bwMode="auto">
          <a:xfrm rot="8495344" flipV="1">
            <a:off x="4962688" y="3259686"/>
            <a:ext cx="3404809" cy="33311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268760"/>
            <a:ext cx="5832648" cy="2160240"/>
          </a:xfrm>
        </p:spPr>
        <p:txBody>
          <a:bodyPr>
            <a:normAutofit fontScale="92500"/>
          </a:bodyPr>
          <a:lstStyle/>
          <a:p>
            <a:pPr marL="0" indent="360000">
              <a:spcBef>
                <a:spcPts val="0"/>
              </a:spcBef>
            </a:pPr>
            <a:r>
              <a:rPr lang="uk-UA" sz="2400" b="1" i="0" dirty="0" smtClean="0"/>
              <a:t>Принцип дії: розжарений  до високої </a:t>
            </a:r>
          </a:p>
          <a:p>
            <a:pPr marL="0" indent="360000">
              <a:spcBef>
                <a:spcPts val="0"/>
              </a:spcBef>
              <a:buNone/>
            </a:pPr>
            <a:r>
              <a:rPr lang="uk-UA" sz="2400" b="1" i="0" dirty="0" smtClean="0"/>
              <a:t>температури (~10</a:t>
            </a:r>
            <a:r>
              <a:rPr lang="uk-UA" sz="2400" b="1" i="0" baseline="30000" dirty="0" smtClean="0"/>
              <a:t>3 </a:t>
            </a:r>
            <a:r>
              <a:rPr lang="uk-UA" sz="2400" b="1" i="0" dirty="0" smtClean="0"/>
              <a:t>К ) провідник </a:t>
            </a:r>
          </a:p>
          <a:p>
            <a:pPr marL="0" indent="360000">
              <a:spcBef>
                <a:spcPts val="0"/>
              </a:spcBef>
              <a:buNone/>
            </a:pPr>
            <a:r>
              <a:rPr lang="uk-UA" sz="2400" b="1" i="0" dirty="0" smtClean="0"/>
              <a:t>випромінює  </a:t>
            </a:r>
            <a:r>
              <a:rPr lang="uk-UA" sz="2400" b="1" i="0" dirty="0" err="1" smtClean="0"/>
              <a:t>ЕМХ</a:t>
            </a:r>
            <a:r>
              <a:rPr lang="uk-UA" sz="2400" b="1" i="0" dirty="0" smtClean="0"/>
              <a:t>  світлового діапазону.</a:t>
            </a:r>
          </a:p>
          <a:p>
            <a:pPr marL="0" indent="360000">
              <a:spcBef>
                <a:spcPts val="0"/>
              </a:spcBef>
            </a:pPr>
            <a:endParaRPr lang="uk-UA" sz="1200" b="1" i="0" dirty="0" smtClean="0"/>
          </a:p>
          <a:p>
            <a:pPr marL="0" indent="360000">
              <a:spcBef>
                <a:spcPts val="0"/>
              </a:spcBef>
            </a:pPr>
            <a:r>
              <a:rPr lang="uk-UA" sz="2400" b="1" i="0" dirty="0" smtClean="0"/>
              <a:t>ККД 5-12 %.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400" b="1" i="0" dirty="0" smtClean="0"/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264696" cy="792088"/>
          </a:xfrm>
        </p:spPr>
        <p:txBody>
          <a:bodyPr>
            <a:normAutofit/>
          </a:bodyPr>
          <a:lstStyle/>
          <a:p>
            <a:pPr algn="ctr"/>
            <a:r>
              <a:rPr lang="uk-UA" sz="3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Лампи розжарювання</a:t>
            </a:r>
            <a:endParaRPr lang="ru-RU" sz="32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395336">
            <a:off x="6142472" y="1403292"/>
            <a:ext cx="2593753" cy="19561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lenovo\Desktop\ВУ КОЛЬОРИ\Інформація до міні-проектів\Освітлення, лампи\source_of_light.jpg"/>
          <p:cNvPicPr>
            <a:picLocks noChangeAspect="1" noChangeArrowheads="1"/>
          </p:cNvPicPr>
          <p:nvPr/>
        </p:nvPicPr>
        <p:blipFill>
          <a:blip r:embed="rId3" cstate="print"/>
          <a:srcRect b="53303"/>
          <a:stretch>
            <a:fillRect/>
          </a:stretch>
        </p:blipFill>
        <p:spPr bwMode="auto">
          <a:xfrm>
            <a:off x="467544" y="3645024"/>
            <a:ext cx="7874000" cy="2838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41033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628800"/>
            <a:ext cx="4032448" cy="3886200"/>
          </a:xfrm>
        </p:spPr>
        <p:txBody>
          <a:bodyPr>
            <a:normAutofit/>
          </a:bodyPr>
          <a:lstStyle/>
          <a:p>
            <a:pPr marL="252000" indent="-252000" algn="just"/>
            <a:r>
              <a:rPr lang="uk-UA" sz="2000" b="1" i="0" dirty="0" smtClean="0"/>
              <a:t>Принцип дії: випромінювання атомами при газовому розряді.</a:t>
            </a:r>
          </a:p>
          <a:p>
            <a:pPr marL="252000" indent="-252000" algn="just"/>
            <a:endParaRPr lang="uk-UA" sz="800" b="1" i="0" dirty="0" smtClean="0"/>
          </a:p>
          <a:p>
            <a:pPr marL="252000" indent="-252000">
              <a:spcBef>
                <a:spcPts val="0"/>
              </a:spcBef>
            </a:pPr>
            <a:r>
              <a:rPr lang="uk-UA" sz="2000" b="1" i="0" dirty="0" smtClean="0"/>
              <a:t>Спектр = випромінювання люмінофора + лінійчатий   спектр ртутного розряду.</a:t>
            </a:r>
          </a:p>
          <a:p>
            <a:pPr marL="252000" indent="-252000">
              <a:spcBef>
                <a:spcPts val="0"/>
              </a:spcBef>
            </a:pPr>
            <a:endParaRPr lang="uk-UA" sz="800" b="1" i="0" dirty="0" smtClean="0"/>
          </a:p>
          <a:p>
            <a:pPr marL="252000" indent="-252000" algn="just">
              <a:spcBef>
                <a:spcPts val="0"/>
              </a:spcBef>
            </a:pPr>
            <a:r>
              <a:rPr lang="uk-UA" sz="2000" b="1" i="0" dirty="0" smtClean="0"/>
              <a:t>ККД  60-80 %</a:t>
            </a:r>
            <a:endParaRPr lang="ru-RU" sz="2000" b="1" i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4096" y="404664"/>
            <a:ext cx="7452320" cy="1296144"/>
          </a:xfrm>
        </p:spPr>
        <p:txBody>
          <a:bodyPr>
            <a:normAutofit/>
          </a:bodyPr>
          <a:lstStyle/>
          <a:p>
            <a:pPr algn="ctr"/>
            <a:r>
              <a:rPr lang="uk-UA" sz="3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Розрядні (люмінесцентні)                   </a:t>
            </a:r>
            <a:r>
              <a:rPr lang="uk-UA" sz="32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лапми</a:t>
            </a:r>
            <a:endParaRPr lang="ru-RU" sz="32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lenovo\Desktop\ВУ КОЛЬОРИ\Інформація до міні-проектів\Освітлення, лампи\spectra.jpg"/>
          <p:cNvPicPr>
            <a:picLocks noChangeAspect="1" noChangeArrowheads="1"/>
          </p:cNvPicPr>
          <p:nvPr/>
        </p:nvPicPr>
        <p:blipFill>
          <a:blip r:embed="rId2" cstate="print"/>
          <a:srcRect l="21433" r="12321"/>
          <a:stretch>
            <a:fillRect/>
          </a:stretch>
        </p:blipFill>
        <p:spPr bwMode="auto">
          <a:xfrm>
            <a:off x="6084168" y="3356992"/>
            <a:ext cx="2664296" cy="3278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2 Spectrum HI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05064"/>
            <a:ext cx="3988135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1438" y="1268761"/>
            <a:ext cx="2110155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33565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04664"/>
            <a:ext cx="7488832" cy="792088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</a:t>
            </a:r>
            <a:r>
              <a:rPr lang="uk-UA" sz="3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лірна температура</a:t>
            </a:r>
            <a:endParaRPr lang="ru-RU" sz="32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://system-pe.p.fl2.fo.ru/image/chunk59/3213916/wiki_464410/%D0%A0%D0%B8%D1%81%D1%83%D0%BD%D0%BE%D0%BA1.png_141642336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924944"/>
            <a:ext cx="7488832" cy="3717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923236"/>
            <a:ext cx="874846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2000" algn="just">
              <a:buFont typeface="Arial" pitchFamily="34" charset="0"/>
              <a:buChar char="•"/>
            </a:pPr>
            <a:r>
              <a:rPr lang="uk-UA" sz="2200" b="1" dirty="0" smtClean="0"/>
              <a:t>Характеристика розподілу інтенсивності випромінювання</a:t>
            </a:r>
          </a:p>
          <a:p>
            <a:pPr indent="252000" algn="just"/>
            <a:r>
              <a:rPr lang="uk-UA" sz="2200" b="1" dirty="0" smtClean="0"/>
              <a:t>джерела</a:t>
            </a:r>
            <a:r>
              <a:rPr lang="ru-RU" sz="2200" b="1" dirty="0" smtClean="0"/>
              <a:t> </a:t>
            </a:r>
            <a:r>
              <a:rPr lang="uk-UA" sz="2200" b="1" dirty="0" smtClean="0"/>
              <a:t>світла</a:t>
            </a:r>
            <a:r>
              <a:rPr lang="ru-RU" sz="2200" b="1" dirty="0" smtClean="0"/>
              <a:t> </a:t>
            </a:r>
            <a:r>
              <a:rPr lang="uk-UA" sz="2200" b="1" dirty="0" smtClean="0"/>
              <a:t>як функція</a:t>
            </a:r>
            <a:r>
              <a:rPr lang="ru-RU" sz="2200" b="1" dirty="0" smtClean="0"/>
              <a:t> </a:t>
            </a:r>
            <a:r>
              <a:rPr lang="uk-UA" sz="2200" b="1" dirty="0" smtClean="0"/>
              <a:t>довжини світла</a:t>
            </a:r>
            <a:r>
              <a:rPr lang="ru-RU" sz="2200" b="1" dirty="0" smtClean="0"/>
              <a:t> </a:t>
            </a:r>
            <a:r>
              <a:rPr lang="uk-UA" sz="2200" b="1" dirty="0" smtClean="0"/>
              <a:t>в оптичному діапазоні.</a:t>
            </a:r>
          </a:p>
          <a:p>
            <a:pPr indent="252000" algn="just">
              <a:buFont typeface="Arial" pitchFamily="34" charset="0"/>
              <a:buChar char="•"/>
            </a:pPr>
            <a:r>
              <a:rPr lang="uk-UA" sz="2200" b="1" dirty="0" smtClean="0"/>
              <a:t>Визначає відтінок кольору випромінювання лампи і є одним</a:t>
            </a:r>
          </a:p>
          <a:p>
            <a:pPr indent="252000" algn="just"/>
            <a:r>
              <a:rPr lang="uk-UA" sz="2200" b="1" dirty="0" smtClean="0"/>
              <a:t>з найважливіших параметрів, що впливають на комфортне</a:t>
            </a:r>
          </a:p>
          <a:p>
            <a:pPr indent="252000" algn="just"/>
            <a:r>
              <a:rPr lang="uk-UA" sz="2200" b="1" dirty="0" smtClean="0"/>
              <a:t> сприйняття світла у залежності від типу приміщення. </a:t>
            </a: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539552" y="1196752"/>
            <a:ext cx="7920880" cy="3886200"/>
          </a:xfrm>
        </p:spPr>
        <p:txBody>
          <a:bodyPr>
            <a:normAutofit/>
          </a:bodyPr>
          <a:lstStyle/>
          <a:p>
            <a:pPr marL="0" indent="-360000" algn="just"/>
            <a:r>
              <a:rPr lang="ru-RU" sz="2000" b="1" i="0" dirty="0" smtClean="0"/>
              <a:t>Принцип </a:t>
            </a:r>
            <a:r>
              <a:rPr lang="ru-RU" sz="2000" b="1" i="0" dirty="0" err="1" smtClean="0"/>
              <a:t>дії</a:t>
            </a:r>
            <a:r>
              <a:rPr lang="ru-RU" sz="2000" b="1" i="0" dirty="0" smtClean="0"/>
              <a:t>: </a:t>
            </a:r>
            <a:r>
              <a:rPr lang="uk-UA" sz="2000" b="1" dirty="0" smtClean="0"/>
              <a:t>електролюмінесценція – випромінювання світла </a:t>
            </a:r>
          </a:p>
          <a:p>
            <a:pPr marL="360000" indent="-360000" algn="just">
              <a:buNone/>
            </a:pPr>
            <a:r>
              <a:rPr lang="uk-UA" sz="2000" b="1" dirty="0" smtClean="0"/>
              <a:t>       напівпровідником при пропусканні через нього електричного струму. </a:t>
            </a:r>
          </a:p>
          <a:p>
            <a:pPr marL="0" indent="-360000"/>
            <a:r>
              <a:rPr lang="uk-UA" sz="2000" b="1" dirty="0" smtClean="0"/>
              <a:t>Випромінювання – вузька ділянка спектра.</a:t>
            </a:r>
            <a:endParaRPr lang="ru-RU" sz="2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408712" cy="936104"/>
          </a:xfrm>
        </p:spPr>
        <p:txBody>
          <a:bodyPr>
            <a:normAutofit/>
          </a:bodyPr>
          <a:lstStyle/>
          <a:p>
            <a:pPr algn="ctr"/>
            <a:r>
              <a:rPr lang="uk-UA" sz="3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Світлодіодні лампи</a:t>
            </a:r>
            <a:endParaRPr lang="uk-UA" sz="32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 descr="http://system-pe.p.fl2.fo.ru/image/chunk59/3213916/wiki_465160/%D0%A0%D0%B8%D1%81%D1%83%D0%BD%D0%BE%D0%BA3.png_141668007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725144"/>
            <a:ext cx="1548493" cy="928915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2" name="Рисунок 11" descr="http://system-pe.p.fl2.fo.ru/image/chunk59/3213916/wiki_465160/%D0%A0%D0%B8%D1%81%D1%83%D0%BD%D0%BE%D0%BA5.png_141668029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068960"/>
            <a:ext cx="1152128" cy="1584176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3" name="Рисунок 12" descr="http://system-pe.p.fl2.fo.ru/image/chunk59/3213916/wiki_465160/%D0%A0%D0%B8%D1%81%D1%83%D0%BD%D0%BE%D0%BA4.png_1416680285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068960"/>
            <a:ext cx="2304256" cy="1584176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078" name="Picture 6" descr="http://electropara.ru/assets/images/upload/led-spectrum.jpg"/>
          <p:cNvPicPr>
            <a:picLocks noChangeAspect="1" noChangeArrowheads="1"/>
          </p:cNvPicPr>
          <p:nvPr/>
        </p:nvPicPr>
        <p:blipFill>
          <a:blip r:embed="rId5" cstate="print"/>
          <a:srcRect r="47081"/>
          <a:stretch>
            <a:fillRect/>
          </a:stretch>
        </p:blipFill>
        <p:spPr bwMode="auto">
          <a:xfrm>
            <a:off x="683568" y="4750668"/>
            <a:ext cx="3528392" cy="184668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3080" name="Picture 8" descr="https://reefbuilders.com/files/2012/10/LED.jpg"/>
          <p:cNvPicPr>
            <a:picLocks noChangeAspect="1" noChangeArrowheads="1"/>
          </p:cNvPicPr>
          <p:nvPr/>
        </p:nvPicPr>
        <p:blipFill>
          <a:blip r:embed="rId6" cstate="print"/>
          <a:srcRect l="13860" t="23520" r="14321"/>
          <a:stretch>
            <a:fillRect/>
          </a:stretch>
        </p:blipFill>
        <p:spPr bwMode="auto">
          <a:xfrm>
            <a:off x="4211960" y="4869160"/>
            <a:ext cx="2016224" cy="1610313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6" name="Picture 6" descr="http://electropara.ru/assets/images/upload/led-spectrum.jpg"/>
          <p:cNvPicPr>
            <a:picLocks noChangeAspect="1" noChangeArrowheads="1"/>
          </p:cNvPicPr>
          <p:nvPr/>
        </p:nvPicPr>
        <p:blipFill>
          <a:blip r:embed="rId5" cstate="print"/>
          <a:srcRect l="52773"/>
          <a:stretch>
            <a:fillRect/>
          </a:stretch>
        </p:blipFill>
        <p:spPr bwMode="auto">
          <a:xfrm>
            <a:off x="5553366" y="2636912"/>
            <a:ext cx="3157842" cy="2088232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61181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3528" y="5586625"/>
            <a:ext cx="84249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Розроблено світлодіоди, спектри яких покривають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всю область видимого світла з високою світловіддачею</a:t>
            </a:r>
            <a:endParaRPr kumimoji="0" lang="uk-UA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187624" y="332656"/>
            <a:ext cx="6408712" cy="9361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1" u="none" strike="noStrike" kern="1200" cap="all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Спектри світлодіодів</a:t>
            </a:r>
            <a:endParaRPr kumimoji="0" lang="uk-UA" sz="3200" b="0" i="1" u="none" strike="noStrike" kern="1200" cap="all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3554" name="Picture 2" descr="C:\Users\lenovo\Desktop\ВУ КОЛЬОРИ\Інформація до міні-проектів\Освітлення, лампи\0010-010-Spektry-svetodiodov.jpg"/>
          <p:cNvPicPr>
            <a:picLocks noChangeAspect="1" noChangeArrowheads="1"/>
          </p:cNvPicPr>
          <p:nvPr/>
        </p:nvPicPr>
        <p:blipFill>
          <a:blip r:embed="rId2" cstate="print"/>
          <a:srcRect l="11413" t="15350" r="12987" b="29000"/>
          <a:stretch>
            <a:fillRect/>
          </a:stretch>
        </p:blipFill>
        <p:spPr bwMode="auto">
          <a:xfrm>
            <a:off x="683568" y="1052736"/>
            <a:ext cx="7704856" cy="4320480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408712" cy="936104"/>
          </a:xfrm>
        </p:spPr>
        <p:txBody>
          <a:bodyPr>
            <a:normAutofit/>
          </a:bodyPr>
          <a:lstStyle/>
          <a:p>
            <a:pPr algn="ctr"/>
            <a:r>
              <a:rPr lang="uk-UA" sz="3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Світлодіодні лампи</a:t>
            </a:r>
            <a:endParaRPr lang="uk-UA" sz="32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4" descr="http://womanadvice.ru/sites/default/files/osveshchenie_komnaty_svetodiodnoy_lentoy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08920"/>
            <a:ext cx="5256584" cy="38100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6" name="Picture 2" descr="http://maja-dacha.ru/wp-content/uploads/2015/02/227.jpg"/>
          <p:cNvPicPr>
            <a:picLocks noChangeAspect="1" noChangeArrowheads="1"/>
          </p:cNvPicPr>
          <p:nvPr/>
        </p:nvPicPr>
        <p:blipFill>
          <a:blip r:embed="rId3" cstate="print"/>
          <a:srcRect l="12670" t="14000" r="41120" b="7601"/>
          <a:stretch>
            <a:fillRect/>
          </a:stretch>
        </p:blipFill>
        <p:spPr bwMode="auto">
          <a:xfrm>
            <a:off x="6084168" y="1196752"/>
            <a:ext cx="2736304" cy="403244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8" name="Picture 4" descr="http://novosvet74.ru/upload/medialibrary/174/174d25eb5b3900f9c1971aeaeb5877ba.jpg"/>
          <p:cNvPicPr>
            <a:picLocks noChangeAspect="1" noChangeArrowheads="1"/>
          </p:cNvPicPr>
          <p:nvPr/>
        </p:nvPicPr>
        <p:blipFill>
          <a:blip r:embed="rId4" cstate="print"/>
          <a:srcRect l="68" t="21053" r="-3482" b="22105"/>
          <a:stretch>
            <a:fillRect/>
          </a:stretch>
        </p:blipFill>
        <p:spPr bwMode="auto">
          <a:xfrm>
            <a:off x="683568" y="1268760"/>
            <a:ext cx="2376264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1181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6" y="260648"/>
            <a:ext cx="5040560" cy="1476075"/>
          </a:xfrm>
        </p:spPr>
        <p:txBody>
          <a:bodyPr>
            <a:normAutofit/>
          </a:bodyPr>
          <a:lstStyle/>
          <a:p>
            <a:pPr algn="ctr"/>
            <a:r>
              <a:rPr lang="uk-UA" sz="3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Спектри ламп</a:t>
            </a:r>
            <a:endParaRPr lang="ru-RU" sz="36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 descr="http://system-pe.p.fl2.fo.ru/image/chunk59/3213916/wiki_465160/%D0%A0%D0%B8%D1%81%D1%83%D0%BD%D0%BE%D0%BA1_1.png_1416819024.pn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 b="6849"/>
          <a:stretch>
            <a:fillRect/>
          </a:stretch>
        </p:blipFill>
        <p:spPr bwMode="auto">
          <a:xfrm>
            <a:off x="611560" y="1268760"/>
            <a:ext cx="7920880" cy="4824536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6234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4163896" y="1484784"/>
            <a:ext cx="4224528" cy="433193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uk-UA" sz="2600" b="1" dirty="0" smtClean="0"/>
              <a:t>Порівнюючи спектри випромінювання ламп освітлення різних типів, можемо стверджувати, що серед кожного з них можна обрати потрібну лампу для конкретного призначення.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uk-UA" sz="2600" b="1" dirty="0" smtClean="0"/>
              <a:t>За спектральними параметрами, для освітлення сьогодні краще брати світлодіодні лампи з відповідними спектрами. </a:t>
            </a:r>
            <a:endParaRPr lang="ru-RU" sz="2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554480"/>
            <a:ext cx="3024336" cy="1082432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rgbClr val="FFFF00"/>
                </a:solidFill>
              </a:rPr>
              <a:t>Висновок</a:t>
            </a:r>
            <a:br>
              <a:rPr lang="uk-UA" sz="3200" dirty="0" smtClean="0">
                <a:solidFill>
                  <a:srgbClr val="FFFF00"/>
                </a:solidFill>
              </a:rPr>
            </a:br>
            <a:endParaRPr lang="uk-UA" sz="3200" dirty="0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00" t="21745" r="7500" b="5104"/>
          <a:stretch>
            <a:fillRect/>
          </a:stretch>
        </p:blipFill>
        <p:spPr bwMode="auto">
          <a:xfrm>
            <a:off x="683568" y="2924944"/>
            <a:ext cx="2952328" cy="230425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TM01859861[[fn=Выставка]]</Template>
  <TotalTime>455</TotalTime>
  <Words>160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Tradeshow</vt:lpstr>
      <vt:lpstr>Спектри випромінювання різних типів ламп освітлення</vt:lpstr>
      <vt:lpstr>Лампи розжарювання</vt:lpstr>
      <vt:lpstr>Розрядні (люмінесцентні)                   лапми</vt:lpstr>
      <vt:lpstr>Коллірна температура</vt:lpstr>
      <vt:lpstr>Світлодіодні лампи</vt:lpstr>
      <vt:lpstr>Слайд 6</vt:lpstr>
      <vt:lpstr>Світлодіодні лампи</vt:lpstr>
      <vt:lpstr>Спектри ламп</vt:lpstr>
      <vt:lpstr>Висновок </vt:lpstr>
      <vt:lpstr>Дякуємо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Спектри ламп освітлення</dc:title>
  <dc:creator>сергей</dc:creator>
  <cp:lastModifiedBy>Customer</cp:lastModifiedBy>
  <cp:revision>39</cp:revision>
  <dcterms:created xsi:type="dcterms:W3CDTF">2016-06-02T15:07:36Z</dcterms:created>
  <dcterms:modified xsi:type="dcterms:W3CDTF">2016-10-15T18:02:35Z</dcterms:modified>
</cp:coreProperties>
</file>