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1" r:id="rId1"/>
  </p:sldMasterIdLst>
  <p:sldIdLst>
    <p:sldId id="256" r:id="rId2"/>
    <p:sldId id="257" r:id="rId3"/>
    <p:sldId id="258" r:id="rId4"/>
    <p:sldId id="259" r:id="rId5"/>
    <p:sldId id="261" r:id="rId6"/>
    <p:sldId id="262" r:id="rId7"/>
    <p:sldId id="264" r:id="rId8"/>
    <p:sldId id="265" r:id="rId9"/>
    <p:sldId id="266" r:id="rId10"/>
    <p:sldId id="267" r:id="rId11"/>
    <p:sldId id="268" r:id="rId12"/>
    <p:sldId id="269" r:id="rId13"/>
    <p:sldId id="270" r:id="rId14"/>
    <p:sldId id="271" r:id="rId15"/>
    <p:sldId id="280" r:id="rId16"/>
    <p:sldId id="272" r:id="rId17"/>
    <p:sldId id="273" r:id="rId18"/>
    <p:sldId id="274" r:id="rId19"/>
    <p:sldId id="275" r:id="rId20"/>
    <p:sldId id="276" r:id="rId21"/>
    <p:sldId id="277" r:id="rId22"/>
    <p:sldId id="278" r:id="rId23"/>
    <p:sldId id="279" r:id="rId24"/>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7" d="100"/>
          <a:sy n="47" d="100"/>
        </p:scale>
        <p:origin x="-117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CAF50089-3912-41DD-8BC0-6CA642FF9882}" type="datetimeFigureOut">
              <a:rPr lang="uk-UA" smtClean="0"/>
              <a:t>06.11.2016</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2131660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AF50089-3912-41DD-8BC0-6CA642FF9882}" type="datetimeFigureOut">
              <a:rPr lang="uk-UA" smtClean="0"/>
              <a:t>06.11.2016</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2076490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AF50089-3912-41DD-8BC0-6CA642FF9882}" type="datetimeFigureOut">
              <a:rPr lang="uk-UA" smtClean="0"/>
              <a:t>06.11.2016</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E8A5D6A3-95AD-4A4E-957A-CE8A5506B3C1}" type="slidenum">
              <a:rPr lang="uk-UA" smtClean="0"/>
              <a:t>‹#›</a:t>
            </a:fld>
            <a:endParaRPr lang="uk-UA"/>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6564814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AF50089-3912-41DD-8BC0-6CA642FF9882}" type="datetimeFigureOut">
              <a:rPr lang="uk-UA" smtClean="0"/>
              <a:t>06.11.2016</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904994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AF50089-3912-41DD-8BC0-6CA642FF9882}" type="datetimeFigureOut">
              <a:rPr lang="uk-UA" smtClean="0"/>
              <a:t>06.11.2016</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E8A5D6A3-95AD-4A4E-957A-CE8A5506B3C1}" type="slidenum">
              <a:rPr lang="uk-UA" smtClean="0"/>
              <a:t>‹#›</a:t>
            </a:fld>
            <a:endParaRPr lang="uk-UA"/>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765862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AF50089-3912-41DD-8BC0-6CA642FF9882}" type="datetimeFigureOut">
              <a:rPr lang="uk-UA" smtClean="0"/>
              <a:t>06.11.2016</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18112776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AF50089-3912-41DD-8BC0-6CA642FF9882}" type="datetimeFigureOut">
              <a:rPr lang="uk-UA" smtClean="0"/>
              <a:t>06.11.2016</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113722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AF50089-3912-41DD-8BC0-6CA642FF9882}" type="datetimeFigureOut">
              <a:rPr lang="uk-UA" smtClean="0"/>
              <a:t>06.11.2016</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2960014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AF50089-3912-41DD-8BC0-6CA642FF9882}" type="datetimeFigureOut">
              <a:rPr lang="uk-UA" smtClean="0"/>
              <a:t>06.11.2016</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1774499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AF50089-3912-41DD-8BC0-6CA642FF9882}" type="datetimeFigureOut">
              <a:rPr lang="uk-UA" smtClean="0"/>
              <a:t>06.11.2016</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413087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AF50089-3912-41DD-8BC0-6CA642FF9882}" type="datetimeFigureOut">
              <a:rPr lang="uk-UA" smtClean="0"/>
              <a:t>06.11.2016</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3446348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AF50089-3912-41DD-8BC0-6CA642FF9882}" type="datetimeFigureOut">
              <a:rPr lang="uk-UA" smtClean="0"/>
              <a:t>06.11.2016</a:t>
            </a:fld>
            <a:endParaRPr lang="uk-UA"/>
          </a:p>
        </p:txBody>
      </p:sp>
      <p:sp>
        <p:nvSpPr>
          <p:cNvPr id="8" name="Footer Placeholder 7"/>
          <p:cNvSpPr>
            <a:spLocks noGrp="1"/>
          </p:cNvSpPr>
          <p:nvPr>
            <p:ph type="ftr" sz="quarter" idx="11"/>
          </p:nvPr>
        </p:nvSpPr>
        <p:spPr/>
        <p:txBody>
          <a:bodyPr/>
          <a:lstStyle/>
          <a:p>
            <a:endParaRPr lang="uk-UA"/>
          </a:p>
        </p:txBody>
      </p:sp>
      <p:sp>
        <p:nvSpPr>
          <p:cNvPr id="9" name="Slide Number Placeholder 8"/>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3744771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AF50089-3912-41DD-8BC0-6CA642FF9882}" type="datetimeFigureOut">
              <a:rPr lang="uk-UA" smtClean="0"/>
              <a:t>06.11.2016</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228185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F50089-3912-41DD-8BC0-6CA642FF9882}" type="datetimeFigureOut">
              <a:rPr lang="uk-UA" smtClean="0"/>
              <a:t>06.11.2016</a:t>
            </a:fld>
            <a:endParaRPr lang="uk-UA"/>
          </a:p>
        </p:txBody>
      </p:sp>
      <p:sp>
        <p:nvSpPr>
          <p:cNvPr id="3" name="Footer Placeholder 2"/>
          <p:cNvSpPr>
            <a:spLocks noGrp="1"/>
          </p:cNvSpPr>
          <p:nvPr>
            <p:ph type="ftr" sz="quarter" idx="11"/>
          </p:nvPr>
        </p:nvSpPr>
        <p:spPr/>
        <p:txBody>
          <a:bodyPr/>
          <a:lstStyle/>
          <a:p>
            <a:endParaRPr lang="uk-UA"/>
          </a:p>
        </p:txBody>
      </p:sp>
      <p:sp>
        <p:nvSpPr>
          <p:cNvPr id="4" name="Slide Number Placeholder 3"/>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457782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4"/>
          <p:cNvSpPr>
            <a:spLocks noGrp="1"/>
          </p:cNvSpPr>
          <p:nvPr>
            <p:ph type="dt" sz="half" idx="10"/>
          </p:nvPr>
        </p:nvSpPr>
        <p:spPr/>
        <p:txBody>
          <a:bodyPr/>
          <a:lstStyle/>
          <a:p>
            <a:fld id="{CAF50089-3912-41DD-8BC0-6CA642FF9882}" type="datetimeFigureOut">
              <a:rPr lang="uk-UA" smtClean="0"/>
              <a:t>06.11.2016</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3133460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AF50089-3912-41DD-8BC0-6CA642FF9882}" type="datetimeFigureOut">
              <a:rPr lang="uk-UA" smtClean="0"/>
              <a:t>06.11.2016</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E8A5D6A3-95AD-4A4E-957A-CE8A5506B3C1}" type="slidenum">
              <a:rPr lang="uk-UA" smtClean="0"/>
              <a:t>‹#›</a:t>
            </a:fld>
            <a:endParaRPr lang="uk-UA"/>
          </a:p>
        </p:txBody>
      </p:sp>
    </p:spTree>
    <p:extLst>
      <p:ext uri="{BB962C8B-B14F-4D97-AF65-F5344CB8AC3E}">
        <p14:creationId xmlns:p14="http://schemas.microsoft.com/office/powerpoint/2010/main" val="4005645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AF50089-3912-41DD-8BC0-6CA642FF9882}" type="datetimeFigureOut">
              <a:rPr lang="uk-UA" smtClean="0"/>
              <a:t>06.11.2016</a:t>
            </a:fld>
            <a:endParaRPr lang="uk-UA"/>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uk-UA"/>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E8A5D6A3-95AD-4A4E-957A-CE8A5506B3C1}" type="slidenum">
              <a:rPr lang="uk-UA" smtClean="0"/>
              <a:t>‹#›</a:t>
            </a:fld>
            <a:endParaRPr lang="uk-UA"/>
          </a:p>
        </p:txBody>
      </p:sp>
    </p:spTree>
    <p:extLst>
      <p:ext uri="{BB962C8B-B14F-4D97-AF65-F5344CB8AC3E}">
        <p14:creationId xmlns:p14="http://schemas.microsoft.com/office/powerpoint/2010/main" val="4206074044"/>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uk.wikipedia.org/wiki/%D0%A2%D0%B8%D1%81%D0%BA" TargetMode="External"/><Relationship Id="rId2" Type="http://schemas.openxmlformats.org/officeDocument/2006/relationships/hyperlink" Target="https://uk.wikipedia.org/wiki/%D0%A2%D0%B5%D1%80%D0%BC%D0%BE%D0%B4%D0%B8%D0%BD%D0%B0%D0%BC%D1%96%D1%87%D0%BD%D0%B8%D0%B9_%D0%BF%D1%80%D0%BE%D1%86%D0%B5%D1%81" TargetMode="Externa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uk.wikipedia.org/wiki/%D0%A4%D1%80%D0%B0%D0%BD%D1%86%D1%83%D0%B7%D0%B8" TargetMode="External"/><Relationship Id="rId13" Type="http://schemas.openxmlformats.org/officeDocument/2006/relationships/hyperlink" Target="https://uk.wikipedia.org/wiki/%D0%9F%D0%B5%D1%82%D0%B5%D1%80%D0%B1%D1%83%D1%80%D0%B7%D1%8C%D0%BA%D0%B0_%D0%90%D0%BA%D0%B0%D0%B4%D0%B5%D0%BC%D1%96%D1%8F_%D0%BD%D0%B0%D1%83%D0%BA" TargetMode="External"/><Relationship Id="rId18" Type="http://schemas.openxmlformats.org/officeDocument/2006/relationships/hyperlink" Target="https://uk.wikipedia.org/wiki/%D0%A4%D1%96%D0%B7%D0%B8%D1%87%D0%BD%D0%B0_%D1%85%D1%96%D0%BC%D1%96%D1%8F" TargetMode="External"/><Relationship Id="rId26" Type="http://schemas.openxmlformats.org/officeDocument/2006/relationships/hyperlink" Target="https://uk.wikipedia.org/wiki/%D0%A1%D1%83%D0%BB%D1%8C%D1%84%D0%B0%D1%82%D0%BD%D0%B0_%D0%BA%D0%B8%D1%81%D0%BB%D0%BE%D1%82%D0%B0" TargetMode="External"/><Relationship Id="rId3" Type="http://schemas.openxmlformats.org/officeDocument/2006/relationships/hyperlink" Target="https://uk.wikipedia.org/wiki/%D0%A0%D0%BE%D1%81%D1%96%D0%B9%D1%81%D1%8C%D0%BA%D0%B0_%D0%BC%D0%BE%D0%B2%D0%B0" TargetMode="External"/><Relationship Id="rId21" Type="http://schemas.openxmlformats.org/officeDocument/2006/relationships/hyperlink" Target="https://uk.wikipedia.org/wiki/%D0%93%D0%B0%D0%BB%D0%BE%D0%B3%D0%B5%D0%BD%D0%B8" TargetMode="External"/><Relationship Id="rId7" Type="http://schemas.openxmlformats.org/officeDocument/2006/relationships/hyperlink" Target="https://uk.wikipedia.org/wiki/1850" TargetMode="External"/><Relationship Id="rId12" Type="http://schemas.openxmlformats.org/officeDocument/2006/relationships/hyperlink" Target="https://uk.wikipedia.org/wiki/1806" TargetMode="External"/><Relationship Id="rId17" Type="http://schemas.openxmlformats.org/officeDocument/2006/relationships/hyperlink" Target="https://uk.wikipedia.org/wiki/%D0%97%D0%B0%D0%BA%D0%BE%D0%BD_%D0%93%D0%B5%D0%B9-%D0%9B%D1%8E%D1%81%D1%81%D0%B0%D0%BA%D0%B0" TargetMode="External"/><Relationship Id="rId25" Type="http://schemas.openxmlformats.org/officeDocument/2006/relationships/hyperlink" Target="https://uk.wikipedia.org/wiki/%D0%A9%D0%B0%D0%B2%D0%B5%D0%BB%D0%B5%D0%B2%D0%B0_%D0%BA%D0%B8%D1%81%D0%BB%D0%BE%D1%82%D0%B0" TargetMode="External"/><Relationship Id="rId2" Type="http://schemas.openxmlformats.org/officeDocument/2006/relationships/image" Target="../media/image10.jpeg"/><Relationship Id="rId16" Type="http://schemas.openxmlformats.org/officeDocument/2006/relationships/hyperlink" Target="https://uk.wikipedia.org/wiki/%D0%95%D0%B9%D1%84%D0%B5%D0%BB%D0%B5%D0%B2%D0%B0_%D0%B2%D0%B5%D0%B6%D0%B0" TargetMode="External"/><Relationship Id="rId20" Type="http://schemas.openxmlformats.org/officeDocument/2006/relationships/hyperlink" Target="https://uk.wikipedia.org/wiki/%D0%9D%D0%B5%D0%BE%D1%80%D0%B3%D0%B0%D0%BD%D1%96%D1%87%D0%BD%D0%B0_%D1%85%D1%96%D0%BC%D1%96%D1%8F" TargetMode="External"/><Relationship Id="rId29" Type="http://schemas.openxmlformats.org/officeDocument/2006/relationships/hyperlink" Target="https://uk.wikipedia.org/wiki/%D0%9F%D0%B5%D1%80-%D0%9B%D0%B0%D1%88%D0%B5%D0%B7" TargetMode="External"/><Relationship Id="rId1" Type="http://schemas.openxmlformats.org/officeDocument/2006/relationships/slideLayout" Target="../slideLayouts/slideLayout1.xml"/><Relationship Id="rId6" Type="http://schemas.openxmlformats.org/officeDocument/2006/relationships/hyperlink" Target="https://uk.wikipedia.org/wiki/9_%D1%82%D1%80%D0%B0%D0%B2%D0%BD%D1%8F" TargetMode="External"/><Relationship Id="rId11" Type="http://schemas.openxmlformats.org/officeDocument/2006/relationships/hyperlink" Target="https://uk.wikipedia.org/wiki/%D0%A4%D1%80%D0%B0%D0%BD%D1%86%D1%83%D0%B7%D1%8C%D0%BA%D0%B0_%D0%B0%D0%BA%D0%B0%D0%B4%D0%B5%D0%BC%D1%96%D1%8F_%D0%BD%D0%B0%D1%83%D0%BA" TargetMode="External"/><Relationship Id="rId24" Type="http://schemas.openxmlformats.org/officeDocument/2006/relationships/hyperlink" Target="https://uk.wikipedia.org/wiki/1815" TargetMode="External"/><Relationship Id="rId5" Type="http://schemas.openxmlformats.org/officeDocument/2006/relationships/hyperlink" Target="https://uk.wikipedia.org/wiki/1778" TargetMode="External"/><Relationship Id="rId15" Type="http://schemas.openxmlformats.org/officeDocument/2006/relationships/hyperlink" Target="https://uk.wikipedia.org/wiki/%D0%A1%D0%BF%D0%B8%D1%81%D0%BE%D0%BA_72_%D1%96%D0%BC%D0%B5%D0%BD_%D0%BD%D0%B0_%D0%95%D0%B9%D1%84%D0%B5%D0%BB%D0%B5%D0%B2%D1%96%D0%B9_%D0%B2%D0%B5%D0%B6%D1%96" TargetMode="External"/><Relationship Id="rId23" Type="http://schemas.openxmlformats.org/officeDocument/2006/relationships/hyperlink" Target="https://uk.wikipedia.org/w/index.php?title=%D0%A6%D0%B8%D0%B0%D0%BD_(%D1%80%D0%B5%D1%87%D0%BE%D0%B2%D0%B8%D0%BD%D0%B0)&amp;action=edit&amp;redlink=1" TargetMode="External"/><Relationship Id="rId28" Type="http://schemas.openxmlformats.org/officeDocument/2006/relationships/hyperlink" Target="https://uk.wikipedia.org/wiki/%D0%91%D0%BE%D1%80" TargetMode="External"/><Relationship Id="rId10" Type="http://schemas.openxmlformats.org/officeDocument/2006/relationships/hyperlink" Target="https://uk.wikipedia.org/wiki/%D0%A4%D1%96%D0%B7%D0%B8%D0%BA" TargetMode="External"/><Relationship Id="rId19" Type="http://schemas.openxmlformats.org/officeDocument/2006/relationships/hyperlink" Target="https://uk.wikipedia.org/wiki/%D0%9E%D1%80%D0%B3%D0%B0%D0%BD%D1%96%D1%87%D0%BD%D0%B0_%D1%85%D1%96%D0%BC%D1%96%D1%8F" TargetMode="External"/><Relationship Id="rId4" Type="http://schemas.openxmlformats.org/officeDocument/2006/relationships/hyperlink" Target="https://uk.wikipedia.org/wiki/6_%D0%B3%D1%80%D1%83%D0%B4%D0%BD%D1%8F" TargetMode="External"/><Relationship Id="rId9" Type="http://schemas.openxmlformats.org/officeDocument/2006/relationships/hyperlink" Target="https://uk.wikipedia.org/wiki/%D0%A5%D1%96%D0%BC%D1%96%D0%BA" TargetMode="External"/><Relationship Id="rId14" Type="http://schemas.openxmlformats.org/officeDocument/2006/relationships/hyperlink" Target="https://uk.wikipedia.org/wiki/1826" TargetMode="External"/><Relationship Id="rId22" Type="http://schemas.openxmlformats.org/officeDocument/2006/relationships/hyperlink" Target="https://uk.wikipedia.org/wiki/%D0%90%D0%BD%D0%B0%D0%BB%D1%96%D1%82%D0%B8%D1%87%D0%BD%D0%B0_%D1%85%D1%96%D0%BC%D1%96%D1%8F" TargetMode="External"/><Relationship Id="rId27" Type="http://schemas.openxmlformats.org/officeDocument/2006/relationships/hyperlink" Target="https://uk.wikipedia.org/wiki/%D0%A5%D1%96%D0%BC%D1%96%D1%87%D0%BD%D0%B8%D0%B9_%D0%B5%D0%BB%D0%B5%D0%BC%D0%B5%D0%BD%D1%82" TargetMode="External"/><Relationship Id="rId30" Type="http://schemas.openxmlformats.org/officeDocument/2006/relationships/hyperlink" Target="https://uk.wikipedia.org/wiki/11969_%D0%93%D0%B5%D0%B9-%D0%9B%D1%8E%D1%81%D1%81%D0%B0%D0%BA"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uk.wikipedia.org/wiki/%D0%9E%D0%B1'%D1%94%D0%BC" TargetMode="External"/><Relationship Id="rId2" Type="http://schemas.openxmlformats.org/officeDocument/2006/relationships/hyperlink" Target="https://uk.wikipedia.org/wiki/%D0%A2%D0%B5%D1%80%D0%BC%D0%BE%D0%B4%D0%B8%D0%BD%D0%B0%D0%BC%D1%96%D1%87%D0%BD%D0%B8%D0%B9_%D0%BF%D1%80%D0%BE%D1%86%D0%B5%D1%81" TargetMode="Externa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uk.wikipedia.org/wiki/%D0%A4%D0%B0%D0%B9%D0%BB:Jacques_Charles_-_Julien_L%C3%A9opold_Boilly.jpg" TargetMode="External"/><Relationship Id="rId1" Type="http://schemas.openxmlformats.org/officeDocument/2006/relationships/slideLayout" Target="../slideLayouts/slideLayout2.xml"/><Relationship Id="rId5" Type="http://schemas.openxmlformats.org/officeDocument/2006/relationships/image" Target="../media/image16.gif"/><Relationship Id="rId4" Type="http://schemas.openxmlformats.org/officeDocument/2006/relationships/image" Target="../media/image15.gif"/></Relationships>
</file>

<file path=ppt/slides/_rels/slide17.xml.rels><?xml version="1.0" encoding="UTF-8" standalone="yes"?>
<Relationships xmlns="http://schemas.openxmlformats.org/package/2006/relationships"><Relationship Id="rId8" Type="http://schemas.openxmlformats.org/officeDocument/2006/relationships/hyperlink" Target="https://uk.wikipedia.org/wiki/%D0%91%D0%B5%D0%BD%D0%B4%D0%B6%D0%B0%D0%BC%D1%96%D0%BD_%D0%A4%D1%80%D0%B0%D0%BD%D0%BA%D0%BB%D1%96%D0%BD" TargetMode="External"/><Relationship Id="rId3" Type="http://schemas.openxmlformats.org/officeDocument/2006/relationships/hyperlink" Target="https://uk.wikipedia.org/wiki/%D0%92%D0%BE%D0%B4%D0%B5%D0%BD%D1%8C" TargetMode="External"/><Relationship Id="rId7" Type="http://schemas.openxmlformats.org/officeDocument/2006/relationships/hyperlink" Target="https://uk.wikipedia.org/wiki/%D0%9C%D0%BE%D0%BD%D0%B3%D0%BE%D0%BB%D1%8C%D1%84'%D1%94%D1%80" TargetMode="External"/><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hyperlink" Target="https://uk.wikipedia.org/wiki/%D0%A8%D0%B0%D1%80%D0%BB%D1%8C%D1%94%D1%80" TargetMode="External"/><Relationship Id="rId5" Type="http://schemas.openxmlformats.org/officeDocument/2006/relationships/hyperlink" Target="https://uk.wikipedia.org/wiki/%D0%9F%D0%BE%D0%B2%D1%96%D1%82%D1%80%D1%8F%D0%BD%D0%B0_%D0%BA%D1%83%D0%BB%D1%8F" TargetMode="External"/><Relationship Id="rId4" Type="http://schemas.openxmlformats.org/officeDocument/2006/relationships/hyperlink" Target="https://uk.wikipedia.org/wiki/%D0%93%D0%B0%D0%B7" TargetMode="External"/><Relationship Id="rId9" Type="http://schemas.openxmlformats.org/officeDocument/2006/relationships/hyperlink" Target="https://uk.wikipedia.org/wiki/%D0%91%D0%BB%D0%B8%D1%81%D0%BA%D0%B0%D0%B2%D0%BA%D0%B0"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uk.wikipedia.org/wiki/27_%D1%81%D0%B5%D1%80%D0%BF%D0%BD%D1%8F" TargetMode="External"/><Relationship Id="rId7" Type="http://schemas.openxmlformats.org/officeDocument/2006/relationships/image" Target="../media/image18.jpeg"/><Relationship Id="rId2" Type="http://schemas.openxmlformats.org/officeDocument/2006/relationships/hyperlink" Target="https://uk.wikipedia.org/wiki/%D0%92%D0%BE%D0%B4%D0%B5%D0%BD%D1%8C" TargetMode="External"/><Relationship Id="rId1" Type="http://schemas.openxmlformats.org/officeDocument/2006/relationships/slideLayout" Target="../slideLayouts/slideLayout2.xml"/><Relationship Id="rId6" Type="http://schemas.openxmlformats.org/officeDocument/2006/relationships/hyperlink" Target="https://uk.wikipedia.org/wiki/%D0%9F%D0%B0%D1%80%D0%B8%D0%B6" TargetMode="External"/><Relationship Id="rId5" Type="http://schemas.openxmlformats.org/officeDocument/2006/relationships/hyperlink" Target="https://uk.wikipedia.org/wiki/%D0%9C%D0%B0%D1%80%D1%81%D0%BE%D0%B2%D0%B5_%D0%BF%D0%BE%D0%BB%D0%B5" TargetMode="External"/><Relationship Id="rId4" Type="http://schemas.openxmlformats.org/officeDocument/2006/relationships/hyperlink" Target="https://uk.wikipedia.org/wiki/1783"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uk.wikipedia.org/wiki/%D0%86%D0%B4%D0%B5%D0%B0%D0%BB%D1%8C%D0%BD%D0%B8%D0%B9_%D0%B3%D0%B0%D0%B7" TargetMode="External"/><Relationship Id="rId2" Type="http://schemas.openxmlformats.org/officeDocument/2006/relationships/hyperlink" Target="https://uk.wikipedia.org/wiki/%D0%9E%D0%B1'%D1%94%D0%BC" TargetMode="External"/><Relationship Id="rId1" Type="http://schemas.openxmlformats.org/officeDocument/2006/relationships/slideLayout" Target="../slideLayouts/slideLayout2.xml"/><Relationship Id="rId6" Type="http://schemas.openxmlformats.org/officeDocument/2006/relationships/hyperlink" Target="https://uk.wikipedia.org/wiki/%D0%96%D0%BE%D0%B7%D0%B5%D1%84-%D0%9B%D1%83%D1%97_%D0%93%D0%B5%D0%B9-%D0%9B%D1%8E%D1%81%D1%81%D0%B0%D0%BA" TargetMode="External"/><Relationship Id="rId5" Type="http://schemas.openxmlformats.org/officeDocument/2006/relationships/hyperlink" Target="https://uk.wikipedia.org/wiki/%D0%97%D0%B0%D0%BA%D0%BE%D0%BD_%D0%A8%D0%B0%D1%80%D0%BB%D1%8F" TargetMode="External"/><Relationship Id="rId4" Type="http://schemas.openxmlformats.org/officeDocument/2006/relationships/hyperlink" Target="https://uk.wikipedia.org/wiki/%D0%A2%D0%B5%D0%BC%D0%BF%D0%B5%D1%80%D0%B0%D1%82%D1%83%D1%80%D0%B0"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hyperlink" Target="https://uk.wikipedia.org/wiki/%D0%9B%D0%BE%D0%BD%D0%B4%D0%BE%D0%BD" TargetMode="External"/><Relationship Id="rId13" Type="http://schemas.openxmlformats.org/officeDocument/2006/relationships/hyperlink" Target="https://uk.wikipedia.org/wiki/%D0%9B%D0%BE%D0%BD%D0%B4%D0%BE%D0%BD%D1%81%D1%8C%D0%BA%D0%B5_%D0%BA%D0%BE%D1%80%D0%BE%D0%BB%D1%96%D0%B2%D1%81%D1%8C%D0%BA%D0%B5_%D1%82%D0%BE%D0%B2%D0%B0%D1%80%D0%B8%D1%81%D1%82%D0%B2%D0%BE" TargetMode="External"/><Relationship Id="rId18" Type="http://schemas.openxmlformats.org/officeDocument/2006/relationships/hyperlink" Target="https://uk.wikipedia.org/wiki/%D0%97%D0%B0%D0%BA%D0%BE%D0%BD_%D0%91%D0%BE%D0%B9%D0%BB%D1%8F-%D0%9C%D0%B0%D1%80%D1%96%D0%BE%D1%82%D1%82%D0%B0" TargetMode="External"/><Relationship Id="rId26" Type="http://schemas.openxmlformats.org/officeDocument/2006/relationships/image" Target="../media/image6.jpeg"/><Relationship Id="rId3" Type="http://schemas.openxmlformats.org/officeDocument/2006/relationships/hyperlink" Target="https://uk.wikipedia.org/wiki/1627" TargetMode="External"/><Relationship Id="rId21" Type="http://schemas.openxmlformats.org/officeDocument/2006/relationships/hyperlink" Target="https://uk.wikipedia.org/wiki/%D0%9C%D0%B0%D1%82%D0%B5%D1%80%D1%96%D0%B0%D0%BB%D1%96%D1%81%D1%82" TargetMode="External"/><Relationship Id="rId7" Type="http://schemas.openxmlformats.org/officeDocument/2006/relationships/hyperlink" Target="https://uk.wikipedia.org/wiki/1691" TargetMode="External"/><Relationship Id="rId12" Type="http://schemas.openxmlformats.org/officeDocument/2006/relationships/hyperlink" Target="https://uk.wikipedia.org/wiki/%D0%A4%D1%96%D0%BB%D0%BE%D1%81%D0%BE%D1%84" TargetMode="External"/><Relationship Id="rId17" Type="http://schemas.openxmlformats.org/officeDocument/2006/relationships/hyperlink" Target="https://uk.wikipedia.org/wiki/%D0%A2%D0%B8%D1%81%D0%BA" TargetMode="External"/><Relationship Id="rId25" Type="http://schemas.openxmlformats.org/officeDocument/2006/relationships/hyperlink" Target="https://uk.wikipedia.org/wiki/11967_%D0%91%D0%BE%D0%B9%D0%BB" TargetMode="External"/><Relationship Id="rId2" Type="http://schemas.openxmlformats.org/officeDocument/2006/relationships/hyperlink" Target="https://uk.wikipedia.org/wiki/25_%D1%81%D1%96%D1%87%D0%BD%D1%8F" TargetMode="External"/><Relationship Id="rId16" Type="http://schemas.openxmlformats.org/officeDocument/2006/relationships/hyperlink" Target="https://uk.wikipedia.org/wiki/%D0%93%D0%B0%D0%B7" TargetMode="External"/><Relationship Id="rId20" Type="http://schemas.openxmlformats.org/officeDocument/2006/relationships/hyperlink" Target="https://uk.wikipedia.org/wiki/%D0%93%D0%BE%D1%80%D1%96%D0%BD%D0%BD%D1%8F" TargetMode="External"/><Relationship Id="rId1" Type="http://schemas.openxmlformats.org/officeDocument/2006/relationships/slideLayout" Target="../slideLayouts/slideLayout1.xml"/><Relationship Id="rId6" Type="http://schemas.openxmlformats.org/officeDocument/2006/relationships/hyperlink" Target="https://uk.wikipedia.org/wiki/30_%D0%B3%D1%80%D1%83%D0%B4%D0%BD%D1%8F" TargetMode="External"/><Relationship Id="rId11" Type="http://schemas.openxmlformats.org/officeDocument/2006/relationships/hyperlink" Target="https://uk.wikipedia.org/wiki/%D0%A4%D1%96%D0%B7%D0%B8%D0%BA" TargetMode="External"/><Relationship Id="rId24" Type="http://schemas.openxmlformats.org/officeDocument/2006/relationships/hyperlink" Target="https://uk.wikipedia.org/wiki/%D0%90%D1%81%D1%82%D0%B5%D1%80%D0%BE%D1%97%D0%B4" TargetMode="External"/><Relationship Id="rId5" Type="http://schemas.openxmlformats.org/officeDocument/2006/relationships/hyperlink" Target="https://uk.wikipedia.org/wiki/%D0%86%D1%80%D0%BB%D0%B0%D0%BD%D0%B4%D1%96%D1%8F" TargetMode="External"/><Relationship Id="rId15" Type="http://schemas.openxmlformats.org/officeDocument/2006/relationships/hyperlink" Target="https://uk.wikipedia.org/wiki/%D0%A5%D1%96%D0%BC%D1%96%D1%87%D0%BD%D0%B8%D0%B9_%D0%B0%D0%BD%D0%B0%D0%BB%D1%96%D0%B7" TargetMode="External"/><Relationship Id="rId23" Type="http://schemas.openxmlformats.org/officeDocument/2006/relationships/hyperlink" Target="https://uk.wikipedia.org/wiki/%D0%A0%D0%B5%D0%BB%D1%96%D0%B3%D1%96%D1%8F" TargetMode="External"/><Relationship Id="rId10" Type="http://schemas.openxmlformats.org/officeDocument/2006/relationships/hyperlink" Target="https://uk.wikipedia.org/wiki/%D0%A5%D1%96%D0%BC%D1%96%D0%BA" TargetMode="External"/><Relationship Id="rId19" Type="http://schemas.openxmlformats.org/officeDocument/2006/relationships/hyperlink" Target="https://uk.wikipedia.org/wiki/1662" TargetMode="External"/><Relationship Id="rId4" Type="http://schemas.openxmlformats.org/officeDocument/2006/relationships/hyperlink" Target="https://uk.wikipedia.org/w/index.php?title=%D0%9B%D1%96%D1%81%D0%BC%D0%BE%D1%80_%D0%9A%D0%B0%D1%81%D0%BB&amp;action=edit&amp;redlink=1" TargetMode="External"/><Relationship Id="rId9" Type="http://schemas.openxmlformats.org/officeDocument/2006/relationships/hyperlink" Target="https://uk.wikipedia.org/wiki/%D0%90%D0%BD%D0%B3%D0%BB%D1%96%D1%8F" TargetMode="External"/><Relationship Id="rId14" Type="http://schemas.openxmlformats.org/officeDocument/2006/relationships/hyperlink" Target="https://uk.wikipedia.org/wiki/%D0%A5%D1%96%D0%BC%D1%96%D1%87%D0%BD%D0%B8%D0%B9_%D0%B5%D0%BB%D0%B5%D0%BC%D0%B5%D0%BD%D1%82" TargetMode="External"/><Relationship Id="rId22" Type="http://schemas.openxmlformats.org/officeDocument/2006/relationships/hyperlink" Target="https://uk.wikipedia.org/wiki/%D0%9D%D0%B0%D1%83%D0%BA%D0%B0"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1844824"/>
            <a:ext cx="6982544" cy="2043658"/>
          </a:xfrm>
        </p:spPr>
        <p:txBody>
          <a:bodyPr>
            <a:noAutofit/>
          </a:bodyPr>
          <a:lstStyle/>
          <a:p>
            <a:pPr algn="ctr"/>
            <a:r>
              <a:rPr lang="uk-UA" sz="3200" dirty="0" smtClean="0">
                <a:latin typeface="Arial" pitchFamily="34" charset="0"/>
                <a:cs typeface="Arial" pitchFamily="34" charset="0"/>
              </a:rPr>
              <a:t>ЗАСТОСУВАННЯ ЕКСПЕРИМЕНТАЛЬНИХ ТА ГРАФІЧНИХ ЗАДАЧ В ТЕМІ</a:t>
            </a:r>
            <a:br>
              <a:rPr lang="uk-UA" sz="3200" dirty="0" smtClean="0">
                <a:latin typeface="Arial" pitchFamily="34" charset="0"/>
                <a:cs typeface="Arial" pitchFamily="34" charset="0"/>
              </a:rPr>
            </a:br>
            <a:r>
              <a:rPr lang="uk-UA" sz="3200" dirty="0" smtClean="0">
                <a:latin typeface="Arial" pitchFamily="34" charset="0"/>
                <a:cs typeface="Arial" pitchFamily="34" charset="0"/>
              </a:rPr>
              <a:t>  «МКТ ТА ІДЕАЛЬНИЙ ГАЗ»</a:t>
            </a:r>
            <a:endParaRPr lang="uk-UA" sz="3200"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332656"/>
            <a:ext cx="6511925" cy="72008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None/>
            </a:pPr>
            <a:r>
              <a:rPr lang="uk-UA"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anose="020B0604020202020204" pitchFamily="34" charset="0"/>
                <a:cs typeface="Arial" panose="020B0604020202020204" pitchFamily="34" charset="0"/>
              </a:rPr>
              <a:t>ІЗОБАРИЧНИЙ ПРОЦЕС</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anose="020B0604020202020204" pitchFamily="34" charset="0"/>
              <a:cs typeface="Arial" panose="020B0604020202020204" pitchFamily="34" charset="0"/>
            </a:endParaRPr>
          </a:p>
        </p:txBody>
      </p:sp>
      <p:sp>
        <p:nvSpPr>
          <p:cNvPr id="3" name="Содержимое 2"/>
          <p:cNvSpPr>
            <a:spLocks noGrp="1"/>
          </p:cNvSpPr>
          <p:nvPr>
            <p:ph idx="1"/>
          </p:nvPr>
        </p:nvSpPr>
        <p:spPr>
          <a:xfrm>
            <a:off x="107504" y="1268760"/>
            <a:ext cx="7344816" cy="3096344"/>
          </a:xfrm>
          <a:prstGeom prst="rect">
            <a:avLst/>
          </a:prstGeom>
        </p:spPr>
        <p:txBody>
          <a:bodyPr>
            <a:normAutofit fontScale="40000" lnSpcReduction="20000"/>
          </a:bodyPr>
          <a:lstStyle/>
          <a:p>
            <a:pPr marL="0" indent="457200" algn="just">
              <a:lnSpc>
                <a:spcPct val="120000"/>
              </a:lnSpc>
              <a:spcBef>
                <a:spcPts val="0"/>
              </a:spcBef>
              <a:buNone/>
            </a:pPr>
            <a:r>
              <a:rPr lang="uk-UA" sz="5000" kern="0" dirty="0" smtClean="0">
                <a:ln w="10160">
                  <a:solidFill>
                    <a:schemeClr val="accent1"/>
                  </a:solidFill>
                  <a:prstDash val="solid"/>
                </a:ln>
                <a:solidFill>
                  <a:schemeClr val="tx2">
                    <a:lumMod val="50000"/>
                  </a:schemeClr>
                </a:solidFill>
                <a:effectLst>
                  <a:outerShdw blurRad="38100" dist="32000" dir="5400000" algn="tl">
                    <a:srgbClr val="000000">
                      <a:alpha val="30000"/>
                    </a:srgbClr>
                  </a:outerShdw>
                </a:effectLst>
                <a:latin typeface="Arial" panose="020B0604020202020204" pitchFamily="34" charset="0"/>
                <a:cs typeface="Arial" panose="020B0604020202020204" pitchFamily="34" charset="0"/>
              </a:rPr>
              <a:t>—</a:t>
            </a:r>
            <a:r>
              <a:rPr lang="uk-UA" sz="5000" b="1" u="sng" kern="0" dirty="0" smtClean="0">
                <a:ln w="19050">
                  <a:solidFill>
                    <a:schemeClr val="tx2">
                      <a:tint val="1000"/>
                    </a:schemeClr>
                  </a:solidFill>
                  <a:prstDash val="solid"/>
                </a:ln>
                <a:solidFill>
                  <a:schemeClr val="tx2">
                    <a:lumMod val="50000"/>
                  </a:schemeClr>
                </a:solidFill>
                <a:latin typeface="Arial" panose="020B0604020202020204" pitchFamily="34" charset="0"/>
                <a:cs typeface="Arial" panose="020B0604020202020204" pitchFamily="34" charset="0"/>
              </a:rPr>
              <a:t> </a:t>
            </a:r>
            <a:r>
              <a:rPr lang="uk-UA" sz="5000" b="1" u="sng" kern="0" dirty="0" smtClean="0">
                <a:ln w="18000">
                  <a:solidFill>
                    <a:schemeClr val="accent2">
                      <a:satMod val="140000"/>
                    </a:schemeClr>
                  </a:solidFill>
                  <a:prstDash val="solid"/>
                  <a:miter lim="800000"/>
                </a:ln>
                <a:solidFill>
                  <a:schemeClr val="tx2">
                    <a:lumMod val="50000"/>
                  </a:schemeClr>
                </a:solidFill>
                <a:effectLst>
                  <a:outerShdw blurRad="25500" dist="23000" dir="7020000" algn="tl">
                    <a:srgbClr val="000000">
                      <a:alpha val="50000"/>
                    </a:srgbClr>
                  </a:outerShdw>
                </a:effectLst>
                <a:latin typeface="Arial" panose="020B0604020202020204" pitchFamily="34" charset="0"/>
                <a:cs typeface="Arial" panose="020B0604020202020204" pitchFamily="34" charset="0"/>
                <a:hlinkClick r:id="rId2" tooltip="Термодинамічний процес"/>
              </a:rPr>
              <a:t>термодинамічний процес</a:t>
            </a:r>
            <a:r>
              <a:rPr lang="uk-UA" sz="5000" kern="0" dirty="0" smtClean="0">
                <a:ln w="10160">
                  <a:solidFill>
                    <a:schemeClr val="accent1"/>
                  </a:solidFill>
                  <a:prstDash val="solid"/>
                </a:ln>
                <a:solidFill>
                  <a:schemeClr val="tx2">
                    <a:lumMod val="50000"/>
                  </a:schemeClr>
                </a:solidFill>
                <a:effectLst>
                  <a:outerShdw blurRad="38100" dist="32000" dir="5400000" algn="tl">
                    <a:srgbClr val="000000">
                      <a:alpha val="30000"/>
                    </a:srgbClr>
                  </a:outerShdw>
                </a:effectLst>
                <a:latin typeface="Arial" panose="020B0604020202020204" pitchFamily="34" charset="0"/>
                <a:cs typeface="Arial" panose="020B0604020202020204" pitchFamily="34" charset="0"/>
              </a:rPr>
              <a:t>, який відбувається при сталому </a:t>
            </a:r>
            <a:r>
              <a:rPr lang="uk-UA" sz="5000" b="1" kern="0" dirty="0" smtClean="0">
                <a:ln w="10541" cmpd="sng">
                  <a:solidFill>
                    <a:schemeClr val="accent1">
                      <a:shade val="88000"/>
                      <a:satMod val="110000"/>
                    </a:schemeClr>
                  </a:solidFill>
                  <a:prstDash val="solid"/>
                </a:ln>
                <a:solidFill>
                  <a:schemeClr val="tx2">
                    <a:lumMod val="50000"/>
                  </a:schemeClr>
                </a:solidFill>
                <a:latin typeface="Arial" panose="020B0604020202020204" pitchFamily="34" charset="0"/>
                <a:cs typeface="Arial" panose="020B0604020202020204" pitchFamily="34" charset="0"/>
                <a:hlinkClick r:id="rId3" tooltip="Тиск"/>
              </a:rPr>
              <a:t>тиску</a:t>
            </a:r>
            <a:r>
              <a:rPr lang="uk-UA" sz="5000" kern="0" dirty="0" smtClean="0">
                <a:ln w="10160">
                  <a:solidFill>
                    <a:schemeClr val="accent1"/>
                  </a:solidFill>
                  <a:prstDash val="solid"/>
                </a:ln>
                <a:solidFill>
                  <a:schemeClr val="tx2">
                    <a:lumMod val="50000"/>
                  </a:schemeClr>
                </a:solidFill>
                <a:effectLst>
                  <a:outerShdw blurRad="38100" dist="32000" dir="5400000" algn="tl">
                    <a:srgbClr val="000000">
                      <a:alpha val="30000"/>
                    </a:srgbClr>
                  </a:outerShdw>
                </a:effectLst>
                <a:latin typeface="Arial" panose="020B0604020202020204" pitchFamily="34" charset="0"/>
                <a:cs typeface="Arial" panose="020B0604020202020204" pitchFamily="34" charset="0"/>
              </a:rPr>
              <a:t>.</a:t>
            </a:r>
            <a:endParaRPr lang="uk-UA" sz="5000" b="1" kern="0" dirty="0" smtClean="0">
              <a:ln w="10160">
                <a:solidFill>
                  <a:schemeClr val="accent1"/>
                </a:solidFill>
                <a:prstDash val="solid"/>
              </a:ln>
              <a:solidFill>
                <a:schemeClr val="tx2">
                  <a:lumMod val="50000"/>
                </a:schemeClr>
              </a:solidFill>
              <a:effectLst>
                <a:outerShdw blurRad="38100" dist="32000" dir="5400000" algn="tl">
                  <a:srgbClr val="000000">
                    <a:alpha val="30000"/>
                  </a:srgbClr>
                </a:outerShdw>
              </a:effectLst>
              <a:latin typeface="Arial" panose="020B0604020202020204" pitchFamily="34" charset="0"/>
              <a:cs typeface="Arial" panose="020B0604020202020204" pitchFamily="34" charset="0"/>
            </a:endParaRPr>
          </a:p>
          <a:p>
            <a:pPr marL="0" indent="457200" algn="just">
              <a:lnSpc>
                <a:spcPct val="120000"/>
              </a:lnSpc>
              <a:spcBef>
                <a:spcPts val="0"/>
              </a:spcBef>
              <a:buNone/>
            </a:pPr>
            <a:r>
              <a:rPr lang="uk-UA" sz="5000" b="1" i="1" kern="0" dirty="0" smtClean="0">
                <a:solidFill>
                  <a:schemeClr val="tx2">
                    <a:lumMod val="50000"/>
                  </a:schemeClr>
                </a:solidFill>
                <a:latin typeface="Arial" panose="020B0604020202020204" pitchFamily="34" charset="0"/>
                <a:cs typeface="Arial" panose="020B0604020202020204" pitchFamily="34" charset="0"/>
              </a:rPr>
              <a:t>Закон Гей-</a:t>
            </a:r>
            <a:r>
              <a:rPr lang="uk-UA" sz="5000" b="1" i="1" kern="0" dirty="0" err="1" smtClean="0">
                <a:solidFill>
                  <a:schemeClr val="tx2">
                    <a:lumMod val="50000"/>
                  </a:schemeClr>
                </a:solidFill>
                <a:latin typeface="Arial" panose="020B0604020202020204" pitchFamily="34" charset="0"/>
                <a:cs typeface="Arial" panose="020B0604020202020204" pitchFamily="34" charset="0"/>
              </a:rPr>
              <a:t>Люссака</a:t>
            </a:r>
            <a:r>
              <a:rPr lang="uk-UA" sz="5000" b="1" i="1" kern="0" dirty="0" smtClean="0">
                <a:solidFill>
                  <a:schemeClr val="tx2">
                    <a:lumMod val="50000"/>
                  </a:schemeClr>
                </a:solidFill>
                <a:latin typeface="Arial" panose="020B0604020202020204" pitchFamily="34" charset="0"/>
                <a:cs typeface="Arial" panose="020B0604020202020204" pitchFamily="34" charset="0"/>
              </a:rPr>
              <a:t> (ізобарний процес p = const)</a:t>
            </a:r>
            <a:endParaRPr lang="uk-UA" sz="5000" b="1" i="1" kern="0" dirty="0" smtClean="0">
              <a:ln w="10160">
                <a:solidFill>
                  <a:schemeClr val="accent1"/>
                </a:solidFill>
                <a:prstDash val="solid"/>
              </a:ln>
              <a:solidFill>
                <a:schemeClr val="tx2">
                  <a:lumMod val="50000"/>
                </a:schemeClr>
              </a:solidFill>
              <a:effectLst>
                <a:outerShdw blurRad="38100" dist="32000" dir="5400000" algn="tl">
                  <a:srgbClr val="000000">
                    <a:alpha val="30000"/>
                  </a:srgbClr>
                </a:outerShdw>
              </a:effectLst>
              <a:latin typeface="Arial" panose="020B0604020202020204" pitchFamily="34" charset="0"/>
              <a:cs typeface="Arial" panose="020B0604020202020204" pitchFamily="34" charset="0"/>
            </a:endParaRPr>
          </a:p>
          <a:p>
            <a:pPr marL="0" indent="457200" algn="just">
              <a:lnSpc>
                <a:spcPct val="120000"/>
              </a:lnSpc>
              <a:spcBef>
                <a:spcPts val="0"/>
              </a:spcBef>
              <a:buNone/>
            </a:pPr>
            <a:r>
              <a:rPr lang="uk-UA" sz="5000" i="1" kern="0" dirty="0" smtClean="0">
                <a:solidFill>
                  <a:schemeClr val="tx2">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Закон встановлений в 1802 році французьким фізиком </a:t>
            </a:r>
            <a:r>
              <a:rPr lang="uk-UA" sz="5000" b="1" i="1" kern="0" dirty="0" smtClean="0">
                <a:ln w="12700">
                  <a:solidFill>
                    <a:schemeClr val="tx2">
                      <a:satMod val="155000"/>
                    </a:schemeClr>
                  </a:solidFill>
                  <a:prstDash val="solid"/>
                </a:ln>
                <a:solidFill>
                  <a:schemeClr val="tx2">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Гей - Люссаком</a:t>
            </a:r>
            <a:r>
              <a:rPr lang="uk-UA" sz="5000" i="1" kern="0" dirty="0" smtClean="0">
                <a:solidFill>
                  <a:schemeClr val="tx2">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який визначав об’єм газу при різних значеннях температур в межах від точки кипіння води. Газ тримали в балончику, а в трубці</a:t>
            </a:r>
            <a:r>
              <a:rPr lang="en-US" sz="5000" i="1" kern="0" dirty="0">
                <a:solidFill>
                  <a:schemeClr val="tx2">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uk-UA" sz="5000" i="1" kern="0" dirty="0" smtClean="0">
                <a:solidFill>
                  <a:schemeClr val="tx2">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находилась крапля ртуті, що закривала газ, який розміщувався горизонтально.</a:t>
            </a:r>
          </a:p>
          <a:p>
            <a:pPr algn="ctr"/>
            <a:endParaRPr lang="ru-RU" sz="4400" i="1" dirty="0" smtClean="0">
              <a:ln w="10160">
                <a:solidFill>
                  <a:schemeClr val="accent1"/>
                </a:solidFill>
                <a:prstDash val="solid"/>
              </a:ln>
              <a:solidFill>
                <a:schemeClr val="tx2">
                  <a:lumMod val="75000"/>
                </a:schemeClr>
              </a:solidFill>
              <a:effectLst>
                <a:outerShdw blurRad="38100" dist="38100" dir="2700000" algn="tl">
                  <a:srgbClr val="000000">
                    <a:alpha val="43137"/>
                  </a:srgbClr>
                </a:outerShdw>
              </a:effectLst>
            </a:endParaRPr>
          </a:p>
          <a:p>
            <a:endParaRPr lang="ru-RU" dirty="0"/>
          </a:p>
        </p:txBody>
      </p:sp>
      <p:pic>
        <p:nvPicPr>
          <p:cNvPr id="1027" name="Picture 3" descr="C:\Users\User\Desktop\VqSRTyH0jzw.jpg"/>
          <p:cNvPicPr>
            <a:picLocks noChangeAspect="1" noChangeArrowheads="1"/>
          </p:cNvPicPr>
          <p:nvPr/>
        </p:nvPicPr>
        <p:blipFill>
          <a:blip r:embed="rId4" cstate="print"/>
          <a:srcRect/>
          <a:stretch>
            <a:fillRect/>
          </a:stretch>
        </p:blipFill>
        <p:spPr bwMode="auto">
          <a:xfrm>
            <a:off x="113220" y="4221088"/>
            <a:ext cx="7704856" cy="236972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1023" y="211773"/>
            <a:ext cx="6781800" cy="768955"/>
          </a:xfrm>
        </p:spPr>
        <p:txBody>
          <a:bodyPr>
            <a:normAutofit fontScale="90000"/>
          </a:bodyPr>
          <a:lstStyle/>
          <a:p>
            <a:pPr algn="ctr">
              <a:buNone/>
            </a:pPr>
            <a:r>
              <a:rPr lang="ru-RU" sz="4800" b="1" dirty="0" smtClean="0">
                <a:ln w="22225">
                  <a:solidFill>
                    <a:schemeClr val="accent2"/>
                  </a:solidFill>
                  <a:prstDash val="solid"/>
                </a:ln>
                <a:solidFill>
                  <a:schemeClr val="accent1">
                    <a:lumMod val="50000"/>
                  </a:schemeClr>
                </a:solidFill>
                <a:latin typeface="Arial" panose="020B0604020202020204" pitchFamily="34" charset="0"/>
                <a:cs typeface="Arial" panose="020B0604020202020204" pitchFamily="34" charset="0"/>
              </a:rPr>
              <a:t>ГРАФ</a:t>
            </a:r>
            <a:r>
              <a:rPr lang="uk-UA" sz="4800" b="1" dirty="0" smtClean="0">
                <a:ln w="22225">
                  <a:solidFill>
                    <a:schemeClr val="accent2"/>
                  </a:solidFill>
                  <a:prstDash val="solid"/>
                </a:ln>
                <a:solidFill>
                  <a:schemeClr val="accent1">
                    <a:lumMod val="50000"/>
                  </a:schemeClr>
                </a:solidFill>
                <a:latin typeface="Arial" panose="020B0604020202020204" pitchFamily="34" charset="0"/>
                <a:cs typeface="Arial" panose="020B0604020202020204" pitchFamily="34" charset="0"/>
              </a:rPr>
              <a:t>ІКИ</a:t>
            </a:r>
            <a:endParaRPr lang="ru-RU" sz="4800" b="1" dirty="0">
              <a:ln w="22225">
                <a:solidFill>
                  <a:schemeClr val="accent2"/>
                </a:solidFill>
                <a:prstDash val="solid"/>
              </a:ln>
              <a:solidFill>
                <a:schemeClr val="accent1">
                  <a:lumMod val="50000"/>
                </a:schemeClr>
              </a:solidFill>
              <a:latin typeface="Arial" panose="020B0604020202020204" pitchFamily="34" charset="0"/>
              <a:cs typeface="Arial" panose="020B0604020202020204" pitchFamily="34" charset="0"/>
            </a:endParaRPr>
          </a:p>
        </p:txBody>
      </p:sp>
      <p:sp>
        <p:nvSpPr>
          <p:cNvPr id="4" name="Объект 3"/>
          <p:cNvSpPr>
            <a:spLocks noGrp="1"/>
          </p:cNvSpPr>
          <p:nvPr>
            <p:ph idx="1"/>
          </p:nvPr>
        </p:nvSpPr>
        <p:spPr>
          <a:xfrm>
            <a:off x="152027" y="1268760"/>
            <a:ext cx="7543800" cy="1440160"/>
          </a:xfrm>
          <a:prstGeom prst="rect">
            <a:avLst/>
          </a:prstGeom>
        </p:spPr>
        <p:txBody>
          <a:bodyPr/>
          <a:lstStyle/>
          <a:p>
            <a:pPr marL="0" lvl="4" indent="0" algn="ctr">
              <a:spcBef>
                <a:spcPts val="0"/>
              </a:spcBef>
              <a:buNone/>
            </a:pPr>
            <a:r>
              <a:rPr lang="uk-UA" sz="3200" b="1" dirty="0" smtClean="0">
                <a:ln w="900" cmpd="sng">
                  <a:solidFill>
                    <a:schemeClr val="accent1">
                      <a:satMod val="190000"/>
                      <a:alpha val="55000"/>
                    </a:schemeClr>
                  </a:solidFill>
                  <a:prstDash val="solid"/>
                </a:ln>
                <a:solidFill>
                  <a:schemeClr val="accent1">
                    <a:lumMod val="50000"/>
                  </a:schemeClr>
                </a:solidFill>
                <a:effectLst>
                  <a:innerShdw blurRad="101600" dist="76200" dir="5400000">
                    <a:schemeClr val="accent1">
                      <a:satMod val="190000"/>
                      <a:tint val="100000"/>
                      <a:alpha val="74000"/>
                    </a:schemeClr>
                  </a:innerShdw>
                </a:effectLst>
                <a:latin typeface="Arial" panose="020B0604020202020204" pitchFamily="34" charset="0"/>
                <a:cs typeface="Arial" panose="020B0604020202020204" pitchFamily="34" charset="0"/>
              </a:rPr>
              <a:t>Графік рівняння ізобарного процесу називається </a:t>
            </a:r>
            <a:r>
              <a:rPr lang="uk-UA" sz="3200" b="1" u="sng" dirty="0" smtClean="0">
                <a:ln w="900" cmpd="sng">
                  <a:solidFill>
                    <a:schemeClr val="accent1">
                      <a:satMod val="190000"/>
                      <a:alpha val="55000"/>
                    </a:schemeClr>
                  </a:solidFill>
                  <a:prstDash val="solid"/>
                </a:ln>
                <a:solidFill>
                  <a:schemeClr val="accent1">
                    <a:lumMod val="50000"/>
                  </a:schemeClr>
                </a:solidFill>
                <a:effectLst>
                  <a:innerShdw blurRad="101600" dist="76200" dir="5400000">
                    <a:schemeClr val="accent1">
                      <a:satMod val="190000"/>
                      <a:tint val="100000"/>
                      <a:alpha val="74000"/>
                    </a:schemeClr>
                  </a:innerShdw>
                </a:effectLst>
                <a:latin typeface="Arial" panose="020B0604020202020204" pitchFamily="34" charset="0"/>
                <a:cs typeface="Arial" panose="020B0604020202020204" pitchFamily="34" charset="0"/>
              </a:rPr>
              <a:t>ізобарою</a:t>
            </a:r>
            <a:endParaRPr lang="uk-UA" sz="3200" b="1" u="sng" dirty="0">
              <a:ln w="900" cmpd="sng">
                <a:solidFill>
                  <a:schemeClr val="accent1">
                    <a:satMod val="190000"/>
                    <a:alpha val="55000"/>
                  </a:schemeClr>
                </a:solidFill>
                <a:prstDash val="solid"/>
              </a:ln>
              <a:solidFill>
                <a:schemeClr val="accent1">
                  <a:lumMod val="50000"/>
                </a:schemeClr>
              </a:solidFill>
              <a:effectLst>
                <a:innerShdw blurRad="101600" dist="76200" dir="5400000">
                  <a:schemeClr val="accent1">
                    <a:satMod val="190000"/>
                    <a:tint val="100000"/>
                    <a:alpha val="74000"/>
                  </a:schemeClr>
                </a:innerShdw>
              </a:effectLst>
              <a:latin typeface="Arial" panose="020B0604020202020204" pitchFamily="34" charset="0"/>
              <a:cs typeface="Arial" panose="020B0604020202020204" pitchFamily="34" charset="0"/>
            </a:endParaRPr>
          </a:p>
        </p:txBody>
      </p:sp>
      <p:pic>
        <p:nvPicPr>
          <p:cNvPr id="2052" name="Picture 4" descr="C:\Users\Анатолий\Desktop\график.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388" y="2996952"/>
            <a:ext cx="7661070" cy="27922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28526579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Рабочий стол\Gaylussac.jpg"/>
          <p:cNvPicPr>
            <a:picLocks noChangeAspect="1" noChangeArrowheads="1"/>
          </p:cNvPicPr>
          <p:nvPr/>
        </p:nvPicPr>
        <p:blipFill>
          <a:blip r:embed="rId2" cstate="print"/>
          <a:srcRect/>
          <a:stretch>
            <a:fillRect/>
          </a:stretch>
        </p:blipFill>
        <p:spPr bwMode="auto">
          <a:xfrm>
            <a:off x="6417198" y="1890518"/>
            <a:ext cx="2724586" cy="3719906"/>
          </a:xfrm>
          <a:prstGeom prst="rect">
            <a:avLst/>
          </a:prstGeom>
          <a:noFill/>
        </p:spPr>
      </p:pic>
      <p:sp>
        <p:nvSpPr>
          <p:cNvPr id="3" name="Подзаголовок 2"/>
          <p:cNvSpPr>
            <a:spLocks noGrp="1"/>
          </p:cNvSpPr>
          <p:nvPr>
            <p:ph type="subTitle" idx="1"/>
          </p:nvPr>
        </p:nvSpPr>
        <p:spPr>
          <a:xfrm>
            <a:off x="611560" y="0"/>
            <a:ext cx="5988602" cy="6858000"/>
          </a:xfrm>
        </p:spPr>
        <p:txBody>
          <a:bodyPr>
            <a:noAutofit/>
          </a:bodyPr>
          <a:lstStyle/>
          <a:p>
            <a:pPr indent="457200" algn="just">
              <a:spcBef>
                <a:spcPts val="0"/>
              </a:spcBef>
            </a:pPr>
            <a:r>
              <a:rPr lang="vi-VN" sz="2000" b="1" dirty="0" smtClean="0">
                <a:solidFill>
                  <a:schemeClr val="accent2">
                    <a:lumMod val="75000"/>
                  </a:schemeClr>
                </a:solidFill>
                <a:latin typeface="Arial" panose="020B0604020202020204" pitchFamily="34" charset="0"/>
                <a:cs typeface="Arial" panose="020B0604020202020204" pitchFamily="34" charset="0"/>
              </a:rPr>
              <a:t>Ж</a:t>
            </a:r>
            <a:r>
              <a:rPr lang="ru-RU" sz="2000" b="1" dirty="0" smtClean="0">
                <a:solidFill>
                  <a:schemeClr val="accent2">
                    <a:lumMod val="75000"/>
                  </a:schemeClr>
                </a:solidFill>
                <a:latin typeface="Arial" panose="020B0604020202020204" pitchFamily="34" charset="0"/>
                <a:cs typeface="Arial" panose="020B0604020202020204" pitchFamily="34" charset="0"/>
              </a:rPr>
              <a:t>ОЗ</a:t>
            </a:r>
            <a:r>
              <a:rPr lang="vi-VN" sz="2000" b="1" dirty="0" smtClean="0">
                <a:solidFill>
                  <a:schemeClr val="accent2">
                    <a:lumMod val="75000"/>
                  </a:schemeClr>
                </a:solidFill>
                <a:latin typeface="Arial" panose="020B0604020202020204" pitchFamily="34" charset="0"/>
                <a:cs typeface="Arial" panose="020B0604020202020204" pitchFamily="34" charset="0"/>
              </a:rPr>
              <a:t>Е́Ф-ЛУЇ́ ГЕЙ-ЛЮССА́К</a:t>
            </a:r>
            <a:r>
              <a:rPr lang="vi-VN" sz="2000" dirty="0" smtClean="0">
                <a:solidFill>
                  <a:schemeClr val="accent1">
                    <a:lumMod val="50000"/>
                  </a:schemeClr>
                </a:solidFill>
                <a:latin typeface="Arial" panose="020B0604020202020204" pitchFamily="34" charset="0"/>
                <a:cs typeface="Arial" panose="020B0604020202020204" pitchFamily="34" charset="0"/>
              </a:rPr>
              <a:t> — (</a:t>
            </a:r>
            <a:r>
              <a:rPr lang="vi-VN" sz="2000" dirty="0" smtClean="0">
                <a:solidFill>
                  <a:schemeClr val="accent1">
                    <a:lumMod val="50000"/>
                  </a:schemeClr>
                </a:solidFill>
                <a:latin typeface="Arial" panose="020B0604020202020204" pitchFamily="34" charset="0"/>
                <a:cs typeface="Arial" panose="020B0604020202020204" pitchFamily="34" charset="0"/>
                <a:hlinkClick r:id="rId3" tooltip="Російська мова"/>
              </a:rPr>
              <a:t>рос.</a:t>
            </a:r>
            <a:r>
              <a:rPr lang="vi-VN" sz="2000" dirty="0" smtClean="0">
                <a:solidFill>
                  <a:schemeClr val="accent1">
                    <a:lumMod val="50000"/>
                  </a:schemeClr>
                </a:solidFill>
                <a:latin typeface="Arial" panose="020B0604020202020204" pitchFamily="34" charset="0"/>
                <a:cs typeface="Arial" panose="020B0604020202020204" pitchFamily="34" charset="0"/>
              </a:rPr>
              <a:t> </a:t>
            </a:r>
            <a:r>
              <a:rPr lang="en-US" sz="2000" i="1" dirty="0" smtClean="0">
                <a:solidFill>
                  <a:schemeClr val="accent1">
                    <a:lumMod val="50000"/>
                  </a:schemeClr>
                </a:solidFill>
                <a:latin typeface="Arial" panose="020B0604020202020204" pitchFamily="34" charset="0"/>
                <a:cs typeface="Arial" panose="020B0604020202020204" pitchFamily="34" charset="0"/>
              </a:rPr>
              <a:t>Joseph Louis Gay-Lussac</a:t>
            </a:r>
            <a:r>
              <a:rPr lang="en-US" sz="2000" dirty="0" smtClean="0">
                <a:solidFill>
                  <a:schemeClr val="accent1">
                    <a:lumMod val="50000"/>
                  </a:schemeClr>
                </a:solidFill>
                <a:latin typeface="Arial" panose="020B0604020202020204" pitchFamily="34" charset="0"/>
                <a:cs typeface="Arial" panose="020B0604020202020204" pitchFamily="34" charset="0"/>
              </a:rPr>
              <a:t>; </a:t>
            </a:r>
            <a:r>
              <a:rPr lang="en-US" sz="2000" dirty="0" smtClean="0">
                <a:solidFill>
                  <a:schemeClr val="accent1">
                    <a:lumMod val="50000"/>
                  </a:schemeClr>
                </a:solidFill>
                <a:latin typeface="Arial" panose="020B0604020202020204" pitchFamily="34" charset="0"/>
                <a:cs typeface="Arial" panose="020B0604020202020204" pitchFamily="34" charset="0"/>
                <a:hlinkClick r:id="rId4" tooltip="6 грудня"/>
              </a:rPr>
              <a:t>6 </a:t>
            </a:r>
            <a:r>
              <a:rPr lang="vi-VN" sz="2000" dirty="0" smtClean="0">
                <a:solidFill>
                  <a:schemeClr val="accent1">
                    <a:lumMod val="50000"/>
                  </a:schemeClr>
                </a:solidFill>
                <a:latin typeface="Arial" panose="020B0604020202020204" pitchFamily="34" charset="0"/>
                <a:cs typeface="Arial" panose="020B0604020202020204" pitchFamily="34" charset="0"/>
                <a:hlinkClick r:id="rId4" tooltip="6 грудня"/>
              </a:rPr>
              <a:t>грудня</a:t>
            </a:r>
            <a:r>
              <a:rPr lang="vi-VN" sz="2000" dirty="0" smtClean="0">
                <a:solidFill>
                  <a:schemeClr val="accent1">
                    <a:lumMod val="50000"/>
                  </a:schemeClr>
                </a:solidFill>
                <a:latin typeface="Arial" panose="020B0604020202020204" pitchFamily="34" charset="0"/>
                <a:cs typeface="Arial" panose="020B0604020202020204" pitchFamily="34" charset="0"/>
              </a:rPr>
              <a:t> </a:t>
            </a:r>
            <a:r>
              <a:rPr lang="vi-VN" sz="2000" dirty="0" smtClean="0">
                <a:solidFill>
                  <a:schemeClr val="accent1">
                    <a:lumMod val="50000"/>
                  </a:schemeClr>
                </a:solidFill>
                <a:latin typeface="Arial" panose="020B0604020202020204" pitchFamily="34" charset="0"/>
                <a:cs typeface="Arial" panose="020B0604020202020204" pitchFamily="34" charset="0"/>
                <a:hlinkClick r:id="rId5" tooltip="1778"/>
              </a:rPr>
              <a:t>1778</a:t>
            </a:r>
            <a:r>
              <a:rPr lang="vi-VN" sz="2000" dirty="0" smtClean="0">
                <a:solidFill>
                  <a:schemeClr val="accent1">
                    <a:lumMod val="50000"/>
                  </a:schemeClr>
                </a:solidFill>
                <a:latin typeface="Arial" panose="020B0604020202020204" pitchFamily="34" charset="0"/>
                <a:cs typeface="Arial" panose="020B0604020202020204" pitchFamily="34" charset="0"/>
              </a:rPr>
              <a:t> — </a:t>
            </a:r>
            <a:r>
              <a:rPr lang="vi-VN" sz="2000" dirty="0" smtClean="0">
                <a:solidFill>
                  <a:schemeClr val="accent1">
                    <a:lumMod val="50000"/>
                  </a:schemeClr>
                </a:solidFill>
                <a:latin typeface="Arial" panose="020B0604020202020204" pitchFamily="34" charset="0"/>
                <a:cs typeface="Arial" panose="020B0604020202020204" pitchFamily="34" charset="0"/>
                <a:hlinkClick r:id="rId6" tooltip="9 травня"/>
              </a:rPr>
              <a:t>9 травня</a:t>
            </a:r>
            <a:r>
              <a:rPr lang="vi-VN" sz="2000" dirty="0" smtClean="0">
                <a:solidFill>
                  <a:schemeClr val="accent1">
                    <a:lumMod val="50000"/>
                  </a:schemeClr>
                </a:solidFill>
                <a:latin typeface="Arial" panose="020B0604020202020204" pitchFamily="34" charset="0"/>
                <a:cs typeface="Arial" panose="020B0604020202020204" pitchFamily="34" charset="0"/>
              </a:rPr>
              <a:t> </a:t>
            </a:r>
            <a:r>
              <a:rPr lang="vi-VN" sz="2000" dirty="0" smtClean="0">
                <a:solidFill>
                  <a:schemeClr val="accent1">
                    <a:lumMod val="50000"/>
                  </a:schemeClr>
                </a:solidFill>
                <a:latin typeface="Arial" panose="020B0604020202020204" pitchFamily="34" charset="0"/>
                <a:cs typeface="Arial" panose="020B0604020202020204" pitchFamily="34" charset="0"/>
                <a:hlinkClick r:id="rId7" tooltip="1850"/>
              </a:rPr>
              <a:t>1850</a:t>
            </a:r>
            <a:r>
              <a:rPr lang="vi-VN" sz="2000" dirty="0" smtClean="0">
                <a:solidFill>
                  <a:schemeClr val="accent1">
                    <a:lumMod val="50000"/>
                  </a:schemeClr>
                </a:solidFill>
                <a:latin typeface="Arial" panose="020B0604020202020204" pitchFamily="34" charset="0"/>
                <a:cs typeface="Arial" panose="020B0604020202020204" pitchFamily="34" charset="0"/>
              </a:rPr>
              <a:t>) — </a:t>
            </a:r>
            <a:r>
              <a:rPr lang="vi-VN" sz="2000" dirty="0" smtClean="0">
                <a:solidFill>
                  <a:schemeClr val="accent1">
                    <a:lumMod val="50000"/>
                  </a:schemeClr>
                </a:solidFill>
                <a:latin typeface="Arial" panose="020B0604020202020204" pitchFamily="34" charset="0"/>
                <a:cs typeface="Arial" panose="020B0604020202020204" pitchFamily="34" charset="0"/>
                <a:hlinkClick r:id="rId8" tooltip="Французи"/>
              </a:rPr>
              <a:t>французький</a:t>
            </a:r>
            <a:r>
              <a:rPr lang="vi-VN" sz="2000" dirty="0" smtClean="0">
                <a:solidFill>
                  <a:schemeClr val="accent1">
                    <a:lumMod val="50000"/>
                  </a:schemeClr>
                </a:solidFill>
                <a:latin typeface="Arial" panose="020B0604020202020204" pitchFamily="34" charset="0"/>
                <a:cs typeface="Arial" panose="020B0604020202020204" pitchFamily="34" charset="0"/>
              </a:rPr>
              <a:t> </a:t>
            </a:r>
            <a:r>
              <a:rPr lang="vi-VN" sz="2000" dirty="0" smtClean="0">
                <a:solidFill>
                  <a:schemeClr val="accent1">
                    <a:lumMod val="50000"/>
                  </a:schemeClr>
                </a:solidFill>
                <a:latin typeface="Arial" panose="020B0604020202020204" pitchFamily="34" charset="0"/>
                <a:cs typeface="Arial" panose="020B0604020202020204" pitchFamily="34" charset="0"/>
                <a:hlinkClick r:id="rId9" tooltip="Хімік"/>
              </a:rPr>
              <a:t>хімік</a:t>
            </a:r>
            <a:r>
              <a:rPr lang="vi-VN" sz="2000" dirty="0" smtClean="0">
                <a:solidFill>
                  <a:schemeClr val="accent1">
                    <a:lumMod val="50000"/>
                  </a:schemeClr>
                </a:solidFill>
                <a:latin typeface="Arial" panose="020B0604020202020204" pitchFamily="34" charset="0"/>
                <a:cs typeface="Arial" panose="020B0604020202020204" pitchFamily="34" charset="0"/>
              </a:rPr>
              <a:t> і </a:t>
            </a:r>
            <a:r>
              <a:rPr lang="vi-VN" sz="2000" dirty="0" smtClean="0">
                <a:solidFill>
                  <a:schemeClr val="accent1">
                    <a:lumMod val="50000"/>
                  </a:schemeClr>
                </a:solidFill>
                <a:latin typeface="Arial" panose="020B0604020202020204" pitchFamily="34" charset="0"/>
                <a:cs typeface="Arial" panose="020B0604020202020204" pitchFamily="34" charset="0"/>
                <a:hlinkClick r:id="rId10" tooltip="Фізик"/>
              </a:rPr>
              <a:t>фізик</a:t>
            </a:r>
            <a:r>
              <a:rPr lang="vi-VN" sz="2000" dirty="0" smtClean="0">
                <a:solidFill>
                  <a:schemeClr val="accent1">
                    <a:lumMod val="50000"/>
                  </a:schemeClr>
                </a:solidFill>
                <a:latin typeface="Arial" panose="020B0604020202020204" pitchFamily="34" charset="0"/>
                <a:cs typeface="Arial" panose="020B0604020202020204" pitchFamily="34" charset="0"/>
              </a:rPr>
              <a:t>, член </a:t>
            </a:r>
            <a:r>
              <a:rPr lang="vi-VN" sz="2000" dirty="0" smtClean="0">
                <a:solidFill>
                  <a:schemeClr val="accent1">
                    <a:lumMod val="50000"/>
                  </a:schemeClr>
                </a:solidFill>
                <a:latin typeface="Arial" panose="020B0604020202020204" pitchFamily="34" charset="0"/>
                <a:cs typeface="Arial" panose="020B0604020202020204" pitchFamily="34" charset="0"/>
                <a:hlinkClick r:id="rId11" tooltip="Французька академія наук"/>
              </a:rPr>
              <a:t>Французької академії наук</a:t>
            </a:r>
            <a:r>
              <a:rPr lang="vi-VN" sz="2000" dirty="0" smtClean="0">
                <a:solidFill>
                  <a:schemeClr val="accent1">
                    <a:lumMod val="50000"/>
                  </a:schemeClr>
                </a:solidFill>
                <a:latin typeface="Arial" panose="020B0604020202020204" pitchFamily="34" charset="0"/>
                <a:cs typeface="Arial" panose="020B0604020202020204" pitchFamily="34" charset="0"/>
              </a:rPr>
              <a:t>(</a:t>
            </a:r>
            <a:r>
              <a:rPr lang="vi-VN" sz="2000" dirty="0" smtClean="0">
                <a:solidFill>
                  <a:schemeClr val="accent1">
                    <a:lumMod val="50000"/>
                  </a:schemeClr>
                </a:solidFill>
                <a:latin typeface="Arial" panose="020B0604020202020204" pitchFamily="34" charset="0"/>
                <a:cs typeface="Arial" panose="020B0604020202020204" pitchFamily="34" charset="0"/>
                <a:hlinkClick r:id="rId12" tooltip="1806"/>
              </a:rPr>
              <a:t>1806</a:t>
            </a:r>
            <a:r>
              <a:rPr lang="vi-VN" sz="2000" dirty="0" smtClean="0">
                <a:solidFill>
                  <a:schemeClr val="accent1">
                    <a:lumMod val="50000"/>
                  </a:schemeClr>
                </a:solidFill>
                <a:latin typeface="Arial" panose="020B0604020202020204" pitchFamily="34" charset="0"/>
                <a:cs typeface="Arial" panose="020B0604020202020204" pitchFamily="34" charset="0"/>
              </a:rPr>
              <a:t>), </a:t>
            </a:r>
            <a:r>
              <a:rPr lang="uk-UA" sz="2000" dirty="0" smtClean="0">
                <a:solidFill>
                  <a:schemeClr val="accent1">
                    <a:lumMod val="50000"/>
                  </a:schemeClr>
                </a:solidFill>
                <a:latin typeface="Arial" panose="020B0604020202020204" pitchFamily="34" charset="0"/>
                <a:cs typeface="Arial" panose="020B0604020202020204" pitchFamily="34" charset="0"/>
              </a:rPr>
              <a:t>іноземний почесний член </a:t>
            </a:r>
            <a:r>
              <a:rPr lang="vi-VN" sz="2000" dirty="0" smtClean="0">
                <a:solidFill>
                  <a:schemeClr val="accent1">
                    <a:lumMod val="50000"/>
                  </a:schemeClr>
                </a:solidFill>
                <a:latin typeface="Arial" panose="020B0604020202020204" pitchFamily="34" charset="0"/>
                <a:cs typeface="Arial" panose="020B0604020202020204" pitchFamily="34" charset="0"/>
                <a:hlinkClick r:id="rId13" tooltip="Петербурзька Академія наук"/>
              </a:rPr>
              <a:t>Петербурзької АН</a:t>
            </a:r>
            <a:r>
              <a:rPr lang="vi-VN" sz="2000" dirty="0" smtClean="0">
                <a:solidFill>
                  <a:schemeClr val="accent1">
                    <a:lumMod val="50000"/>
                  </a:schemeClr>
                </a:solidFill>
                <a:latin typeface="Arial" panose="020B0604020202020204" pitchFamily="34" charset="0"/>
                <a:cs typeface="Arial" panose="020B0604020202020204" pitchFamily="34" charset="0"/>
              </a:rPr>
              <a:t> (</a:t>
            </a:r>
            <a:r>
              <a:rPr lang="vi-VN" sz="2000" dirty="0" smtClean="0">
                <a:solidFill>
                  <a:schemeClr val="accent1">
                    <a:lumMod val="50000"/>
                  </a:schemeClr>
                </a:solidFill>
                <a:latin typeface="Arial" panose="020B0604020202020204" pitchFamily="34" charset="0"/>
                <a:cs typeface="Arial" panose="020B0604020202020204" pitchFamily="34" charset="0"/>
                <a:hlinkClick r:id="rId14" tooltip="1826"/>
              </a:rPr>
              <a:t>1826</a:t>
            </a:r>
            <a:r>
              <a:rPr lang="vi-VN" sz="2000" dirty="0" smtClean="0">
                <a:solidFill>
                  <a:schemeClr val="accent1">
                    <a:lumMod val="50000"/>
                  </a:schemeClr>
                </a:solidFill>
                <a:latin typeface="Arial" panose="020B0604020202020204" pitchFamily="34" charset="0"/>
                <a:cs typeface="Arial" panose="020B0604020202020204" pitchFamily="34" charset="0"/>
              </a:rPr>
              <a:t>); його ім'я внесено до </a:t>
            </a:r>
            <a:r>
              <a:rPr lang="vi-VN" sz="2000" dirty="0" smtClean="0">
                <a:solidFill>
                  <a:schemeClr val="accent1">
                    <a:lumMod val="50000"/>
                  </a:schemeClr>
                </a:solidFill>
                <a:latin typeface="Arial" panose="020B0604020202020204" pitchFamily="34" charset="0"/>
                <a:cs typeface="Arial" panose="020B0604020202020204" pitchFamily="34" charset="0"/>
                <a:hlinkClick r:id="rId15" tooltip="Список 72 імен на Ейфелевій вежі"/>
              </a:rPr>
              <a:t>списку найвидатніших науковців Франції</a:t>
            </a:r>
            <a:r>
              <a:rPr lang="vi-VN" sz="2000" dirty="0" smtClean="0">
                <a:solidFill>
                  <a:schemeClr val="accent1">
                    <a:lumMod val="50000"/>
                  </a:schemeClr>
                </a:solidFill>
                <a:latin typeface="Arial" panose="020B0604020202020204" pitchFamily="34" charset="0"/>
                <a:cs typeface="Arial" panose="020B0604020202020204" pitchFamily="34" charset="0"/>
              </a:rPr>
              <a:t>, розміщеного на першому поверсі</a:t>
            </a:r>
            <a:r>
              <a:rPr lang="ru-RU" sz="2000" dirty="0" smtClean="0">
                <a:solidFill>
                  <a:schemeClr val="accent1">
                    <a:lumMod val="50000"/>
                  </a:schemeClr>
                </a:solidFill>
                <a:latin typeface="Arial" panose="020B0604020202020204" pitchFamily="34" charset="0"/>
                <a:cs typeface="Arial" panose="020B0604020202020204" pitchFamily="34" charset="0"/>
              </a:rPr>
              <a:t> </a:t>
            </a:r>
            <a:r>
              <a:rPr lang="vi-VN" sz="2000" dirty="0" smtClean="0">
                <a:solidFill>
                  <a:schemeClr val="accent1">
                    <a:lumMod val="50000"/>
                  </a:schemeClr>
                </a:solidFill>
                <a:latin typeface="Arial" panose="020B0604020202020204" pitchFamily="34" charset="0"/>
                <a:cs typeface="Arial" panose="020B0604020202020204" pitchFamily="34" charset="0"/>
                <a:hlinkClick r:id="rId16" tooltip="Ейфелева вежа"/>
              </a:rPr>
              <a:t>Ейфелевої вежі</a:t>
            </a:r>
            <a:r>
              <a:rPr lang="vi-VN" sz="2000" dirty="0" smtClean="0">
                <a:solidFill>
                  <a:schemeClr val="accent1">
                    <a:lumMod val="50000"/>
                  </a:schemeClr>
                </a:solidFill>
                <a:latin typeface="Arial" panose="020B0604020202020204" pitchFamily="34" charset="0"/>
                <a:cs typeface="Arial" panose="020B0604020202020204" pitchFamily="34" charset="0"/>
              </a:rPr>
              <a:t>.</a:t>
            </a:r>
          </a:p>
          <a:p>
            <a:pPr indent="457200" algn="just">
              <a:spcBef>
                <a:spcPts val="0"/>
              </a:spcBef>
            </a:pPr>
            <a:r>
              <a:rPr lang="ru-RU" sz="2000" dirty="0" smtClean="0">
                <a:solidFill>
                  <a:schemeClr val="accent1">
                    <a:lumMod val="50000"/>
                  </a:schemeClr>
                </a:solidFill>
                <a:latin typeface="Arial" panose="020B0604020202020204" pitchFamily="34" charset="0"/>
                <a:cs typeface="Arial" panose="020B0604020202020204" pitchFamily="34" charset="0"/>
              </a:rPr>
              <a:t>    </a:t>
            </a:r>
            <a:r>
              <a:rPr lang="vi-VN" sz="2000" dirty="0" smtClean="0">
                <a:solidFill>
                  <a:schemeClr val="accent1">
                    <a:lumMod val="50000"/>
                  </a:schemeClr>
                </a:solidFill>
                <a:latin typeface="Arial" panose="020B0604020202020204" pitchFamily="34" charset="0"/>
                <a:cs typeface="Arial" panose="020B0604020202020204" pitchFamily="34" charset="0"/>
              </a:rPr>
              <a:t>Відкрив </a:t>
            </a:r>
            <a:r>
              <a:rPr lang="vi-VN" sz="2000" dirty="0" smtClean="0">
                <a:solidFill>
                  <a:schemeClr val="accent1">
                    <a:lumMod val="50000"/>
                  </a:schemeClr>
                </a:solidFill>
                <a:latin typeface="Arial" panose="020B0604020202020204" pitchFamily="34" charset="0"/>
                <a:cs typeface="Arial" panose="020B0604020202020204" pitchFamily="34" charset="0"/>
                <a:hlinkClick r:id="rId17" tooltip="Закон Гей-Люссака"/>
              </a:rPr>
              <a:t>газові закони</a:t>
            </a:r>
            <a:r>
              <a:rPr lang="vi-VN" sz="2000" dirty="0" smtClean="0">
                <a:solidFill>
                  <a:schemeClr val="accent1">
                    <a:lumMod val="50000"/>
                  </a:schemeClr>
                </a:solidFill>
                <a:latin typeface="Arial" panose="020B0604020202020204" pitchFamily="34" charset="0"/>
                <a:cs typeface="Arial" panose="020B0604020202020204" pitchFamily="34" charset="0"/>
              </a:rPr>
              <a:t>, названі його ім'ям. Здійснив фундаментальні дослідження у галузі </a:t>
            </a:r>
            <a:r>
              <a:rPr lang="vi-VN" sz="2000" dirty="0" smtClean="0">
                <a:solidFill>
                  <a:schemeClr val="accent1">
                    <a:lumMod val="50000"/>
                  </a:schemeClr>
                </a:solidFill>
                <a:latin typeface="Arial" panose="020B0604020202020204" pitchFamily="34" charset="0"/>
                <a:cs typeface="Arial" panose="020B0604020202020204" pitchFamily="34" charset="0"/>
                <a:hlinkClick r:id="rId18" tooltip="Фізична хімія"/>
              </a:rPr>
              <a:t>фізичної</a:t>
            </a:r>
            <a:r>
              <a:rPr lang="vi-VN" sz="2000" dirty="0" smtClean="0">
                <a:solidFill>
                  <a:schemeClr val="accent1">
                    <a:lumMod val="50000"/>
                  </a:schemeClr>
                </a:solidFill>
                <a:latin typeface="Arial" panose="020B0604020202020204" pitchFamily="34" charset="0"/>
                <a:cs typeface="Arial" panose="020B0604020202020204" pitchFamily="34" charset="0"/>
              </a:rPr>
              <a:t>, </a:t>
            </a:r>
            <a:r>
              <a:rPr lang="vi-VN" sz="2000" dirty="0" smtClean="0">
                <a:solidFill>
                  <a:schemeClr val="accent1">
                    <a:lumMod val="50000"/>
                  </a:schemeClr>
                </a:solidFill>
                <a:latin typeface="Arial" panose="020B0604020202020204" pitchFamily="34" charset="0"/>
                <a:cs typeface="Arial" panose="020B0604020202020204" pitchFamily="34" charset="0"/>
                <a:hlinkClick r:id="rId19" tooltip="Органічна хімія"/>
              </a:rPr>
              <a:t>органічної</a:t>
            </a:r>
            <a:r>
              <a:rPr lang="vi-VN" sz="2000" dirty="0" smtClean="0">
                <a:solidFill>
                  <a:schemeClr val="accent1">
                    <a:lumMod val="50000"/>
                  </a:schemeClr>
                </a:solidFill>
                <a:latin typeface="Arial" panose="020B0604020202020204" pitchFamily="34" charset="0"/>
                <a:cs typeface="Arial" panose="020B0604020202020204" pitchFamily="34" charset="0"/>
              </a:rPr>
              <a:t> та </a:t>
            </a:r>
            <a:r>
              <a:rPr lang="vi-VN" sz="2000" dirty="0" smtClean="0">
                <a:solidFill>
                  <a:schemeClr val="accent1">
                    <a:lumMod val="50000"/>
                  </a:schemeClr>
                </a:solidFill>
                <a:latin typeface="Arial" panose="020B0604020202020204" pitchFamily="34" charset="0"/>
                <a:cs typeface="Arial" panose="020B0604020202020204" pitchFamily="34" charset="0"/>
                <a:hlinkClick r:id="rId20" tooltip="Неорганічна хімія"/>
              </a:rPr>
              <a:t>неорганічної хімії</a:t>
            </a:r>
            <a:r>
              <a:rPr lang="vi-VN" sz="2000" dirty="0" smtClean="0">
                <a:solidFill>
                  <a:schemeClr val="accent1">
                    <a:lumMod val="50000"/>
                  </a:schemeClr>
                </a:solidFill>
                <a:latin typeface="Arial" panose="020B0604020202020204" pitchFamily="34" charset="0"/>
                <a:cs typeface="Arial" panose="020B0604020202020204" pitchFamily="34" charset="0"/>
              </a:rPr>
              <a:t>. Зробив вагомий внесок у вивчення </a:t>
            </a:r>
            <a:r>
              <a:rPr lang="vi-VN" sz="2000" dirty="0" smtClean="0">
                <a:solidFill>
                  <a:schemeClr val="accent1">
                    <a:lumMod val="50000"/>
                  </a:schemeClr>
                </a:solidFill>
                <a:latin typeface="Arial" panose="020B0604020202020204" pitchFamily="34" charset="0"/>
                <a:cs typeface="Arial" panose="020B0604020202020204" pitchFamily="34" charset="0"/>
                <a:hlinkClick r:id="rId21" tooltip="Галогени"/>
              </a:rPr>
              <a:t>галогенів</a:t>
            </a:r>
            <a:r>
              <a:rPr lang="vi-VN" sz="2000" dirty="0" smtClean="0">
                <a:solidFill>
                  <a:schemeClr val="accent1">
                    <a:lumMod val="50000"/>
                  </a:schemeClr>
                </a:solidFill>
                <a:latin typeface="Arial" panose="020B0604020202020204" pitchFamily="34" charset="0"/>
                <a:cs typeface="Arial" panose="020B0604020202020204" pitchFamily="34" charset="0"/>
              </a:rPr>
              <a:t>. Сприяв поширенню об'ємних методів у </a:t>
            </a:r>
            <a:r>
              <a:rPr lang="vi-VN" sz="2000" dirty="0" smtClean="0">
                <a:solidFill>
                  <a:schemeClr val="accent1">
                    <a:lumMod val="50000"/>
                  </a:schemeClr>
                </a:solidFill>
                <a:latin typeface="Arial" panose="020B0604020202020204" pitchFamily="34" charset="0"/>
                <a:cs typeface="Arial" panose="020B0604020202020204" pitchFamily="34" charset="0"/>
                <a:hlinkClick r:id="rId22" tooltip="Аналітична хімія"/>
              </a:rPr>
              <a:t>аналітичній хімії</a:t>
            </a:r>
            <a:r>
              <a:rPr lang="vi-VN" sz="2000" dirty="0" smtClean="0">
                <a:solidFill>
                  <a:schemeClr val="accent1">
                    <a:lumMod val="50000"/>
                  </a:schemeClr>
                </a:solidFill>
                <a:latin typeface="Arial" panose="020B0604020202020204" pitchFamily="34" charset="0"/>
                <a:cs typeface="Arial" panose="020B0604020202020204" pitchFamily="34" charset="0"/>
              </a:rPr>
              <a:t>.</a:t>
            </a:r>
          </a:p>
          <a:p>
            <a:pPr indent="457200" algn="just">
              <a:spcBef>
                <a:spcPts val="0"/>
              </a:spcBef>
            </a:pPr>
            <a:r>
              <a:rPr lang="ru-RU" sz="2000" dirty="0" smtClean="0">
                <a:solidFill>
                  <a:schemeClr val="accent1">
                    <a:lumMod val="50000"/>
                  </a:schemeClr>
                </a:solidFill>
                <a:latin typeface="Arial" panose="020B0604020202020204" pitchFamily="34" charset="0"/>
                <a:cs typeface="Arial" panose="020B0604020202020204" pitchFamily="34" charset="0"/>
              </a:rPr>
              <a:t>    </a:t>
            </a:r>
            <a:r>
              <a:rPr lang="vi-VN" sz="2000" dirty="0" smtClean="0">
                <a:solidFill>
                  <a:schemeClr val="accent1">
                    <a:lumMod val="50000"/>
                  </a:schemeClr>
                </a:solidFill>
                <a:latin typeface="Arial" panose="020B0604020202020204" pitchFamily="34" charset="0"/>
                <a:cs typeface="Arial" panose="020B0604020202020204" pitchFamily="34" charset="0"/>
              </a:rPr>
              <a:t>Відкрив </a:t>
            </a:r>
            <a:r>
              <a:rPr lang="vi-VN" sz="2000" dirty="0" smtClean="0">
                <a:solidFill>
                  <a:schemeClr val="accent1">
                    <a:lumMod val="50000"/>
                  </a:schemeClr>
                </a:solidFill>
                <a:latin typeface="Arial" panose="020B0604020202020204" pitchFamily="34" charset="0"/>
                <a:cs typeface="Arial" panose="020B0604020202020204" pitchFamily="34" charset="0"/>
                <a:hlinkClick r:id="rId23" tooltip="Циан (речовина) (ще не написана)"/>
              </a:rPr>
              <a:t>циан</a:t>
            </a:r>
            <a:r>
              <a:rPr lang="vi-VN" sz="2000" dirty="0" smtClean="0">
                <a:solidFill>
                  <a:schemeClr val="accent1">
                    <a:lumMod val="50000"/>
                  </a:schemeClr>
                </a:solidFill>
                <a:latin typeface="Arial" panose="020B0604020202020204" pitchFamily="34" charset="0"/>
                <a:cs typeface="Arial" panose="020B0604020202020204" pitchFamily="34" charset="0"/>
              </a:rPr>
              <a:t> (</a:t>
            </a:r>
            <a:r>
              <a:rPr lang="vi-VN" sz="2000" dirty="0" smtClean="0">
                <a:solidFill>
                  <a:schemeClr val="accent1">
                    <a:lumMod val="50000"/>
                  </a:schemeClr>
                </a:solidFill>
                <a:latin typeface="Arial" panose="020B0604020202020204" pitchFamily="34" charset="0"/>
                <a:cs typeface="Arial" panose="020B0604020202020204" pitchFamily="34" charset="0"/>
                <a:hlinkClick r:id="rId24" tooltip="1815"/>
              </a:rPr>
              <a:t>1815</a:t>
            </a:r>
            <a:r>
              <a:rPr lang="vi-VN" sz="2000" dirty="0" smtClean="0">
                <a:solidFill>
                  <a:schemeClr val="accent1">
                    <a:lumMod val="50000"/>
                  </a:schemeClr>
                </a:solidFill>
                <a:latin typeface="Arial" panose="020B0604020202020204" pitchFamily="34" charset="0"/>
                <a:cs typeface="Arial" panose="020B0604020202020204" pitchFamily="34" charset="0"/>
              </a:rPr>
              <a:t>), розробив метод добування </a:t>
            </a:r>
            <a:r>
              <a:rPr lang="vi-VN" sz="2000" dirty="0" smtClean="0">
                <a:solidFill>
                  <a:schemeClr val="accent1">
                    <a:lumMod val="50000"/>
                  </a:schemeClr>
                </a:solidFill>
                <a:latin typeface="Arial" panose="020B0604020202020204" pitchFamily="34" charset="0"/>
                <a:cs typeface="Arial" panose="020B0604020202020204" pitchFamily="34" charset="0"/>
                <a:hlinkClick r:id="rId25" tooltip="Щавелева кислота"/>
              </a:rPr>
              <a:t>щавелевої кислоти</a:t>
            </a:r>
            <a:r>
              <a:rPr lang="vi-VN" sz="2000" dirty="0" smtClean="0">
                <a:solidFill>
                  <a:schemeClr val="accent1">
                    <a:lumMod val="50000"/>
                  </a:schemeClr>
                </a:solidFill>
                <a:latin typeface="Arial" panose="020B0604020202020204" pitchFamily="34" charset="0"/>
                <a:cs typeface="Arial" panose="020B0604020202020204" pitchFamily="34" charset="0"/>
              </a:rPr>
              <a:t>. Сконструював башту з системою свинцевих камер, яка в </a:t>
            </a:r>
            <a:r>
              <a:rPr lang="vi-VN" sz="2000" dirty="0" smtClean="0">
                <a:solidFill>
                  <a:schemeClr val="accent1">
                    <a:lumMod val="50000"/>
                  </a:schemeClr>
                </a:solidFill>
                <a:latin typeface="Arial" panose="020B0604020202020204" pitchFamily="34" charset="0"/>
                <a:cs typeface="Arial" panose="020B0604020202020204" pitchFamily="34" charset="0"/>
                <a:hlinkClick r:id="rId26" tooltip="Сульфатна кислота"/>
              </a:rPr>
              <a:t>технології сульфатної кислоти</a:t>
            </a:r>
            <a:r>
              <a:rPr lang="vi-VN" sz="2000" dirty="0" smtClean="0">
                <a:solidFill>
                  <a:schemeClr val="accent1">
                    <a:lumMod val="50000"/>
                  </a:schemeClr>
                </a:solidFill>
                <a:latin typeface="Arial" panose="020B0604020202020204" pitchFamily="34" charset="0"/>
                <a:cs typeface="Arial" panose="020B0604020202020204" pitchFamily="34" charset="0"/>
              </a:rPr>
              <a:t> носить його ім'я.</a:t>
            </a:r>
          </a:p>
          <a:p>
            <a:pPr indent="457200" algn="just">
              <a:spcBef>
                <a:spcPts val="0"/>
              </a:spcBef>
            </a:pPr>
            <a:r>
              <a:rPr lang="vi-VN" sz="2000" dirty="0" smtClean="0">
                <a:solidFill>
                  <a:schemeClr val="accent1">
                    <a:lumMod val="50000"/>
                  </a:schemeClr>
                </a:solidFill>
                <a:latin typeface="Arial" panose="020B0604020202020204" pitchFamily="34" charset="0"/>
                <a:cs typeface="Arial" panose="020B0604020202020204" pitchFamily="34" charset="0"/>
              </a:rPr>
              <a:t>Запропонував назву </a:t>
            </a:r>
            <a:r>
              <a:rPr lang="vi-VN" sz="2000" dirty="0" smtClean="0">
                <a:solidFill>
                  <a:schemeClr val="accent1">
                    <a:lumMod val="50000"/>
                  </a:schemeClr>
                </a:solidFill>
                <a:latin typeface="Arial" panose="020B0604020202020204" pitchFamily="34" charset="0"/>
                <a:cs typeface="Arial" panose="020B0604020202020204" pitchFamily="34" charset="0"/>
                <a:hlinkClick r:id="rId27" tooltip="Хімічний елемент"/>
              </a:rPr>
              <a:t>хімічного елементу</a:t>
            </a:r>
            <a:r>
              <a:rPr lang="vi-VN" sz="2000" dirty="0" smtClean="0">
                <a:solidFill>
                  <a:schemeClr val="accent1">
                    <a:lumMod val="50000"/>
                  </a:schemeClr>
                </a:solidFill>
                <a:latin typeface="Arial" panose="020B0604020202020204" pitchFamily="34" charset="0"/>
                <a:cs typeface="Arial" panose="020B0604020202020204" pitchFamily="34" charset="0"/>
              </a:rPr>
              <a:t> </a:t>
            </a:r>
            <a:r>
              <a:rPr lang="vi-VN" sz="2000" dirty="0" smtClean="0">
                <a:solidFill>
                  <a:schemeClr val="accent1">
                    <a:lumMod val="50000"/>
                  </a:schemeClr>
                </a:solidFill>
                <a:latin typeface="Arial" panose="020B0604020202020204" pitchFamily="34" charset="0"/>
                <a:cs typeface="Arial" panose="020B0604020202020204" pitchFamily="34" charset="0"/>
                <a:hlinkClick r:id="rId28" tooltip="Бор"/>
              </a:rPr>
              <a:t>Бор</a:t>
            </a:r>
            <a:endParaRPr lang="vi-VN" sz="2000" dirty="0" smtClean="0">
              <a:solidFill>
                <a:schemeClr val="accent1">
                  <a:lumMod val="50000"/>
                </a:schemeClr>
              </a:solidFill>
              <a:latin typeface="Arial" panose="020B0604020202020204" pitchFamily="34" charset="0"/>
              <a:cs typeface="Arial" panose="020B0604020202020204" pitchFamily="34" charset="0"/>
            </a:endParaRPr>
          </a:p>
          <a:p>
            <a:pPr indent="457200" algn="just">
              <a:spcBef>
                <a:spcPts val="0"/>
              </a:spcBef>
            </a:pPr>
            <a:r>
              <a:rPr lang="vi-VN" sz="2000" dirty="0" smtClean="0">
                <a:solidFill>
                  <a:schemeClr val="accent1">
                    <a:lumMod val="50000"/>
                  </a:schemeClr>
                </a:solidFill>
                <a:latin typeface="Arial" panose="020B0604020202020204" pitchFamily="34" charset="0"/>
                <a:cs typeface="Arial" panose="020B0604020202020204" pitchFamily="34" charset="0"/>
              </a:rPr>
              <a:t>Похований на паризькому цвинтарі </a:t>
            </a:r>
            <a:r>
              <a:rPr lang="vi-VN" sz="2000" dirty="0" smtClean="0">
                <a:solidFill>
                  <a:schemeClr val="accent1">
                    <a:lumMod val="50000"/>
                  </a:schemeClr>
                </a:solidFill>
                <a:latin typeface="Arial" panose="020B0604020202020204" pitchFamily="34" charset="0"/>
                <a:cs typeface="Arial" panose="020B0604020202020204" pitchFamily="34" charset="0"/>
                <a:hlinkClick r:id="rId29" tooltip="Пер-Лашез"/>
              </a:rPr>
              <a:t>Пер-Лашез</a:t>
            </a:r>
            <a:r>
              <a:rPr lang="vi-VN" sz="2000" dirty="0" smtClean="0">
                <a:solidFill>
                  <a:schemeClr val="accent1">
                    <a:lumMod val="50000"/>
                  </a:schemeClr>
                </a:solidFill>
                <a:latin typeface="Arial" panose="020B0604020202020204" pitchFamily="34" charset="0"/>
                <a:cs typeface="Arial" panose="020B0604020202020204" pitchFamily="34" charset="0"/>
              </a:rPr>
              <a:t>. На його честь названо </a:t>
            </a:r>
            <a:r>
              <a:rPr lang="vi-VN" sz="2000" dirty="0" smtClean="0">
                <a:solidFill>
                  <a:schemeClr val="accent1">
                    <a:lumMod val="50000"/>
                  </a:schemeClr>
                </a:solidFill>
                <a:latin typeface="Arial" panose="020B0604020202020204" pitchFamily="34" charset="0"/>
                <a:cs typeface="Arial" panose="020B0604020202020204" pitchFamily="34" charset="0"/>
                <a:hlinkClick r:id="rId30" tooltip="11969 Гей-Люссак"/>
              </a:rPr>
              <a:t>астероїд 11969 Ґей-Люсак</a:t>
            </a:r>
            <a:endParaRPr lang="vi-VN" sz="2000" dirty="0" smtClean="0">
              <a:solidFill>
                <a:schemeClr val="accent1">
                  <a:lumMod val="50000"/>
                </a:schemeClr>
              </a:solidFill>
              <a:latin typeface="Arial" panose="020B0604020202020204" pitchFamily="34" charset="0"/>
              <a:cs typeface="Arial" panose="020B0604020202020204" pitchFamily="34" charset="0"/>
            </a:endParaRPr>
          </a:p>
          <a:p>
            <a:pPr indent="457200" algn="just">
              <a:spcBef>
                <a:spcPts val="0"/>
              </a:spcBef>
            </a:pPr>
            <a:endParaRPr lang="ru-RU" dirty="0">
              <a:solidFill>
                <a:schemeClr val="tx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95536" y="2204864"/>
            <a:ext cx="7649563" cy="431685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Заголовок 1"/>
          <p:cNvSpPr>
            <a:spLocks noGrp="1"/>
          </p:cNvSpPr>
          <p:nvPr>
            <p:ph type="title"/>
          </p:nvPr>
        </p:nvSpPr>
        <p:spPr>
          <a:xfrm>
            <a:off x="107504" y="188640"/>
            <a:ext cx="7272808" cy="1066800"/>
          </a:xfrm>
        </p:spPr>
        <p:txBody>
          <a:bodyPr>
            <a:normAutofit fontScale="90000"/>
          </a:bodyPr>
          <a:lstStyle/>
          <a:p>
            <a:pPr algn="ctr"/>
            <a:r>
              <a:rPr lang="uk-UA" sz="3600" b="1" dirty="0" smtClean="0">
                <a:latin typeface="Arial" panose="020B0604020202020204" pitchFamily="34" charset="0"/>
                <a:cs typeface="Arial" panose="020B0604020202020204" pitchFamily="34" charset="0"/>
              </a:rPr>
              <a:t>Експериментальне підтвердження закона Гей-</a:t>
            </a:r>
            <a:r>
              <a:rPr lang="uk-UA" sz="3600" b="1" dirty="0" err="1" smtClean="0">
                <a:latin typeface="Arial" panose="020B0604020202020204" pitchFamily="34" charset="0"/>
                <a:cs typeface="Arial" panose="020B0604020202020204" pitchFamily="34" charset="0"/>
              </a:rPr>
              <a:t>Люссака</a:t>
            </a:r>
            <a:r>
              <a:rPr lang="uk-UA" dirty="0" smtClean="0"/>
              <a:t/>
            </a:r>
            <a:br>
              <a:rPr lang="uk-UA" dirty="0" smtClean="0"/>
            </a:br>
            <a:r>
              <a:rPr lang="uk-UA" dirty="0" smtClean="0"/>
              <a:t> </a:t>
            </a:r>
            <a:endParaRPr lang="uk-UA" dirty="0"/>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360040"/>
            <a:ext cx="7772400" cy="849337"/>
          </a:xfrm>
        </p:spPr>
        <p:txBody>
          <a:bodyPr/>
          <a:lstStyle/>
          <a:p>
            <a:pPr algn="ctr">
              <a:buNone/>
            </a:pPr>
            <a:r>
              <a:rPr lang="uk-UA" sz="4000" b="1" dirty="0" smtClean="0">
                <a:ln w="10541" cmpd="sng">
                  <a:solidFill>
                    <a:srgbClr val="7D7D7D">
                      <a:tint val="100000"/>
                      <a:shade val="100000"/>
                      <a:satMod val="110000"/>
                    </a:srgbClr>
                  </a:solidFill>
                  <a:prstDash val="solid"/>
                </a:ln>
                <a:solidFill>
                  <a:schemeClr val="accent2">
                    <a:lumMod val="75000"/>
                  </a:schemeClr>
                </a:solidFill>
                <a:effectLst/>
                <a:latin typeface="Arial" panose="020B0604020202020204" pitchFamily="34" charset="0"/>
                <a:cs typeface="Arial" panose="020B0604020202020204" pitchFamily="34" charset="0"/>
              </a:rPr>
              <a:t>ІЗОХОРИЧНИЙ ПРОЦЕС</a:t>
            </a:r>
            <a:endParaRPr lang="ru-RU" sz="4000" b="1" dirty="0">
              <a:ln w="10541" cmpd="sng">
                <a:solidFill>
                  <a:srgbClr val="7D7D7D">
                    <a:tint val="100000"/>
                    <a:shade val="100000"/>
                    <a:satMod val="110000"/>
                  </a:srgbClr>
                </a:solidFill>
                <a:prstDash val="solid"/>
              </a:ln>
              <a:solidFill>
                <a:schemeClr val="accent2">
                  <a:lumMod val="75000"/>
                </a:schemeClr>
              </a:solidFill>
              <a:effectLst/>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95536" y="1340768"/>
            <a:ext cx="7056784" cy="2507655"/>
          </a:xfrm>
        </p:spPr>
        <p:txBody>
          <a:bodyPr>
            <a:normAutofit fontScale="92500" lnSpcReduction="20000"/>
          </a:bodyPr>
          <a:lstStyle/>
          <a:p>
            <a:pPr indent="457200" algn="just">
              <a:lnSpc>
                <a:spcPct val="120000"/>
              </a:lnSpc>
              <a:spcBef>
                <a:spcPts val="0"/>
              </a:spcBef>
            </a:pPr>
            <a:r>
              <a:rPr lang="uk-UA" sz="2200" dirty="0" smtClean="0">
                <a:solidFill>
                  <a:schemeClr val="accent3">
                    <a:lumMod val="50000"/>
                  </a:schemeClr>
                </a:solidFill>
                <a:latin typeface="Arial" panose="020B0604020202020204" pitchFamily="34" charset="0"/>
                <a:cs typeface="Arial" panose="020B0604020202020204" pitchFamily="34" charset="0"/>
              </a:rPr>
              <a:t>— це </a:t>
            </a:r>
            <a:r>
              <a:rPr lang="uk-UA" sz="2200" dirty="0" smtClean="0">
                <a:solidFill>
                  <a:schemeClr val="accent3">
                    <a:lumMod val="50000"/>
                  </a:schemeClr>
                </a:solidFill>
                <a:latin typeface="Arial" panose="020B0604020202020204" pitchFamily="34" charset="0"/>
                <a:cs typeface="Arial" panose="020B0604020202020204" pitchFamily="34" charset="0"/>
                <a:hlinkClick r:id="rId2" tooltip="Термодинамічний процес"/>
              </a:rPr>
              <a:t>термодинамічний процес</a:t>
            </a:r>
            <a:r>
              <a:rPr lang="uk-UA" sz="2200" dirty="0" smtClean="0">
                <a:solidFill>
                  <a:schemeClr val="accent3">
                    <a:lumMod val="50000"/>
                  </a:schemeClr>
                </a:solidFill>
                <a:latin typeface="Arial" panose="020B0604020202020204" pitchFamily="34" charset="0"/>
                <a:cs typeface="Arial" panose="020B0604020202020204" pitchFamily="34" charset="0"/>
              </a:rPr>
              <a:t>, який відбувається при сталому  </a:t>
            </a:r>
            <a:r>
              <a:rPr lang="uk-UA" sz="2200" dirty="0" smtClean="0">
                <a:solidFill>
                  <a:schemeClr val="accent3">
                    <a:lumMod val="50000"/>
                  </a:schemeClr>
                </a:solidFill>
                <a:latin typeface="Arial" panose="020B0604020202020204" pitchFamily="34" charset="0"/>
                <a:cs typeface="Arial" panose="020B0604020202020204" pitchFamily="34" charset="0"/>
                <a:hlinkClick r:id="rId3" tooltip="Об'єм"/>
              </a:rPr>
              <a:t>об'ємі</a:t>
            </a:r>
            <a:r>
              <a:rPr lang="uk-UA" sz="2200" dirty="0" smtClean="0">
                <a:solidFill>
                  <a:schemeClr val="accent3">
                    <a:lumMod val="50000"/>
                  </a:schemeClr>
                </a:solidFill>
                <a:latin typeface="Arial" panose="020B0604020202020204" pitchFamily="34" charset="0"/>
                <a:cs typeface="Arial" panose="020B0604020202020204" pitchFamily="34" charset="0"/>
              </a:rPr>
              <a:t>.</a:t>
            </a:r>
          </a:p>
          <a:p>
            <a:pPr indent="457200" algn="just">
              <a:lnSpc>
                <a:spcPct val="120000"/>
              </a:lnSpc>
              <a:spcBef>
                <a:spcPts val="0"/>
              </a:spcBef>
            </a:pPr>
            <a:r>
              <a:rPr lang="uk-UA" sz="2200" dirty="0" smtClean="0">
                <a:solidFill>
                  <a:schemeClr val="accent3">
                    <a:lumMod val="50000"/>
                  </a:schemeClr>
                </a:solidFill>
                <a:latin typeface="Arial" panose="020B0604020202020204" pitchFamily="34" charset="0"/>
                <a:cs typeface="Arial" panose="020B0604020202020204" pitchFamily="34" charset="0"/>
              </a:rPr>
              <a:t>Закон Шарля:</a:t>
            </a:r>
          </a:p>
          <a:p>
            <a:pPr indent="457200" algn="just">
              <a:lnSpc>
                <a:spcPct val="120000"/>
              </a:lnSpc>
              <a:spcBef>
                <a:spcPts val="0"/>
              </a:spcBef>
            </a:pPr>
            <a:r>
              <a:rPr lang="uk-UA" sz="2200" dirty="0" smtClean="0">
                <a:solidFill>
                  <a:schemeClr val="accent3">
                    <a:lumMod val="50000"/>
                  </a:schemeClr>
                </a:solidFill>
                <a:latin typeface="Arial" panose="020B0604020202020204" pitchFamily="34" charset="0"/>
                <a:cs typeface="Arial" panose="020B0604020202020204" pitchFamily="34" charset="0"/>
              </a:rPr>
              <a:t> ”Для даної маси газу при ізохоричному    процесі тиск газу прямо пропорційний до його абсолютної температури </a:t>
            </a:r>
            <a:r>
              <a:rPr lang="uk-UA" sz="2200" dirty="0" err="1" smtClean="0">
                <a:solidFill>
                  <a:schemeClr val="accent3">
                    <a:lumMod val="50000"/>
                  </a:schemeClr>
                </a:solidFill>
                <a:latin typeface="Arial" panose="020B0604020202020204" pitchFamily="34" charset="0"/>
                <a:cs typeface="Arial" panose="020B0604020202020204" pitchFamily="34" charset="0"/>
              </a:rPr>
              <a:t>р~Т</a:t>
            </a:r>
            <a:r>
              <a:rPr lang="uk-UA" sz="2200" dirty="0" smtClean="0">
                <a:solidFill>
                  <a:schemeClr val="accent3">
                    <a:lumMod val="50000"/>
                  </a:schemeClr>
                </a:solidFill>
                <a:latin typeface="Arial" panose="020B0604020202020204" pitchFamily="34" charset="0"/>
                <a:cs typeface="Arial" panose="020B0604020202020204" pitchFamily="34" charset="0"/>
              </a:rPr>
              <a:t>”</a:t>
            </a:r>
          </a:p>
          <a:p>
            <a:r>
              <a:rPr lang="ru-RU" sz="2800" b="1" i="1" dirty="0" smtClean="0">
                <a:solidFill>
                  <a:srgbClr val="FF0000"/>
                </a:solidFill>
              </a:rPr>
              <a:t>                                          </a:t>
            </a:r>
          </a:p>
          <a:p>
            <a:endParaRPr lang="ru-RU" sz="2800" dirty="0"/>
          </a:p>
          <a:p>
            <a:endParaRPr lang="ru-RU" sz="2800" dirty="0"/>
          </a:p>
        </p:txBody>
      </p:sp>
      <p:pic>
        <p:nvPicPr>
          <p:cNvPr id="1026" name="Picture 2" descr="C:\Users\User\Desktop\формула.jpg"/>
          <p:cNvPicPr>
            <a:picLocks noChangeAspect="1" noChangeArrowheads="1"/>
          </p:cNvPicPr>
          <p:nvPr/>
        </p:nvPicPr>
        <p:blipFill>
          <a:blip r:embed="rId4" cstate="print">
            <a:biLevel thresh="75000"/>
          </a:blip>
          <a:srcRect/>
          <a:stretch>
            <a:fillRect/>
          </a:stretch>
        </p:blipFill>
        <p:spPr bwMode="auto">
          <a:xfrm>
            <a:off x="1487996" y="3501008"/>
            <a:ext cx="4164124" cy="3009577"/>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Графік</a:t>
            </a:r>
            <a:endParaRPr lang="ru-RU" dirty="0"/>
          </a:p>
        </p:txBody>
      </p:sp>
      <p:sp>
        <p:nvSpPr>
          <p:cNvPr id="3" name="Содержимое 2"/>
          <p:cNvSpPr>
            <a:spLocks noGrp="1"/>
          </p:cNvSpPr>
          <p:nvPr>
            <p:ph idx="1"/>
          </p:nvPr>
        </p:nvSpPr>
        <p:spPr/>
        <p:txBody>
          <a:bodyPr/>
          <a:lstStyle/>
          <a:p>
            <a:r>
              <a:rPr lang="uk-UA" sz="2400" dirty="0" smtClean="0"/>
              <a:t>Графіком ізохорного процесу називають </a:t>
            </a:r>
            <a:r>
              <a:rPr lang="uk-UA" sz="2400" i="1" u="sng" dirty="0" smtClean="0">
                <a:solidFill>
                  <a:srgbClr val="00B050"/>
                </a:solidFill>
              </a:rPr>
              <a:t>ізохорою</a:t>
            </a:r>
          </a:p>
          <a:p>
            <a:endParaRPr lang="uk-UA" i="1" u="sng" dirty="0">
              <a:solidFill>
                <a:srgbClr val="00B050"/>
              </a:solidFill>
            </a:endParaRPr>
          </a:p>
          <a:p>
            <a:endParaRPr lang="uk-UA" sz="1050" i="1" u="sng" dirty="0" smtClean="0">
              <a:solidFill>
                <a:srgbClr val="00B050"/>
              </a:solidFill>
            </a:endParaRPr>
          </a:p>
          <a:p>
            <a:endParaRPr lang="ru-RU" i="1" u="sng" dirty="0">
              <a:solidFill>
                <a:srgbClr val="00B050"/>
              </a:solidFill>
            </a:endParaRPr>
          </a:p>
        </p:txBody>
      </p:sp>
      <p:pic>
        <p:nvPicPr>
          <p:cNvPr id="2053" name="Picture 5" descr="C:\Users\User\Desktop\Безымянный.png"/>
          <p:cNvPicPr>
            <a:picLocks noChangeAspect="1" noChangeArrowheads="1"/>
          </p:cNvPicPr>
          <p:nvPr/>
        </p:nvPicPr>
        <p:blipFill>
          <a:blip r:embed="rId2" cstate="print"/>
          <a:srcRect/>
          <a:stretch>
            <a:fillRect/>
          </a:stretch>
        </p:blipFill>
        <p:spPr bwMode="auto">
          <a:xfrm>
            <a:off x="683568" y="3356992"/>
            <a:ext cx="8040687" cy="2981325"/>
          </a:xfrm>
          <a:prstGeom prst="rect">
            <a:avLst/>
          </a:prstGeom>
          <a:noFill/>
        </p:spPr>
      </p:pic>
    </p:spTree>
    <p:extLst>
      <p:ext uri="{BB962C8B-B14F-4D97-AF65-F5344CB8AC3E}">
        <p14:creationId xmlns:p14="http://schemas.microsoft.com/office/powerpoint/2010/main" val="3627006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dirty="0" smtClean="0"/>
              <a:t/>
            </a:r>
            <a:br>
              <a:rPr lang="uk-UA" dirty="0" smtClean="0"/>
            </a:br>
            <a:endParaRPr lang="uk-UA" dirty="0"/>
          </a:p>
        </p:txBody>
      </p:sp>
      <p:pic>
        <p:nvPicPr>
          <p:cNvPr id="1027" name="Picture 3" descr="https://upload.wikimedia.org/wikipedia/commons/0/01/Jacques_Charles_-_Julien_L%C3%A9opold_Boilly.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704" y="476672"/>
            <a:ext cx="4444271" cy="500549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http://elementy.ru/images/eltdesign/zoom.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2"/>
            <a:ext cx="85725" cy="8572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http://elementy.ru/images/eltdesign/pix.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 y="-274638"/>
            <a:ext cx="9525" cy="133350"/>
          </a:xfrm>
          <a:prstGeom prst="rect">
            <a:avLst/>
          </a:prstGeom>
          <a:noFill/>
          <a:extLst>
            <a:ext uri="{909E8E84-426E-40DD-AFC4-6F175D3DCCD1}">
              <a14:hiddenFill xmlns:a14="http://schemas.microsoft.com/office/drawing/2010/main">
                <a:solidFill>
                  <a:srgbClr val="FFFFFF"/>
                </a:solidFill>
              </a14:hiddenFill>
            </a:ext>
          </a:extLst>
        </p:spPr>
      </p:pic>
      <p:sp>
        <p:nvSpPr>
          <p:cNvPr id="23" name="Прямокутник 22"/>
          <p:cNvSpPr/>
          <p:nvPr/>
        </p:nvSpPr>
        <p:spPr>
          <a:xfrm>
            <a:off x="323528" y="5661248"/>
            <a:ext cx="6982424" cy="369332"/>
          </a:xfrm>
          <a:prstGeom prst="rect">
            <a:avLst/>
          </a:prstGeom>
        </p:spPr>
        <p:txBody>
          <a:bodyPr wrap="none">
            <a:spAutoFit/>
          </a:bodyPr>
          <a:lstStyle/>
          <a:p>
            <a:r>
              <a:rPr lang="ru-RU" b="0" i="0" dirty="0" smtClean="0">
                <a:solidFill>
                  <a:schemeClr val="accent1">
                    <a:lumMod val="75000"/>
                  </a:schemeClr>
                </a:solidFill>
                <a:effectLst/>
                <a:latin typeface="Arial" panose="020B0604020202020204" pitchFamily="34" charset="0"/>
                <a:cs typeface="Arial" panose="020B0604020202020204" pitchFamily="34" charset="0"/>
              </a:rPr>
              <a:t>Жак Александр Сезар Шарль-</a:t>
            </a:r>
            <a:r>
              <a:rPr lang="uk-UA" dirty="0">
                <a:solidFill>
                  <a:schemeClr val="accent1">
                    <a:lumMod val="75000"/>
                  </a:schemeClr>
                </a:solidFill>
                <a:latin typeface="Arial" panose="020B0604020202020204" pitchFamily="34" charset="0"/>
                <a:cs typeface="Arial" panose="020B0604020202020204" pitchFamily="34" charset="0"/>
              </a:rPr>
              <a:t>французький винахідник і </a:t>
            </a:r>
            <a:r>
              <a:rPr lang="uk-UA" dirty="0" smtClean="0">
                <a:solidFill>
                  <a:schemeClr val="accent1">
                    <a:lumMod val="75000"/>
                  </a:schemeClr>
                </a:solidFill>
                <a:latin typeface="Arial" panose="020B0604020202020204" pitchFamily="34" charset="0"/>
                <a:cs typeface="Arial" panose="020B0604020202020204" pitchFamily="34" charset="0"/>
              </a:rPr>
              <a:t>вчений</a:t>
            </a:r>
            <a:endParaRPr lang="uk-UA" dirty="0">
              <a:solidFill>
                <a:schemeClr val="accent1">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665246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4/4b/Lightning3.jpg/800px-Lightning3.jpg"/>
          <p:cNvPicPr>
            <a:picLocks noChangeAspect="1" noChangeArrowheads="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4816" y="0"/>
            <a:ext cx="7429626" cy="672061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Місце для вмісту 2"/>
          <p:cNvSpPr>
            <a:spLocks noGrp="1"/>
          </p:cNvSpPr>
          <p:nvPr>
            <p:ph idx="1"/>
          </p:nvPr>
        </p:nvSpPr>
        <p:spPr>
          <a:xfrm>
            <a:off x="209229" y="548680"/>
            <a:ext cx="7200800" cy="5112568"/>
          </a:xfrm>
        </p:spPr>
        <p:txBody>
          <a:bodyPr>
            <a:normAutofit/>
          </a:bodyPr>
          <a:lstStyle/>
          <a:p>
            <a:pPr lvl="0"/>
            <a:r>
              <a:rPr lang="uk-UA" sz="2400" dirty="0">
                <a:solidFill>
                  <a:schemeClr val="bg1"/>
                </a:solidFill>
                <a:latin typeface="Arial" panose="020B0604020202020204" pitchFamily="34" charset="0"/>
                <a:cs typeface="Arial" panose="020B0604020202020204" pitchFamily="34" charset="0"/>
              </a:rPr>
              <a:t>Відомий як винахідник наповненої </a:t>
            </a:r>
            <a:r>
              <a:rPr lang="uk-UA" sz="2400" dirty="0">
                <a:solidFill>
                  <a:schemeClr val="bg1"/>
                </a:solidFill>
                <a:latin typeface="Arial" panose="020B0604020202020204" pitchFamily="34" charset="0"/>
                <a:cs typeface="Arial" panose="020B0604020202020204" pitchFamily="34" charset="0"/>
                <a:hlinkClick r:id="rId3"/>
              </a:rPr>
              <a:t>воднем</a:t>
            </a:r>
            <a:r>
              <a:rPr lang="uk-UA" sz="2400" dirty="0">
                <a:solidFill>
                  <a:schemeClr val="bg1"/>
                </a:solidFill>
                <a:latin typeface="Arial" panose="020B0604020202020204" pitchFamily="34" charset="0"/>
                <a:cs typeface="Arial" panose="020B0604020202020204" pitchFamily="34" charset="0"/>
              </a:rPr>
              <a:t>, або іншим легшим за повітря </a:t>
            </a:r>
            <a:r>
              <a:rPr lang="uk-UA" sz="2400" dirty="0">
                <a:solidFill>
                  <a:schemeClr val="bg1"/>
                </a:solidFill>
                <a:latin typeface="Arial" panose="020B0604020202020204" pitchFamily="34" charset="0"/>
                <a:cs typeface="Arial" panose="020B0604020202020204" pitchFamily="34" charset="0"/>
                <a:hlinkClick r:id="rId4"/>
              </a:rPr>
              <a:t>газом</a:t>
            </a:r>
            <a:r>
              <a:rPr lang="uk-UA" sz="2400" dirty="0">
                <a:solidFill>
                  <a:schemeClr val="bg1"/>
                </a:solidFill>
                <a:latin typeface="Arial" panose="020B0604020202020204" pitchFamily="34" charset="0"/>
                <a:cs typeface="Arial" panose="020B0604020202020204" pitchFamily="34" charset="0"/>
              </a:rPr>
              <a:t>, </a:t>
            </a:r>
            <a:r>
              <a:rPr lang="uk-UA" sz="2400" dirty="0">
                <a:solidFill>
                  <a:schemeClr val="bg1"/>
                </a:solidFill>
                <a:latin typeface="Arial" panose="020B0604020202020204" pitchFamily="34" charset="0"/>
                <a:cs typeface="Arial" panose="020B0604020202020204" pitchFamily="34" charset="0"/>
                <a:hlinkClick r:id="rId5"/>
              </a:rPr>
              <a:t>повітряної кулі</a:t>
            </a:r>
            <a:r>
              <a:rPr lang="uk-UA" sz="2400" dirty="0">
                <a:solidFill>
                  <a:schemeClr val="bg1"/>
                </a:solidFill>
                <a:latin typeface="Arial" panose="020B0604020202020204" pitchFamily="34" charset="0"/>
                <a:cs typeface="Arial" panose="020B0604020202020204" pitchFamily="34" charset="0"/>
              </a:rPr>
              <a:t>, що отримала назву </a:t>
            </a:r>
            <a:r>
              <a:rPr lang="uk-UA" sz="2400" dirty="0" err="1">
                <a:solidFill>
                  <a:schemeClr val="bg1"/>
                </a:solidFill>
                <a:latin typeface="Arial" panose="020B0604020202020204" pitchFamily="34" charset="0"/>
                <a:cs typeface="Arial" panose="020B0604020202020204" pitchFamily="34" charset="0"/>
                <a:hlinkClick r:id="rId6"/>
              </a:rPr>
              <a:t>шарльєр</a:t>
            </a:r>
            <a:r>
              <a:rPr lang="uk-UA" sz="2400" dirty="0">
                <a:solidFill>
                  <a:schemeClr val="bg1"/>
                </a:solidFill>
                <a:latin typeface="Arial" panose="020B0604020202020204" pitchFamily="34" charset="0"/>
                <a:cs typeface="Arial" panose="020B0604020202020204" pitchFamily="34" charset="0"/>
              </a:rPr>
              <a:t> — на честь винахідника, на противагу </a:t>
            </a:r>
            <a:r>
              <a:rPr lang="uk-UA" sz="2400" dirty="0">
                <a:solidFill>
                  <a:schemeClr val="bg1"/>
                </a:solidFill>
                <a:latin typeface="Arial" panose="020B0604020202020204" pitchFamily="34" charset="0"/>
                <a:cs typeface="Arial" panose="020B0604020202020204" pitchFamily="34" charset="0"/>
                <a:hlinkClick r:id="rId7"/>
              </a:rPr>
              <a:t>монгольф'єру</a:t>
            </a:r>
            <a:r>
              <a:rPr lang="uk-UA" sz="2400" dirty="0">
                <a:solidFill>
                  <a:schemeClr val="bg1"/>
                </a:solidFill>
                <a:latin typeface="Arial" panose="020B0604020202020204" pitchFamily="34" charset="0"/>
                <a:cs typeface="Arial" panose="020B0604020202020204" pitchFamily="34" charset="0"/>
              </a:rPr>
              <a:t>.</a:t>
            </a:r>
            <a:endParaRPr lang="ru-RU" sz="2400" dirty="0">
              <a:solidFill>
                <a:schemeClr val="bg1"/>
              </a:solidFill>
              <a:latin typeface="Arial" panose="020B0604020202020204" pitchFamily="34" charset="0"/>
              <a:cs typeface="Arial" panose="020B0604020202020204" pitchFamily="34" charset="0"/>
            </a:endParaRPr>
          </a:p>
          <a:p>
            <a:pPr lvl="0"/>
            <a:r>
              <a:rPr lang="uk-UA" sz="2400" dirty="0">
                <a:solidFill>
                  <a:schemeClr val="bg1"/>
                </a:solidFill>
                <a:latin typeface="Arial" panose="020B0604020202020204" pitchFamily="34" charset="0"/>
                <a:cs typeface="Arial" panose="020B0604020202020204" pitchFamily="34" charset="0"/>
              </a:rPr>
              <a:t>Навчався самостійно. В молодості переїхав до Парижа і поступив на посаду канцелярського службовця в міністерство фінансів. Коли стали відомими досліди </a:t>
            </a:r>
            <a:r>
              <a:rPr lang="uk-UA" sz="2400" dirty="0">
                <a:solidFill>
                  <a:schemeClr val="bg1"/>
                </a:solidFill>
                <a:latin typeface="Arial" panose="020B0604020202020204" pitchFamily="34" charset="0"/>
                <a:cs typeface="Arial" panose="020B0604020202020204" pitchFamily="34" charset="0"/>
                <a:hlinkClick r:id="rId8"/>
              </a:rPr>
              <a:t>Б. Франкліна</a:t>
            </a:r>
            <a:r>
              <a:rPr lang="uk-UA" sz="2400" dirty="0">
                <a:solidFill>
                  <a:schemeClr val="bg1"/>
                </a:solidFill>
                <a:latin typeface="Arial" panose="020B0604020202020204" pitchFamily="34" charset="0"/>
                <a:cs typeface="Arial" panose="020B0604020202020204" pitchFamily="34" charset="0"/>
              </a:rPr>
              <a:t> з </a:t>
            </a:r>
            <a:r>
              <a:rPr lang="uk-UA" sz="2400" dirty="0">
                <a:solidFill>
                  <a:schemeClr val="bg1"/>
                </a:solidFill>
                <a:latin typeface="Arial" panose="020B0604020202020204" pitchFamily="34" charset="0"/>
                <a:cs typeface="Arial" panose="020B0604020202020204" pitchFamily="34" charset="0"/>
                <a:hlinkClick r:id="rId9"/>
              </a:rPr>
              <a:t>блискавкою</a:t>
            </a:r>
            <a:r>
              <a:rPr lang="uk-UA" sz="2400" dirty="0">
                <a:solidFill>
                  <a:schemeClr val="bg1"/>
                </a:solidFill>
                <a:latin typeface="Arial" panose="020B0604020202020204" pitchFamily="34" charset="0"/>
                <a:cs typeface="Arial" panose="020B0604020202020204" pitchFamily="34" charset="0"/>
              </a:rPr>
              <a:t>, Шарль повторив їх зі змінами — настільки цікавими, що сам Франклін приїхав познайомитися з ним і похвально відгукнувся про його здібності.</a:t>
            </a:r>
            <a:endParaRPr lang="ru-RU"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547940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82424" y="548680"/>
            <a:ext cx="5256584" cy="5509200"/>
          </a:xfrm>
          <a:prstGeom prst="rect">
            <a:avLst/>
          </a:prstGeom>
        </p:spPr>
        <p:txBody>
          <a:bodyPr wrap="square">
            <a:spAutoFit/>
          </a:bodyPr>
          <a:lstStyle/>
          <a:p>
            <a:pPr indent="457200" algn="just"/>
            <a:r>
              <a:rPr lang="uk-UA" sz="2200" b="0" i="0" dirty="0" smtClean="0">
                <a:solidFill>
                  <a:schemeClr val="accent1">
                    <a:lumMod val="75000"/>
                  </a:schemeClr>
                </a:solidFill>
                <a:effectLst/>
                <a:latin typeface="Arial" panose="020B0604020202020204" pitchFamily="34" charset="0"/>
                <a:cs typeface="Arial" panose="020B0604020202020204" pitchFamily="34" charset="0"/>
              </a:rPr>
              <a:t>Професор фізики Жак Шарль вважав, що гаряче повітря для повітроплавання — це не найкраще рішення, адже воно, охолоджуючись, втрачає підйомну силу, чого не можна сказати про водень, так як він завжди легший за повітря. Шарль побудував повітряну кулю із прогумованої тканини (він використовував легку шовкову тканину, змочену розчином каучуку в скипидарі, як оболонку, здатну тривалий час тримати летючий газ) і першим використовував для її наповнення </a:t>
            </a:r>
            <a:r>
              <a:rPr lang="uk-UA" sz="2200" b="0" i="0" u="none" strike="noStrike" dirty="0" smtClean="0">
                <a:solidFill>
                  <a:schemeClr val="accent1">
                    <a:lumMod val="75000"/>
                  </a:schemeClr>
                </a:solidFill>
                <a:effectLst/>
                <a:latin typeface="Arial" panose="020B0604020202020204" pitchFamily="34" charset="0"/>
                <a:cs typeface="Arial" panose="020B0604020202020204" pitchFamily="34" charset="0"/>
                <a:hlinkClick r:id="rId2" tooltip="Водень"/>
              </a:rPr>
              <a:t>водень</a:t>
            </a:r>
            <a:r>
              <a:rPr lang="uk-UA" sz="2200" b="0" i="0" dirty="0" smtClean="0">
                <a:solidFill>
                  <a:schemeClr val="accent1">
                    <a:lumMod val="75000"/>
                  </a:schemeClr>
                </a:solidFill>
                <a:effectLst/>
                <a:latin typeface="Arial" panose="020B0604020202020204" pitchFamily="34" charset="0"/>
                <a:cs typeface="Arial" panose="020B0604020202020204" pitchFamily="34" charset="0"/>
              </a:rPr>
              <a:t>. Перший політ зробив </a:t>
            </a:r>
            <a:r>
              <a:rPr lang="uk-UA" sz="2200" b="0" i="0" dirty="0" err="1" smtClean="0">
                <a:solidFill>
                  <a:schemeClr val="accent1">
                    <a:lumMod val="75000"/>
                  </a:schemeClr>
                </a:solidFill>
                <a:effectLst/>
                <a:latin typeface="Arial" panose="020B0604020202020204" pitchFamily="34" charset="0"/>
                <a:cs typeface="Arial" panose="020B0604020202020204" pitchFamily="34" charset="0"/>
              </a:rPr>
              <a:t>са</a:t>
            </a:r>
            <a:r>
              <a:rPr lang="uk-UA" sz="2200" b="0" i="0" dirty="0" smtClean="0">
                <a:solidFill>
                  <a:schemeClr val="accent1">
                    <a:lumMod val="75000"/>
                  </a:schemeClr>
                </a:solidFill>
                <a:effectLst/>
                <a:latin typeface="Arial" panose="020B0604020202020204" pitchFamily="34" charset="0"/>
                <a:cs typeface="Arial" panose="020B0604020202020204" pitchFamily="34" charset="0"/>
              </a:rPr>
              <a:t>м </a:t>
            </a:r>
            <a:r>
              <a:rPr lang="uk-UA" sz="2200" b="0" i="0" u="none" strike="noStrike" dirty="0" smtClean="0">
                <a:solidFill>
                  <a:schemeClr val="accent1">
                    <a:lumMod val="75000"/>
                  </a:schemeClr>
                </a:solidFill>
                <a:effectLst/>
                <a:latin typeface="Arial" panose="020B0604020202020204" pitchFamily="34" charset="0"/>
                <a:cs typeface="Arial" panose="020B0604020202020204" pitchFamily="34" charset="0"/>
                <a:hlinkClick r:id="rId3" tooltip="27 серпня"/>
              </a:rPr>
              <a:t>27 серпня</a:t>
            </a:r>
            <a:r>
              <a:rPr lang="uk-UA" sz="2200" b="0" i="0" dirty="0" smtClean="0">
                <a:solidFill>
                  <a:schemeClr val="accent1">
                    <a:lumMod val="75000"/>
                  </a:schemeClr>
                </a:solidFill>
                <a:effectLst/>
                <a:latin typeface="Arial" panose="020B0604020202020204" pitchFamily="34" charset="0"/>
                <a:cs typeface="Arial" panose="020B0604020202020204" pitchFamily="34" charset="0"/>
              </a:rPr>
              <a:t> </a:t>
            </a:r>
            <a:r>
              <a:rPr lang="uk-UA" sz="2200" b="0" i="0" u="none" strike="noStrike" dirty="0" smtClean="0">
                <a:solidFill>
                  <a:schemeClr val="accent1">
                    <a:lumMod val="75000"/>
                  </a:schemeClr>
                </a:solidFill>
                <a:effectLst/>
                <a:latin typeface="Arial" panose="020B0604020202020204" pitchFamily="34" charset="0"/>
                <a:cs typeface="Arial" panose="020B0604020202020204" pitchFamily="34" charset="0"/>
                <a:hlinkClick r:id="rId4" tooltip="1783"/>
              </a:rPr>
              <a:t>1783</a:t>
            </a:r>
            <a:r>
              <a:rPr lang="uk-UA" sz="2200" b="0" i="0" dirty="0" smtClean="0">
                <a:solidFill>
                  <a:schemeClr val="accent1">
                    <a:lumMod val="75000"/>
                  </a:schemeClr>
                </a:solidFill>
                <a:effectLst/>
                <a:latin typeface="Arial" panose="020B0604020202020204" pitchFamily="34" charset="0"/>
                <a:cs typeface="Arial" panose="020B0604020202020204" pitchFamily="34" charset="0"/>
              </a:rPr>
              <a:t> року на </a:t>
            </a:r>
            <a:r>
              <a:rPr lang="uk-UA" sz="2200" b="0" i="0" u="none" strike="noStrike" dirty="0" smtClean="0">
                <a:solidFill>
                  <a:schemeClr val="accent1">
                    <a:lumMod val="75000"/>
                  </a:schemeClr>
                </a:solidFill>
                <a:effectLst/>
                <a:latin typeface="Arial" panose="020B0604020202020204" pitchFamily="34" charset="0"/>
                <a:cs typeface="Arial" panose="020B0604020202020204" pitchFamily="34" charset="0"/>
                <a:hlinkClick r:id="rId5" tooltip="Марсове поле"/>
              </a:rPr>
              <a:t>Марсовому полі</a:t>
            </a:r>
            <a:r>
              <a:rPr lang="uk-UA" sz="2200" b="0" i="0" dirty="0" smtClean="0">
                <a:solidFill>
                  <a:schemeClr val="accent1">
                    <a:lumMod val="75000"/>
                  </a:schemeClr>
                </a:solidFill>
                <a:effectLst/>
                <a:latin typeface="Arial" panose="020B0604020202020204" pitchFamily="34" charset="0"/>
                <a:cs typeface="Arial" panose="020B0604020202020204" pitchFamily="34" charset="0"/>
              </a:rPr>
              <a:t> в </a:t>
            </a:r>
            <a:r>
              <a:rPr lang="uk-UA" sz="2200" b="0" i="0" u="none" strike="noStrike" dirty="0" smtClean="0">
                <a:solidFill>
                  <a:schemeClr val="accent1">
                    <a:lumMod val="75000"/>
                  </a:schemeClr>
                </a:solidFill>
                <a:effectLst/>
                <a:latin typeface="Arial" panose="020B0604020202020204" pitchFamily="34" charset="0"/>
                <a:cs typeface="Arial" panose="020B0604020202020204" pitchFamily="34" charset="0"/>
                <a:hlinkClick r:id="rId6" tooltip="Париж"/>
              </a:rPr>
              <a:t>Парижі</a:t>
            </a:r>
            <a:r>
              <a:rPr lang="uk-UA" sz="2200" b="0" i="0" dirty="0" smtClean="0">
                <a:solidFill>
                  <a:schemeClr val="accent1">
                    <a:lumMod val="75000"/>
                  </a:schemeClr>
                </a:solidFill>
                <a:effectLst/>
                <a:latin typeface="Arial" panose="020B0604020202020204" pitchFamily="34" charset="0"/>
                <a:cs typeface="Arial" panose="020B0604020202020204" pitchFamily="34" charset="0"/>
              </a:rPr>
              <a:t>.</a:t>
            </a:r>
            <a:endParaRPr lang="uk-UA" sz="2200" dirty="0">
              <a:solidFill>
                <a:schemeClr val="accent1">
                  <a:lumMod val="75000"/>
                </a:schemeClr>
              </a:solidFill>
              <a:latin typeface="Arial" panose="020B0604020202020204" pitchFamily="34" charset="0"/>
              <a:cs typeface="Arial" panose="020B0604020202020204" pitchFamily="34" charset="0"/>
            </a:endParaRPr>
          </a:p>
        </p:txBody>
      </p:sp>
      <p:pic>
        <p:nvPicPr>
          <p:cNvPr id="3076" name="Picture 4" descr="Запуск шара Монгольфье в 1783 году (современная гравюра)"/>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10255" y="1916832"/>
            <a:ext cx="3436128" cy="324036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кутник 4"/>
          <p:cNvSpPr/>
          <p:nvPr/>
        </p:nvSpPr>
        <p:spPr>
          <a:xfrm>
            <a:off x="5339008" y="5191793"/>
            <a:ext cx="3810274" cy="400110"/>
          </a:xfrm>
          <a:prstGeom prst="rect">
            <a:avLst/>
          </a:prstGeom>
        </p:spPr>
        <p:txBody>
          <a:bodyPr wrap="none">
            <a:spAutoFit/>
          </a:bodyPr>
          <a:lstStyle/>
          <a:p>
            <a:r>
              <a:rPr lang="uk-UA" sz="2000" b="1" i="0" dirty="0" smtClean="0">
                <a:solidFill>
                  <a:schemeClr val="accent4">
                    <a:lumMod val="50000"/>
                  </a:schemeClr>
                </a:solidFill>
                <a:effectLst/>
                <a:latin typeface="Arial"/>
              </a:rPr>
              <a:t>Запуск кульки у Монголфье</a:t>
            </a:r>
            <a:r>
              <a:rPr lang="uk-UA" b="0" i="0" dirty="0" smtClean="0">
                <a:effectLst/>
                <a:latin typeface="Arial"/>
              </a:rPr>
              <a:t> </a:t>
            </a:r>
            <a:endParaRPr lang="uk-UA" dirty="0"/>
          </a:p>
        </p:txBody>
      </p:sp>
    </p:spTree>
    <p:extLst>
      <p:ext uri="{BB962C8B-B14F-4D97-AF65-F5344CB8AC3E}">
        <p14:creationId xmlns:p14="http://schemas.microsoft.com/office/powerpoint/2010/main" val="158417339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Місце для вмісту 2"/>
          <p:cNvSpPr>
            <a:spLocks noGrp="1"/>
          </p:cNvSpPr>
          <p:nvPr>
            <p:ph idx="1"/>
          </p:nvPr>
        </p:nvSpPr>
        <p:spPr>
          <a:xfrm>
            <a:off x="539552" y="1268760"/>
            <a:ext cx="6883132" cy="4680520"/>
          </a:xfrm>
        </p:spPr>
        <p:txBody>
          <a:bodyPr>
            <a:normAutofit/>
          </a:bodyPr>
          <a:lstStyle/>
          <a:p>
            <a:pPr marL="0" indent="432000" algn="just">
              <a:spcBef>
                <a:spcPts val="0"/>
              </a:spcBef>
            </a:pPr>
            <a:r>
              <a:rPr lang="uk-UA" sz="2800" dirty="0">
                <a:solidFill>
                  <a:schemeClr val="accent2">
                    <a:lumMod val="50000"/>
                  </a:schemeClr>
                </a:solidFill>
                <a:latin typeface="Arial" panose="020B0604020202020204" pitchFamily="34" charset="0"/>
                <a:cs typeface="Arial" panose="020B0604020202020204" pitchFamily="34" charset="0"/>
              </a:rPr>
              <a:t>Досліджуючи процеси розширення газів, у 1787 </a:t>
            </a:r>
            <a:r>
              <a:rPr lang="uk-UA" sz="2800" dirty="0" smtClean="0">
                <a:solidFill>
                  <a:schemeClr val="accent2">
                    <a:lumMod val="50000"/>
                  </a:schemeClr>
                </a:solidFill>
                <a:latin typeface="Arial" panose="020B0604020202020204" pitchFamily="34" charset="0"/>
                <a:cs typeface="Arial" panose="020B0604020202020204" pitchFamily="34" charset="0"/>
              </a:rPr>
              <a:t>встановив залежність</a:t>
            </a:r>
            <a:r>
              <a:rPr lang="uk-UA" sz="2800" dirty="0">
                <a:solidFill>
                  <a:schemeClr val="accent2">
                    <a:lumMod val="50000"/>
                  </a:schemeClr>
                </a:solidFill>
                <a:latin typeface="Arial" panose="020B0604020202020204" pitchFamily="34" charset="0"/>
                <a:cs typeface="Arial" panose="020B0604020202020204" pitchFamily="34" charset="0"/>
              </a:rPr>
              <a:t> </a:t>
            </a:r>
            <a:r>
              <a:rPr lang="uk-UA" sz="2800" dirty="0">
                <a:solidFill>
                  <a:schemeClr val="accent2">
                    <a:lumMod val="50000"/>
                  </a:schemeClr>
                </a:solidFill>
                <a:latin typeface="Arial" panose="020B0604020202020204" pitchFamily="34" charset="0"/>
                <a:cs typeface="Arial" panose="020B0604020202020204" pitchFamily="34" charset="0"/>
                <a:hlinkClick r:id="rId2" tooltip="Об'єм"/>
              </a:rPr>
              <a:t>об'єму</a:t>
            </a:r>
            <a:r>
              <a:rPr lang="uk-UA" sz="2800" dirty="0">
                <a:solidFill>
                  <a:schemeClr val="accent2">
                    <a:lumMod val="50000"/>
                  </a:schemeClr>
                </a:solidFill>
                <a:latin typeface="Arial" panose="020B0604020202020204" pitchFamily="34" charset="0"/>
                <a:cs typeface="Arial" panose="020B0604020202020204" pitchFamily="34" charset="0"/>
              </a:rPr>
              <a:t> </a:t>
            </a:r>
            <a:r>
              <a:rPr lang="uk-UA" sz="2800" dirty="0">
                <a:solidFill>
                  <a:schemeClr val="accent2">
                    <a:lumMod val="50000"/>
                  </a:schemeClr>
                </a:solidFill>
                <a:latin typeface="Arial" panose="020B0604020202020204" pitchFamily="34" charset="0"/>
                <a:cs typeface="Arial" panose="020B0604020202020204" pitchFamily="34" charset="0"/>
                <a:hlinkClick r:id="rId3" tooltip="Ідеальний газ"/>
              </a:rPr>
              <a:t>ідеального газу</a:t>
            </a:r>
            <a:r>
              <a:rPr lang="uk-UA" sz="2800" dirty="0">
                <a:solidFill>
                  <a:schemeClr val="accent2">
                    <a:lumMod val="50000"/>
                  </a:schemeClr>
                </a:solidFill>
                <a:latin typeface="Arial" panose="020B0604020202020204" pitchFamily="34" charset="0"/>
                <a:cs typeface="Arial" panose="020B0604020202020204" pitchFamily="34" charset="0"/>
              </a:rPr>
              <a:t> </a:t>
            </a:r>
            <a:r>
              <a:rPr lang="uk-UA" sz="2800" dirty="0" smtClean="0">
                <a:solidFill>
                  <a:schemeClr val="accent2">
                    <a:lumMod val="50000"/>
                  </a:schemeClr>
                </a:solidFill>
                <a:latin typeface="Arial" panose="020B0604020202020204" pitchFamily="34" charset="0"/>
                <a:cs typeface="Arial" panose="020B0604020202020204" pitchFamily="34" charset="0"/>
              </a:rPr>
              <a:t>від</a:t>
            </a:r>
            <a:r>
              <a:rPr lang="uk-UA" sz="2800" dirty="0">
                <a:solidFill>
                  <a:schemeClr val="accent2">
                    <a:lumMod val="50000"/>
                  </a:schemeClr>
                </a:solidFill>
                <a:latin typeface="Arial" panose="020B0604020202020204" pitchFamily="34" charset="0"/>
                <a:cs typeface="Arial" panose="020B0604020202020204" pitchFamily="34" charset="0"/>
              </a:rPr>
              <a:t> </a:t>
            </a:r>
            <a:r>
              <a:rPr lang="uk-UA" sz="2800" dirty="0">
                <a:solidFill>
                  <a:schemeClr val="accent2">
                    <a:lumMod val="50000"/>
                  </a:schemeClr>
                </a:solidFill>
                <a:latin typeface="Arial" panose="020B0604020202020204" pitchFamily="34" charset="0"/>
                <a:cs typeface="Arial" panose="020B0604020202020204" pitchFamily="34" charset="0"/>
                <a:hlinkClick r:id="rId4" tooltip="Температура"/>
              </a:rPr>
              <a:t>температури</a:t>
            </a:r>
            <a:r>
              <a:rPr lang="uk-UA" sz="2800" dirty="0">
                <a:solidFill>
                  <a:schemeClr val="accent2">
                    <a:lumMod val="50000"/>
                  </a:schemeClr>
                </a:solidFill>
                <a:latin typeface="Arial" panose="020B0604020202020204" pitchFamily="34" charset="0"/>
                <a:cs typeface="Arial" panose="020B0604020202020204" pitchFamily="34" charset="0"/>
              </a:rPr>
              <a:t>, цей </a:t>
            </a:r>
            <a:r>
              <a:rPr lang="uk-UA" sz="2800" dirty="0">
                <a:solidFill>
                  <a:schemeClr val="accent2">
                    <a:lumMod val="50000"/>
                  </a:schemeClr>
                </a:solidFill>
                <a:latin typeface="Arial" panose="020B0604020202020204" pitchFamily="34" charset="0"/>
                <a:cs typeface="Arial" panose="020B0604020202020204" pitchFamily="34" charset="0"/>
                <a:hlinkClick r:id="rId5" tooltip="Закон Шарля"/>
              </a:rPr>
              <a:t>фізичний закон названий його </a:t>
            </a:r>
            <a:r>
              <a:rPr lang="uk-UA" sz="2800" dirty="0" smtClean="0">
                <a:solidFill>
                  <a:schemeClr val="accent2">
                    <a:lumMod val="50000"/>
                  </a:schemeClr>
                </a:solidFill>
                <a:latin typeface="Arial" panose="020B0604020202020204" pitchFamily="34" charset="0"/>
                <a:cs typeface="Arial" panose="020B0604020202020204" pitchFamily="34" charset="0"/>
                <a:hlinkClick r:id="rId5" tooltip="Закон Шарля"/>
              </a:rPr>
              <a:t>ім'ям</a:t>
            </a:r>
            <a:r>
              <a:rPr lang="en-US" sz="2800" dirty="0" smtClean="0">
                <a:solidFill>
                  <a:schemeClr val="accent2">
                    <a:lumMod val="50000"/>
                  </a:schemeClr>
                </a:solidFill>
                <a:latin typeface="Arial" panose="020B0604020202020204" pitchFamily="34" charset="0"/>
                <a:cs typeface="Arial" panose="020B0604020202020204" pitchFamily="34" charset="0"/>
              </a:rPr>
              <a:t>. </a:t>
            </a:r>
            <a:r>
              <a:rPr lang="uk-UA" sz="2800" dirty="0">
                <a:solidFill>
                  <a:schemeClr val="accent2">
                    <a:lumMod val="50000"/>
                  </a:schemeClr>
                </a:solidFill>
                <a:latin typeface="Arial" panose="020B0604020202020204" pitchFamily="34" charset="0"/>
                <a:cs typeface="Arial" panose="020B0604020202020204" pitchFamily="34" charset="0"/>
              </a:rPr>
              <a:t>У 1802 році цей закон був знову відкритий </a:t>
            </a:r>
            <a:r>
              <a:rPr lang="uk-UA" sz="2800" dirty="0">
                <a:solidFill>
                  <a:schemeClr val="accent2">
                    <a:lumMod val="50000"/>
                  </a:schemeClr>
                </a:solidFill>
                <a:latin typeface="Arial" panose="020B0604020202020204" pitchFamily="34" charset="0"/>
                <a:cs typeface="Arial" panose="020B0604020202020204" pitchFamily="34" charset="0"/>
                <a:hlinkClick r:id="rId6" tooltip="Жозеф-Луї Гей-Люссак"/>
              </a:rPr>
              <a:t>Ж. Гей-Люссаком</a:t>
            </a:r>
            <a:r>
              <a:rPr lang="uk-UA" sz="2800" dirty="0">
                <a:solidFill>
                  <a:schemeClr val="accent2">
                    <a:lumMod val="50000"/>
                  </a:schemeClr>
                </a:solidFill>
                <a:latin typeface="Arial" panose="020B0604020202020204" pitchFamily="34" charset="0"/>
                <a:cs typeface="Arial" panose="020B0604020202020204" pitchFamily="34" charset="0"/>
              </a:rPr>
              <a:t>.</a:t>
            </a:r>
          </a:p>
          <a:p>
            <a:pPr marL="0" indent="432000" algn="just">
              <a:spcBef>
                <a:spcPts val="0"/>
              </a:spcBef>
            </a:pPr>
            <a:r>
              <a:rPr lang="uk-UA" sz="2800" dirty="0">
                <a:solidFill>
                  <a:schemeClr val="accent2">
                    <a:lumMod val="50000"/>
                  </a:schemeClr>
                </a:solidFill>
                <a:latin typeface="Arial" panose="020B0604020202020204" pitchFamily="34" charset="0"/>
                <a:cs typeface="Arial" panose="020B0604020202020204" pitchFamily="34" charset="0"/>
              </a:rPr>
              <a:t>Шарль винайшов такі прилади, як мегаскоп і термометричний гігрометр.</a:t>
            </a:r>
          </a:p>
          <a:p>
            <a:pPr marL="0" indent="432000" algn="just">
              <a:spcBef>
                <a:spcPts val="0"/>
              </a:spcBef>
            </a:pPr>
            <a:r>
              <a:rPr lang="uk-UA" sz="2800" dirty="0">
                <a:solidFill>
                  <a:schemeClr val="accent2">
                    <a:lumMod val="50000"/>
                  </a:schemeClr>
                </a:solidFill>
                <a:latin typeface="Arial" panose="020B0604020202020204" pitchFamily="34" charset="0"/>
                <a:cs typeface="Arial" panose="020B0604020202020204" pitchFamily="34" charset="0"/>
              </a:rPr>
              <a:t>Помер Шарль в Парижі 7 квітня 1823.</a:t>
            </a:r>
          </a:p>
          <a:p>
            <a:endParaRPr lang="uk-UA" dirty="0"/>
          </a:p>
        </p:txBody>
      </p:sp>
    </p:spTree>
    <p:extLst>
      <p:ext uri="{BB962C8B-B14F-4D97-AF65-F5344CB8AC3E}">
        <p14:creationId xmlns:p14="http://schemas.microsoft.com/office/powerpoint/2010/main" val="162901912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Презентація 7 Чудес України(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79513" y="260648"/>
            <a:ext cx="7920880" cy="612068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p:txBody>
          <a:bodyPr>
            <a:normAutofit fontScale="90000"/>
          </a:bodyPr>
          <a:lstStyle/>
          <a:p>
            <a:pPr algn="ctr"/>
            <a:r>
              <a:rPr lang="uk-UA" sz="3600" dirty="0" smtClean="0"/>
              <a:t>Експериментальне підтвердження закона Шарля</a:t>
            </a:r>
            <a:r>
              <a:rPr lang="uk-UA" dirty="0" smtClean="0"/>
              <a:t/>
            </a:r>
            <a:br>
              <a:rPr lang="uk-UA" dirty="0" smtClean="0"/>
            </a:br>
            <a:r>
              <a:rPr lang="uk-UA" dirty="0" smtClean="0"/>
              <a:t> </a:t>
            </a:r>
            <a:endParaRPr lang="uk-UA" dirty="0"/>
          </a:p>
        </p:txBody>
      </p:sp>
      <p:pic>
        <p:nvPicPr>
          <p:cNvPr id="2" name="Рисунок 1"/>
          <p:cNvPicPr>
            <a:picLocks noChangeAspect="1"/>
          </p:cNvPicPr>
          <p:nvPr/>
        </p:nvPicPr>
        <p:blipFill>
          <a:blip r:embed="rId2"/>
          <a:stretch>
            <a:fillRect/>
          </a:stretch>
        </p:blipFill>
        <p:spPr>
          <a:xfrm>
            <a:off x="0" y="2204864"/>
            <a:ext cx="7291070" cy="34388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50" y="188640"/>
            <a:ext cx="7416824" cy="706760"/>
          </a:xfrm>
        </p:spPr>
        <p:txBody>
          <a:bodyPr/>
          <a:lstStyle/>
          <a:p>
            <a:pPr algn="ctr"/>
            <a:r>
              <a:rPr lang="uk-UA" b="1" dirty="0" smtClean="0">
                <a:latin typeface="Arial" panose="020B0604020202020204" pitchFamily="34" charset="0"/>
                <a:cs typeface="Arial" panose="020B0604020202020204" pitchFamily="34" charset="0"/>
              </a:rPr>
              <a:t>Виконання графічних задач</a:t>
            </a:r>
            <a:endParaRPr lang="uk-UA" b="1" dirty="0">
              <a:latin typeface="Arial" panose="020B0604020202020204" pitchFamily="34" charset="0"/>
              <a:cs typeface="Arial" panose="020B0604020202020204" pitchFamily="34" charset="0"/>
            </a:endParaRPr>
          </a:p>
        </p:txBody>
      </p:sp>
      <p:pic>
        <p:nvPicPr>
          <p:cNvPr id="2050" name="Picture 2"/>
          <p:cNvPicPr>
            <a:picLocks noGrp="1" noChangeAspect="1" noChangeArrowheads="1"/>
          </p:cNvPicPr>
          <p:nvPr>
            <p:ph idx="1"/>
          </p:nvPr>
        </p:nvPicPr>
        <p:blipFill>
          <a:blip r:embed="rId2" cstate="print"/>
          <a:stretch>
            <a:fillRect/>
          </a:stretch>
        </p:blipFill>
        <p:spPr bwMode="auto">
          <a:xfrm>
            <a:off x="883605" y="895401"/>
            <a:ext cx="6208675" cy="59626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0095" y="188640"/>
            <a:ext cx="6970217" cy="1066800"/>
          </a:xfrm>
        </p:spPr>
        <p:txBody>
          <a:bodyPr>
            <a:normAutofit fontScale="90000"/>
          </a:bodyPr>
          <a:lstStyle/>
          <a:p>
            <a:pPr algn="ctr"/>
            <a:r>
              <a:rPr lang="uk-UA" dirty="0" smtClean="0">
                <a:latin typeface="Arial" panose="020B0604020202020204" pitchFamily="34" charset="0"/>
                <a:cs typeface="Arial" panose="020B0604020202020204" pitchFamily="34" charset="0"/>
              </a:rPr>
              <a:t>Перевірка знань по темі “ІЗОПРОЦЕСИ” ( тестові завдання).</a:t>
            </a:r>
            <a:endParaRPr lang="uk-UA" dirty="0">
              <a:latin typeface="Arial" panose="020B0604020202020204" pitchFamily="34" charset="0"/>
              <a:cs typeface="Arial" panose="020B0604020202020204" pitchFamily="34" charset="0"/>
            </a:endParaRPr>
          </a:p>
        </p:txBody>
      </p:sp>
      <p:pic>
        <p:nvPicPr>
          <p:cNvPr id="3075" name="Picture 3"/>
          <p:cNvPicPr>
            <a:picLocks noGrp="1" noChangeAspect="1" noChangeArrowheads="1"/>
          </p:cNvPicPr>
          <p:nvPr>
            <p:ph idx="1"/>
          </p:nvPr>
        </p:nvPicPr>
        <p:blipFill>
          <a:blip r:embed="rId2" cstate="print"/>
          <a:srcRect/>
          <a:stretch>
            <a:fillRect/>
          </a:stretch>
        </p:blipFill>
        <p:spPr bwMode="auto">
          <a:xfrm>
            <a:off x="4788024" y="1288383"/>
            <a:ext cx="3943382" cy="311001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074" name="Picture 2"/>
          <p:cNvPicPr>
            <a:picLocks noChangeAspect="1" noChangeArrowheads="1"/>
          </p:cNvPicPr>
          <p:nvPr/>
        </p:nvPicPr>
        <p:blipFill>
          <a:blip r:embed="rId3" cstate="print"/>
          <a:srcRect/>
          <a:stretch>
            <a:fillRect/>
          </a:stretch>
        </p:blipFill>
        <p:spPr bwMode="auto">
          <a:xfrm>
            <a:off x="251520" y="1429648"/>
            <a:ext cx="4188616" cy="296875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076" name="Picture 4"/>
          <p:cNvPicPr>
            <a:picLocks noChangeAspect="1" noChangeArrowheads="1"/>
          </p:cNvPicPr>
          <p:nvPr/>
        </p:nvPicPr>
        <p:blipFill>
          <a:blip r:embed="rId4" cstate="print"/>
          <a:srcRect/>
          <a:stretch>
            <a:fillRect/>
          </a:stretch>
        </p:blipFill>
        <p:spPr bwMode="auto">
          <a:xfrm>
            <a:off x="2123728" y="4572608"/>
            <a:ext cx="4491577" cy="2174224"/>
          </a:xfrm>
          <a:prstGeom prst="rect">
            <a:avLst/>
          </a:prstGeom>
          <a:ln>
            <a:noFill/>
          </a:ln>
          <a:effectLst>
            <a:outerShdw blurRad="190500" algn="tl" rotWithShape="0">
              <a:srgbClr val="000000">
                <a:alpha val="70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659160"/>
          </a:xfrm>
        </p:spPr>
        <p:txBody>
          <a:bodyPr/>
          <a:lstStyle/>
          <a:p>
            <a:pPr algn="ctr"/>
            <a:r>
              <a:rPr lang="uk-UA" b="1" dirty="0" smtClean="0">
                <a:latin typeface="Arial" panose="020B0604020202020204" pitchFamily="34" charset="0"/>
                <a:cs typeface="Arial" panose="020B0604020202020204" pitchFamily="34" charset="0"/>
              </a:rPr>
              <a:t>ДОМАШНЄ ЗАВДАННЯ</a:t>
            </a:r>
            <a:endParaRPr lang="uk-UA" b="1" dirty="0">
              <a:latin typeface="Arial" panose="020B0604020202020204" pitchFamily="34" charset="0"/>
              <a:cs typeface="Arial" panose="020B0604020202020204" pitchFamily="34" charset="0"/>
            </a:endParaRPr>
          </a:p>
        </p:txBody>
      </p:sp>
      <p:sp>
        <p:nvSpPr>
          <p:cNvPr id="3" name="Содержимое 2"/>
          <p:cNvSpPr>
            <a:spLocks noGrp="1"/>
          </p:cNvSpPr>
          <p:nvPr>
            <p:ph idx="1"/>
          </p:nvPr>
        </p:nvSpPr>
        <p:spPr>
          <a:xfrm>
            <a:off x="182074" y="1484784"/>
            <a:ext cx="7202761" cy="1008112"/>
          </a:xfrm>
        </p:spPr>
        <p:txBody>
          <a:bodyPr>
            <a:normAutofit/>
          </a:bodyPr>
          <a:lstStyle/>
          <a:p>
            <a:pPr marL="0" indent="457200">
              <a:spcBef>
                <a:spcPts val="0"/>
              </a:spcBef>
              <a:buNone/>
            </a:pPr>
            <a:r>
              <a:rPr lang="uk-UA" sz="2400" dirty="0" smtClean="0">
                <a:solidFill>
                  <a:schemeClr val="accent3">
                    <a:lumMod val="75000"/>
                  </a:schemeClr>
                </a:solidFill>
                <a:latin typeface="Arial" panose="020B0604020202020204" pitchFamily="34" charset="0"/>
                <a:cs typeface="Arial" panose="020B0604020202020204" pitchFamily="34" charset="0"/>
              </a:rPr>
              <a:t>Скласти кросворд за темою “Газові закони”, з ключовим словом “ФІЗИКА”.</a:t>
            </a:r>
            <a:endParaRPr lang="uk-UA" sz="2400" dirty="0">
              <a:solidFill>
                <a:schemeClr val="accent3">
                  <a:lumMod val="75000"/>
                </a:schemeClr>
              </a:solidFill>
              <a:latin typeface="Arial" panose="020B0604020202020204" pitchFamily="34" charset="0"/>
              <a:cs typeface="Arial" panose="020B0604020202020204" pitchFamily="34" charset="0"/>
            </a:endParaRPr>
          </a:p>
        </p:txBody>
      </p:sp>
      <p:pic>
        <p:nvPicPr>
          <p:cNvPr id="4" name="Рисунок 3"/>
          <p:cNvPicPr>
            <a:picLocks noChangeAspect="1"/>
          </p:cNvPicPr>
          <p:nvPr/>
        </p:nvPicPr>
        <p:blipFill>
          <a:blip r:embed="rId2"/>
          <a:stretch>
            <a:fillRect/>
          </a:stretch>
        </p:blipFill>
        <p:spPr>
          <a:xfrm>
            <a:off x="852416" y="2745811"/>
            <a:ext cx="6239864" cy="315593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2780928"/>
            <a:ext cx="6347713" cy="1320800"/>
          </a:xfrm>
        </p:spPr>
        <p:txBody>
          <a:bodyPr/>
          <a:lstStyle/>
          <a:p>
            <a:pPr algn="ctr"/>
            <a:r>
              <a:rPr lang="uk-UA" dirty="0" smtClean="0"/>
              <a:t>ФРОНТАЛЬНЕ ОПИТУВАННЯ</a:t>
            </a:r>
            <a:endParaRPr lang="uk-UA" dirty="0"/>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692696"/>
            <a:ext cx="7344815" cy="1320800"/>
          </a:xfrm>
        </p:spPr>
        <p:txBody>
          <a:bodyPr>
            <a:normAutofit fontScale="90000"/>
          </a:bodyPr>
          <a:lstStyle/>
          <a:p>
            <a:pPr algn="r"/>
            <a:r>
              <a:rPr lang="ru-RU" dirty="0" smtClean="0">
                <a:latin typeface="Arial" pitchFamily="34" charset="0"/>
                <a:cs typeface="Arial" pitchFamily="34" charset="0"/>
              </a:rPr>
              <a:t>«Искусство эксперимента состоит в том, чтобы уметь задавать вопросы природе и понимать ее ответы»</a:t>
            </a:r>
            <a:br>
              <a:rPr lang="ru-RU" dirty="0" smtClean="0">
                <a:latin typeface="Arial" pitchFamily="34" charset="0"/>
                <a:cs typeface="Arial" pitchFamily="34" charset="0"/>
              </a:rPr>
            </a:br>
            <a:r>
              <a:rPr lang="ru-RU" sz="2400" dirty="0" smtClean="0">
                <a:latin typeface="Arial" pitchFamily="34" charset="0"/>
                <a:cs typeface="Arial" pitchFamily="34" charset="0"/>
              </a:rPr>
              <a:t/>
            </a:r>
            <a:br>
              <a:rPr lang="ru-RU" sz="2400" dirty="0" smtClean="0">
                <a:latin typeface="Arial" pitchFamily="34" charset="0"/>
                <a:cs typeface="Arial" pitchFamily="34" charset="0"/>
              </a:rPr>
            </a:br>
            <a:r>
              <a:rPr lang="ru-RU" sz="2400" dirty="0" smtClean="0">
                <a:latin typeface="Arial" pitchFamily="34" charset="0"/>
                <a:cs typeface="Arial" pitchFamily="34" charset="0"/>
              </a:rPr>
              <a:t>Майкл Фарадей</a:t>
            </a:r>
            <a:endParaRPr lang="uk-UA" sz="2400" dirty="0">
              <a:latin typeface="Arial" pitchFamily="34" charset="0"/>
              <a:cs typeface="Arial" pitchFamily="34" charset="0"/>
            </a:endParaRPr>
          </a:p>
        </p:txBody>
      </p:sp>
      <p:pic>
        <p:nvPicPr>
          <p:cNvPr id="4" name="Рисунок 3"/>
          <p:cNvPicPr>
            <a:picLocks noChangeAspect="1"/>
          </p:cNvPicPr>
          <p:nvPr/>
        </p:nvPicPr>
        <p:blipFill>
          <a:blip r:embed="rId2"/>
          <a:stretch>
            <a:fillRect/>
          </a:stretch>
        </p:blipFill>
        <p:spPr>
          <a:xfrm>
            <a:off x="2051720" y="2564904"/>
            <a:ext cx="2664296" cy="41058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7"/>
          <p:cNvSpPr>
            <a:spLocks noGrp="1"/>
          </p:cNvSpPr>
          <p:nvPr>
            <p:ph type="ctrTitle"/>
          </p:nvPr>
        </p:nvSpPr>
        <p:spPr bwMode="auto">
          <a:xfrm>
            <a:off x="755576" y="188640"/>
            <a:ext cx="6511925" cy="791369"/>
          </a:xfrm>
          <a:noFill/>
        </p:spPr>
        <p:txBody>
          <a:bodyPr wrap="square" numCol="1" compatLnSpc="1">
            <a:prstTxWarp prst="textNoShape">
              <a:avLst/>
            </a:prstTxWarp>
          </a:bodyPr>
          <a:lstStyle/>
          <a:p>
            <a:pPr algn="ctr" eaLnBrk="1" hangingPunct="1">
              <a:buFont typeface="Georgia" pitchFamily="18" charset="0"/>
              <a:buNone/>
            </a:pPr>
            <a:r>
              <a:rPr lang="uk-UA" sz="3600" b="1" i="1" dirty="0" smtClean="0">
                <a:solidFill>
                  <a:schemeClr val="accent1">
                    <a:lumMod val="75000"/>
                  </a:schemeClr>
                </a:solidFill>
                <a:effectLst/>
                <a:latin typeface="Arial" charset="0"/>
              </a:rPr>
              <a:t>ІЗОТЕРМІЧНИЙ ПРОЦЕС</a:t>
            </a:r>
            <a:endParaRPr lang="ru-RU" sz="3600" b="1" i="1" dirty="0" smtClean="0">
              <a:solidFill>
                <a:schemeClr val="accent1">
                  <a:lumMod val="75000"/>
                </a:schemeClr>
              </a:solidFill>
              <a:effectLst/>
              <a:latin typeface="Arial" charset="0"/>
            </a:endParaRPr>
          </a:p>
        </p:txBody>
      </p:sp>
      <p:sp>
        <p:nvSpPr>
          <p:cNvPr id="13314" name="Подзаголовок 2"/>
          <p:cNvSpPr>
            <a:spLocks noGrp="1"/>
          </p:cNvSpPr>
          <p:nvPr>
            <p:ph type="subTitle" idx="1"/>
          </p:nvPr>
        </p:nvSpPr>
        <p:spPr>
          <a:xfrm>
            <a:off x="605206" y="1340768"/>
            <a:ext cx="6812663" cy="2473187"/>
          </a:xfrm>
        </p:spPr>
        <p:txBody>
          <a:bodyPr>
            <a:normAutofit lnSpcReduction="10000"/>
          </a:bodyPr>
          <a:lstStyle/>
          <a:p>
            <a:pPr eaLnBrk="1" hangingPunct="1"/>
            <a:endParaRPr lang="en-US" dirty="0" smtClean="0"/>
          </a:p>
          <a:p>
            <a:pPr indent="457200" algn="just" eaLnBrk="1" hangingPunct="1">
              <a:spcBef>
                <a:spcPts val="0"/>
              </a:spcBef>
            </a:pPr>
            <a:r>
              <a:rPr lang="uk-UA" sz="2000" dirty="0" smtClean="0">
                <a:solidFill>
                  <a:schemeClr val="accent3">
                    <a:lumMod val="75000"/>
                  </a:schemeClr>
                </a:solidFill>
                <a:latin typeface="Arial" panose="020B0604020202020204" pitchFamily="34" charset="0"/>
                <a:cs typeface="Arial" panose="020B0604020202020204" pitchFamily="34" charset="0"/>
              </a:rPr>
              <a:t>Ізотермічним процесом називається процес, що протікає при постійній температурі T=</a:t>
            </a:r>
            <a:r>
              <a:rPr lang="uk-UA" sz="2000" dirty="0" err="1" smtClean="0">
                <a:solidFill>
                  <a:schemeClr val="accent3">
                    <a:lumMod val="75000"/>
                  </a:schemeClr>
                </a:solidFill>
                <a:latin typeface="Arial" panose="020B0604020202020204" pitchFamily="34" charset="0"/>
                <a:cs typeface="Arial" panose="020B0604020202020204" pitchFamily="34" charset="0"/>
              </a:rPr>
              <a:t>const</a:t>
            </a:r>
            <a:r>
              <a:rPr lang="uk-UA" sz="2000" dirty="0" smtClean="0">
                <a:solidFill>
                  <a:schemeClr val="accent3">
                    <a:lumMod val="75000"/>
                  </a:schemeClr>
                </a:solidFill>
                <a:latin typeface="Arial" panose="020B0604020202020204" pitchFamily="34" charset="0"/>
                <a:cs typeface="Arial" panose="020B0604020202020204" pitchFamily="34" charset="0"/>
              </a:rPr>
              <a:t>.</a:t>
            </a:r>
            <a:endParaRPr lang="uk-UA" sz="2000" dirty="0">
              <a:solidFill>
                <a:schemeClr val="accent3">
                  <a:lumMod val="75000"/>
                </a:schemeClr>
              </a:solidFill>
              <a:latin typeface="Arial" panose="020B0604020202020204" pitchFamily="34" charset="0"/>
              <a:cs typeface="Arial" panose="020B0604020202020204" pitchFamily="34" charset="0"/>
            </a:endParaRPr>
          </a:p>
          <a:p>
            <a:pPr indent="457200" algn="just" eaLnBrk="1" hangingPunct="1">
              <a:spcBef>
                <a:spcPts val="0"/>
              </a:spcBef>
            </a:pPr>
            <a:r>
              <a:rPr lang="uk-UA" sz="2000" dirty="0" smtClean="0">
                <a:solidFill>
                  <a:schemeClr val="accent3">
                    <a:lumMod val="75000"/>
                  </a:schemeClr>
                </a:solidFill>
                <a:latin typeface="Arial" panose="020B0604020202020204" pitchFamily="34" charset="0"/>
                <a:cs typeface="Arial" panose="020B0604020202020204" pitchFamily="34" charset="0"/>
              </a:rPr>
              <a:t>Поведінка ідеального газу при ізотермічному процесі підкоряється закону: РV = const «При постійній температурі і незмінних значеннях маси газу і його молярної маси, добуток обсягу газу на його тиск залишається постійним».</a:t>
            </a:r>
          </a:p>
          <a:p>
            <a:pPr eaLnBrk="1" hangingPunct="1"/>
            <a:endParaRPr lang="ru-RU" dirty="0" smtClean="0"/>
          </a:p>
        </p:txBody>
      </p:sp>
      <p:pic>
        <p:nvPicPr>
          <p:cNvPr id="13315" name="Picture 2"/>
          <p:cNvPicPr>
            <a:picLocks noChangeAspect="1" noChangeArrowheads="1"/>
          </p:cNvPicPr>
          <p:nvPr/>
        </p:nvPicPr>
        <p:blipFill>
          <a:blip r:embed="rId2" cstate="print"/>
          <a:srcRect/>
          <a:stretch>
            <a:fillRect/>
          </a:stretch>
        </p:blipFill>
        <p:spPr bwMode="auto">
          <a:xfrm>
            <a:off x="2339752" y="4012880"/>
            <a:ext cx="3728603" cy="267659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Объект 2"/>
          <p:cNvSpPr>
            <a:spLocks noGrp="1"/>
          </p:cNvSpPr>
          <p:nvPr>
            <p:ph idx="1"/>
          </p:nvPr>
        </p:nvSpPr>
        <p:spPr>
          <a:xfrm>
            <a:off x="107504" y="620688"/>
            <a:ext cx="7056784" cy="1728192"/>
          </a:xfrm>
          <a:prstGeom prst="rect">
            <a:avLst/>
          </a:prstGeom>
        </p:spPr>
        <p:txBody>
          <a:bodyPr/>
          <a:lstStyle/>
          <a:p>
            <a:pPr marL="0" indent="457200" algn="just" eaLnBrk="1" hangingPunct="1">
              <a:spcBef>
                <a:spcPts val="0"/>
              </a:spcBef>
              <a:buFont typeface="Georgia" pitchFamily="18" charset="0"/>
              <a:buNone/>
            </a:pPr>
            <a:r>
              <a:rPr lang="uk-UA" sz="2000" dirty="0" smtClean="0">
                <a:solidFill>
                  <a:schemeClr val="accent3">
                    <a:lumMod val="50000"/>
                  </a:schemeClr>
                </a:solidFill>
                <a:latin typeface="Arial" panose="020B0604020202020204" pitchFamily="34" charset="0"/>
                <a:cs typeface="Arial" panose="020B0604020202020204" pitchFamily="34" charset="0"/>
              </a:rPr>
              <a:t>Графік ізотермічного процесу на РV – діаграмі називається </a:t>
            </a:r>
            <a:r>
              <a:rPr lang="uk-UA" sz="2000" b="1" dirty="0" smtClean="0">
                <a:solidFill>
                  <a:schemeClr val="accent3">
                    <a:lumMod val="50000"/>
                  </a:schemeClr>
                </a:solidFill>
                <a:latin typeface="Arial" panose="020B0604020202020204" pitchFamily="34" charset="0"/>
                <a:cs typeface="Arial" panose="020B0604020202020204" pitchFamily="34" charset="0"/>
              </a:rPr>
              <a:t>ізотермою</a:t>
            </a:r>
            <a:r>
              <a:rPr lang="uk-UA" sz="2000" dirty="0" smtClean="0">
                <a:solidFill>
                  <a:schemeClr val="accent3">
                    <a:lumMod val="50000"/>
                  </a:schemeClr>
                </a:solidFill>
                <a:latin typeface="Arial" panose="020B0604020202020204" pitchFamily="34" charset="0"/>
                <a:cs typeface="Arial" panose="020B0604020202020204" pitchFamily="34" charset="0"/>
              </a:rPr>
              <a:t>.</a:t>
            </a:r>
          </a:p>
          <a:p>
            <a:pPr marL="0" indent="457200" algn="just" eaLnBrk="1" hangingPunct="1">
              <a:spcBef>
                <a:spcPts val="0"/>
              </a:spcBef>
              <a:buFont typeface="Georgia" pitchFamily="18" charset="0"/>
              <a:buNone/>
            </a:pPr>
            <a:r>
              <a:rPr lang="uk-UA" sz="2000" dirty="0" smtClean="0">
                <a:solidFill>
                  <a:schemeClr val="accent3">
                    <a:lumMod val="50000"/>
                  </a:schemeClr>
                </a:solidFill>
                <a:latin typeface="Arial" panose="020B0604020202020204" pitchFamily="34" charset="0"/>
                <a:cs typeface="Arial" panose="020B0604020202020204" pitchFamily="34" charset="0"/>
              </a:rPr>
              <a:t>Ізотерма газу зображує обернено пропорційну залежність між тиском і об'ємом. Криву такого роду в математиці називають </a:t>
            </a:r>
            <a:r>
              <a:rPr lang="uk-UA" sz="2000" b="1" dirty="0" smtClean="0">
                <a:solidFill>
                  <a:schemeClr val="accent3">
                    <a:lumMod val="50000"/>
                  </a:schemeClr>
                </a:solidFill>
                <a:latin typeface="Arial" panose="020B0604020202020204" pitchFamily="34" charset="0"/>
                <a:cs typeface="Arial" panose="020B0604020202020204" pitchFamily="34" charset="0"/>
              </a:rPr>
              <a:t>гіперболою</a:t>
            </a:r>
            <a:r>
              <a:rPr lang="uk-UA" sz="2000" dirty="0" smtClean="0">
                <a:solidFill>
                  <a:schemeClr val="accent3">
                    <a:lumMod val="50000"/>
                  </a:schemeClr>
                </a:solidFill>
                <a:latin typeface="Arial" panose="020B0604020202020204" pitchFamily="34" charset="0"/>
                <a:cs typeface="Arial" panose="020B0604020202020204" pitchFamily="34" charset="0"/>
              </a:rPr>
              <a:t>.</a:t>
            </a:r>
          </a:p>
        </p:txBody>
      </p:sp>
      <p:pic>
        <p:nvPicPr>
          <p:cNvPr id="14338" name="Picture 5" descr="физика 3"/>
          <p:cNvPicPr>
            <a:picLocks noChangeAspect="1" noChangeArrowheads="1"/>
          </p:cNvPicPr>
          <p:nvPr/>
        </p:nvPicPr>
        <p:blipFill>
          <a:blip r:embed="rId2" cstate="print"/>
          <a:srcRect/>
          <a:stretch>
            <a:fillRect/>
          </a:stretch>
        </p:blipFill>
        <p:spPr bwMode="auto">
          <a:xfrm>
            <a:off x="2051720" y="2492896"/>
            <a:ext cx="4556528" cy="4260353"/>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85729"/>
            <a:ext cx="7772400" cy="1000131"/>
          </a:xfrm>
        </p:spPr>
        <p:txBody>
          <a:bodyPr>
            <a:normAutofit/>
          </a:bodyPr>
          <a:lstStyle/>
          <a:p>
            <a:pPr algn="l"/>
            <a:r>
              <a:rPr lang="ru-RU" sz="3200" dirty="0" err="1" smtClean="0">
                <a:solidFill>
                  <a:schemeClr val="bg1"/>
                </a:solidFill>
                <a:latin typeface="Times New Roman" pitchFamily="18" charset="0"/>
                <a:cs typeface="Times New Roman" pitchFamily="18" charset="0"/>
              </a:rPr>
              <a:t>Едм</a:t>
            </a:r>
            <a:r>
              <a:rPr lang="ru-RU" sz="3200" dirty="0" smtClean="0">
                <a:solidFill>
                  <a:schemeClr val="bg1"/>
                </a:solidFill>
                <a:latin typeface="Times New Roman" pitchFamily="18" charset="0"/>
                <a:cs typeface="Times New Roman" pitchFamily="18" charset="0"/>
              </a:rPr>
              <a:t> </a:t>
            </a:r>
            <a:r>
              <a:rPr lang="ru-RU" sz="3200" dirty="0" err="1" smtClean="0">
                <a:solidFill>
                  <a:schemeClr val="bg1"/>
                </a:solidFill>
                <a:latin typeface="Times New Roman" pitchFamily="18" charset="0"/>
                <a:cs typeface="Times New Roman" pitchFamily="18" charset="0"/>
              </a:rPr>
              <a:t>Маріотт</a:t>
            </a:r>
            <a:endParaRPr lang="ru-RU" sz="3200" dirty="0"/>
          </a:p>
        </p:txBody>
      </p:sp>
      <p:sp>
        <p:nvSpPr>
          <p:cNvPr id="3" name="Подзаголовок 2"/>
          <p:cNvSpPr>
            <a:spLocks noGrp="1"/>
          </p:cNvSpPr>
          <p:nvPr>
            <p:ph type="subTitle" idx="1"/>
          </p:nvPr>
        </p:nvSpPr>
        <p:spPr>
          <a:xfrm>
            <a:off x="523047" y="285729"/>
            <a:ext cx="5483004" cy="6455640"/>
          </a:xfrm>
        </p:spPr>
        <p:txBody>
          <a:bodyPr>
            <a:noAutofit/>
          </a:bodyPr>
          <a:lstStyle/>
          <a:p>
            <a:pPr algn="ctr"/>
            <a:r>
              <a:rPr lang="uk-UA" sz="1600" b="1" dirty="0" smtClean="0">
                <a:solidFill>
                  <a:schemeClr val="accent2">
                    <a:lumMod val="50000"/>
                  </a:schemeClr>
                </a:solidFill>
                <a:latin typeface="Arial" panose="020B0604020202020204" pitchFamily="34" charset="0"/>
                <a:cs typeface="Arial" panose="020B0604020202020204" pitchFamily="34" charset="0"/>
              </a:rPr>
              <a:t>ЕДМ МЕДМ МАРІОТТ</a:t>
            </a:r>
          </a:p>
          <a:p>
            <a:pPr indent="457200" algn="just">
              <a:spcBef>
                <a:spcPts val="0"/>
              </a:spcBef>
            </a:pPr>
            <a:r>
              <a:rPr lang="uk-UA" sz="1600" dirty="0" smtClean="0">
                <a:solidFill>
                  <a:schemeClr val="accent2">
                    <a:lumMod val="50000"/>
                  </a:schemeClr>
                </a:solidFill>
                <a:latin typeface="Arial" panose="020B0604020202020204" pitchFamily="34" charset="0"/>
                <a:cs typeface="Arial" panose="020B0604020202020204" pitchFamily="34" charset="0"/>
              </a:rPr>
              <a:t>Маріотт - французький фізик, один із засновників (1666) і перших членів Паризької академії наук. Народився в Діжоні. Був настоятелем монастиря Святого Мартіна поблизу Діжона.</a:t>
            </a:r>
          </a:p>
          <a:p>
            <a:pPr indent="457200" algn="just">
              <a:spcBef>
                <a:spcPts val="0"/>
              </a:spcBef>
            </a:pPr>
            <a:r>
              <a:rPr lang="uk-UA" sz="1600" dirty="0" smtClean="0">
                <a:solidFill>
                  <a:schemeClr val="accent2">
                    <a:lumMod val="50000"/>
                  </a:schemeClr>
                </a:solidFill>
                <a:latin typeface="Arial" panose="020B0604020202020204" pitchFamily="34" charset="0"/>
                <a:cs typeface="Arial" panose="020B0604020202020204" pitchFamily="34" charset="0"/>
              </a:rPr>
              <a:t>Наукові роботи відносяться до механіки, теплоти, оптики. У 1676 р встановив закон зміни обсягу даної маси газу від тиску при постійній температурі (закон Бойля - Маріотта; цей закон був відкритий і опублікований 1662 р </a:t>
            </a:r>
            <a:r>
              <a:rPr lang="uk-UA" sz="1600" dirty="0" err="1" smtClean="0">
                <a:solidFill>
                  <a:schemeClr val="accent2">
                    <a:lumMod val="50000"/>
                  </a:schemeClr>
                </a:solidFill>
                <a:latin typeface="Arial" panose="020B0604020202020204" pitchFamily="34" charset="0"/>
                <a:cs typeface="Arial" panose="020B0604020202020204" pitchFamily="34" charset="0"/>
              </a:rPr>
              <a:t>Р</a:t>
            </a:r>
            <a:r>
              <a:rPr lang="uk-UA" sz="1600" dirty="0" smtClean="0">
                <a:solidFill>
                  <a:schemeClr val="accent2">
                    <a:lumMod val="50000"/>
                  </a:schemeClr>
                </a:solidFill>
                <a:latin typeface="Arial" panose="020B0604020202020204" pitchFamily="34" charset="0"/>
                <a:cs typeface="Arial" panose="020B0604020202020204" pitchFamily="34" charset="0"/>
              </a:rPr>
              <a:t>. Бойл). Передбачив різноманітні застосування цього закону, зокрема розрахунок висоти місцевості за даними барометра. Описав численні досліди про вивчення перебігу рідин по трубах; експериментально підтвердив формулу Е.                                                               </a:t>
            </a:r>
            <a:r>
              <a:rPr lang="uk-UA" sz="1600" smtClean="0">
                <a:solidFill>
                  <a:schemeClr val="accent2">
                    <a:lumMod val="50000"/>
                  </a:schemeClr>
                </a:solidFill>
                <a:latin typeface="Arial" panose="020B0604020202020204" pitchFamily="34" charset="0"/>
                <a:cs typeface="Arial" panose="020B0604020202020204" pitchFamily="34" charset="0"/>
              </a:rPr>
              <a:t>Торрічеллі </a:t>
            </a:r>
            <a:r>
              <a:rPr lang="uk-UA" sz="1600" dirty="0" smtClean="0">
                <a:solidFill>
                  <a:schemeClr val="accent2">
                    <a:lumMod val="50000"/>
                  </a:schemeClr>
                </a:solidFill>
                <a:latin typeface="Arial" panose="020B0604020202020204" pitchFamily="34" charset="0"/>
                <a:cs typeface="Arial" panose="020B0604020202020204" pitchFamily="34" charset="0"/>
              </a:rPr>
              <a:t>щодо швидкості витікання рідини. Досліджував висоту підйому фонтанів і склав таблиці залежності висоти підйому від діаметра отвору. Вивчав зіткнення пружних тіл, коливання маятника. У «Трактаті про удар або зіткнення тіл» (1678) узагальнив дослідження в цій області. Довів збільшення обсягу води при замерзанні. </a:t>
            </a:r>
            <a:r>
              <a:rPr lang="uk-UA" sz="1600" dirty="0">
                <a:solidFill>
                  <a:schemeClr val="accent2">
                    <a:lumMod val="50000"/>
                  </a:schemeClr>
                </a:solidFill>
                <a:latin typeface="Arial" panose="020B0604020202020204" pitchFamily="34" charset="0"/>
                <a:cs typeface="Arial" panose="020B0604020202020204" pitchFamily="34" charset="0"/>
              </a:rPr>
              <a:t>Д</a:t>
            </a:r>
            <a:r>
              <a:rPr lang="uk-UA" sz="1600" dirty="0" smtClean="0">
                <a:solidFill>
                  <a:schemeClr val="accent2">
                    <a:lumMod val="50000"/>
                  </a:schemeClr>
                </a:solidFill>
                <a:latin typeface="Arial" panose="020B0604020202020204" pitchFamily="34" charset="0"/>
                <a:cs typeface="Arial" panose="020B0604020202020204" pitchFamily="34" charset="0"/>
              </a:rPr>
              <a:t>осліджував кольори, зокрема кольорові кільця навколо Сонця і Місяця, вивчав веселку, дифракцію світла, променисту теплоту, показав відмінність між тепловими і світловими променями. Виготовив ряд різних фізичних приладів.</a:t>
            </a:r>
            <a:endParaRPr lang="uk-UA" sz="1600" dirty="0">
              <a:solidFill>
                <a:schemeClr val="accent2">
                  <a:lumMod val="50000"/>
                </a:schemeClr>
              </a:solidFill>
              <a:latin typeface="Arial" panose="020B0604020202020204" pitchFamily="34" charset="0"/>
              <a:cs typeface="Arial" panose="020B0604020202020204" pitchFamily="34" charset="0"/>
            </a:endParaRPr>
          </a:p>
        </p:txBody>
      </p:sp>
      <p:pic>
        <p:nvPicPr>
          <p:cNvPr id="5" name="Рисунок 4" descr="Эдм Мариотт"/>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160" y="1653242"/>
            <a:ext cx="3061004" cy="398012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12534" y="358400"/>
            <a:ext cx="6048672" cy="6408712"/>
          </a:xfrm>
        </p:spPr>
        <p:txBody>
          <a:bodyPr>
            <a:noAutofit/>
          </a:bodyPr>
          <a:lstStyle/>
          <a:p>
            <a:pPr algn="ctr"/>
            <a:r>
              <a:rPr lang="vi-VN" b="1" dirty="0" smtClean="0">
                <a:solidFill>
                  <a:schemeClr val="accent3">
                    <a:lumMod val="50000"/>
                  </a:schemeClr>
                </a:solidFill>
                <a:latin typeface="Arial" panose="020B0604020202020204" pitchFamily="34" charset="0"/>
                <a:cs typeface="Arial" panose="020B0604020202020204" pitchFamily="34" charset="0"/>
              </a:rPr>
              <a:t> </a:t>
            </a:r>
            <a:r>
              <a:rPr lang="uk-UA" b="1" dirty="0" smtClean="0">
                <a:solidFill>
                  <a:schemeClr val="accent3">
                    <a:lumMod val="50000"/>
                  </a:schemeClr>
                </a:solidFill>
                <a:cs typeface="Arial" panose="020B0604020202020204" pitchFamily="34" charset="0"/>
              </a:rPr>
              <a:t> </a:t>
            </a:r>
            <a:r>
              <a:rPr lang="uk-UA" sz="2400" b="1" dirty="0" smtClean="0">
                <a:solidFill>
                  <a:schemeClr val="accent3">
                    <a:lumMod val="50000"/>
                  </a:schemeClr>
                </a:solidFill>
                <a:cs typeface="Arial" panose="020B0604020202020204" pitchFamily="34" charset="0"/>
              </a:rPr>
              <a:t>РО́БЕРТ БОЙЛЬ</a:t>
            </a:r>
          </a:p>
          <a:p>
            <a:pPr algn="ctr"/>
            <a:endParaRPr lang="uk-UA" b="1" dirty="0" smtClean="0">
              <a:solidFill>
                <a:schemeClr val="accent3">
                  <a:lumMod val="50000"/>
                </a:schemeClr>
              </a:solidFill>
              <a:latin typeface="Arial" panose="020B0604020202020204" pitchFamily="34" charset="0"/>
              <a:cs typeface="Arial" panose="020B0604020202020204" pitchFamily="34" charset="0"/>
            </a:endParaRPr>
          </a:p>
          <a:p>
            <a:pPr indent="457200" algn="just">
              <a:spcBef>
                <a:spcPts val="0"/>
              </a:spcBef>
            </a:pPr>
            <a:r>
              <a:rPr lang="uk-UA" dirty="0" smtClean="0">
                <a:solidFill>
                  <a:schemeClr val="accent4">
                    <a:lumMod val="50000"/>
                  </a:schemeClr>
                </a:solidFill>
              </a:rPr>
              <a:t>(</a:t>
            </a:r>
            <a:r>
              <a:rPr lang="uk-UA" u="sng" dirty="0" smtClean="0">
                <a:solidFill>
                  <a:schemeClr val="accent4">
                    <a:lumMod val="50000"/>
                  </a:schemeClr>
                </a:solidFill>
                <a:hlinkClick r:id="rId2"/>
              </a:rPr>
              <a:t>25</a:t>
            </a:r>
            <a:r>
              <a:rPr lang="uk-UA" u="sng" dirty="0">
                <a:solidFill>
                  <a:schemeClr val="accent4">
                    <a:lumMod val="50000"/>
                  </a:schemeClr>
                </a:solidFill>
                <a:hlinkClick r:id="rId2"/>
              </a:rPr>
              <a:t> січня</a:t>
            </a:r>
            <a:r>
              <a:rPr lang="uk-UA" dirty="0">
                <a:solidFill>
                  <a:schemeClr val="accent4">
                    <a:lumMod val="50000"/>
                  </a:schemeClr>
                </a:solidFill>
              </a:rPr>
              <a:t> </a:t>
            </a:r>
            <a:r>
              <a:rPr lang="uk-UA" u="sng" dirty="0">
                <a:solidFill>
                  <a:schemeClr val="accent4">
                    <a:lumMod val="50000"/>
                  </a:schemeClr>
                </a:solidFill>
                <a:hlinkClick r:id="rId3"/>
              </a:rPr>
              <a:t>1627</a:t>
            </a:r>
            <a:r>
              <a:rPr lang="uk-UA" dirty="0">
                <a:solidFill>
                  <a:schemeClr val="accent4">
                    <a:lumMod val="50000"/>
                  </a:schemeClr>
                </a:solidFill>
              </a:rPr>
              <a:t>, </a:t>
            </a:r>
            <a:r>
              <a:rPr lang="uk-UA" u="sng" dirty="0" err="1">
                <a:solidFill>
                  <a:schemeClr val="accent4">
                    <a:lumMod val="50000"/>
                  </a:schemeClr>
                </a:solidFill>
                <a:hlinkClick r:id="rId4"/>
              </a:rPr>
              <a:t>Лісмор</a:t>
            </a:r>
            <a:r>
              <a:rPr lang="uk-UA" u="sng" dirty="0">
                <a:solidFill>
                  <a:schemeClr val="accent4">
                    <a:lumMod val="50000"/>
                  </a:schemeClr>
                </a:solidFill>
                <a:hlinkClick r:id="rId4"/>
              </a:rPr>
              <a:t> </a:t>
            </a:r>
            <a:r>
              <a:rPr lang="uk-UA" u="sng" dirty="0" err="1">
                <a:solidFill>
                  <a:schemeClr val="accent4">
                    <a:lumMod val="50000"/>
                  </a:schemeClr>
                </a:solidFill>
                <a:hlinkClick r:id="rId4"/>
              </a:rPr>
              <a:t>Касл</a:t>
            </a:r>
            <a:r>
              <a:rPr lang="uk-UA" dirty="0">
                <a:solidFill>
                  <a:schemeClr val="accent4">
                    <a:lumMod val="50000"/>
                  </a:schemeClr>
                </a:solidFill>
              </a:rPr>
              <a:t>, </a:t>
            </a:r>
            <a:r>
              <a:rPr lang="uk-UA" u="sng" dirty="0">
                <a:solidFill>
                  <a:schemeClr val="accent4">
                    <a:lumMod val="50000"/>
                  </a:schemeClr>
                </a:solidFill>
                <a:hlinkClick r:id="rId5"/>
              </a:rPr>
              <a:t>Ірландія</a:t>
            </a:r>
            <a:r>
              <a:rPr lang="uk-UA" dirty="0">
                <a:solidFill>
                  <a:schemeClr val="accent4">
                    <a:lumMod val="50000"/>
                  </a:schemeClr>
                </a:solidFill>
              </a:rPr>
              <a:t> — </a:t>
            </a:r>
            <a:r>
              <a:rPr lang="uk-UA" u="sng" dirty="0" smtClean="0">
                <a:solidFill>
                  <a:schemeClr val="accent4">
                    <a:lumMod val="50000"/>
                  </a:schemeClr>
                </a:solidFill>
                <a:hlinkClick r:id="rId6"/>
              </a:rPr>
              <a:t>30 </a:t>
            </a:r>
            <a:r>
              <a:rPr lang="uk-UA" u="sng" dirty="0">
                <a:solidFill>
                  <a:schemeClr val="accent4">
                    <a:lumMod val="50000"/>
                  </a:schemeClr>
                </a:solidFill>
                <a:hlinkClick r:id="rId6"/>
              </a:rPr>
              <a:t>грудня</a:t>
            </a:r>
            <a:r>
              <a:rPr lang="uk-UA" dirty="0">
                <a:solidFill>
                  <a:schemeClr val="accent4">
                    <a:lumMod val="50000"/>
                  </a:schemeClr>
                </a:solidFill>
              </a:rPr>
              <a:t> </a:t>
            </a:r>
            <a:r>
              <a:rPr lang="uk-UA" u="sng" dirty="0">
                <a:solidFill>
                  <a:schemeClr val="accent4">
                    <a:lumMod val="50000"/>
                  </a:schemeClr>
                </a:solidFill>
                <a:hlinkClick r:id="rId7"/>
              </a:rPr>
              <a:t>1691</a:t>
            </a:r>
            <a:r>
              <a:rPr lang="uk-UA" dirty="0">
                <a:solidFill>
                  <a:schemeClr val="accent4">
                    <a:lumMod val="50000"/>
                  </a:schemeClr>
                </a:solidFill>
              </a:rPr>
              <a:t>, </a:t>
            </a:r>
            <a:r>
              <a:rPr lang="uk-UA" u="sng" dirty="0">
                <a:solidFill>
                  <a:schemeClr val="accent4">
                    <a:lumMod val="50000"/>
                  </a:schemeClr>
                </a:solidFill>
                <a:hlinkClick r:id="rId8"/>
              </a:rPr>
              <a:t>Лондон</a:t>
            </a:r>
            <a:r>
              <a:rPr lang="uk-UA" dirty="0">
                <a:solidFill>
                  <a:schemeClr val="accent4">
                    <a:lumMod val="50000"/>
                  </a:schemeClr>
                </a:solidFill>
              </a:rPr>
              <a:t>, </a:t>
            </a:r>
            <a:r>
              <a:rPr lang="uk-UA" u="sng" dirty="0">
                <a:solidFill>
                  <a:schemeClr val="accent4">
                    <a:lumMod val="50000"/>
                  </a:schemeClr>
                </a:solidFill>
                <a:hlinkClick r:id="rId9"/>
              </a:rPr>
              <a:t>Англія</a:t>
            </a:r>
            <a:r>
              <a:rPr lang="uk-UA" dirty="0">
                <a:solidFill>
                  <a:schemeClr val="accent4">
                    <a:lumMod val="50000"/>
                  </a:schemeClr>
                </a:solidFill>
              </a:rPr>
              <a:t>).</a:t>
            </a:r>
            <a:endParaRPr lang="ru-RU" dirty="0">
              <a:solidFill>
                <a:schemeClr val="accent4">
                  <a:lumMod val="50000"/>
                </a:schemeClr>
              </a:solidFill>
            </a:endParaRPr>
          </a:p>
          <a:p>
            <a:pPr indent="457200" algn="just">
              <a:spcBef>
                <a:spcPts val="0"/>
              </a:spcBef>
            </a:pPr>
            <a:r>
              <a:rPr lang="uk-UA" dirty="0">
                <a:solidFill>
                  <a:schemeClr val="accent4">
                    <a:lumMod val="50000"/>
                  </a:schemeClr>
                </a:solidFill>
              </a:rPr>
              <a:t>Англійський  </a:t>
            </a:r>
            <a:r>
              <a:rPr lang="uk-UA" u="sng" dirty="0">
                <a:solidFill>
                  <a:schemeClr val="accent4">
                    <a:lumMod val="50000"/>
                  </a:schemeClr>
                </a:solidFill>
                <a:hlinkClick r:id="rId10"/>
              </a:rPr>
              <a:t>хімік</a:t>
            </a:r>
            <a:r>
              <a:rPr lang="uk-UA" dirty="0">
                <a:solidFill>
                  <a:schemeClr val="accent4">
                    <a:lumMod val="50000"/>
                  </a:schemeClr>
                </a:solidFill>
              </a:rPr>
              <a:t>, </a:t>
            </a:r>
            <a:r>
              <a:rPr lang="uk-UA" u="sng" dirty="0">
                <a:solidFill>
                  <a:schemeClr val="accent4">
                    <a:lumMod val="50000"/>
                  </a:schemeClr>
                </a:solidFill>
                <a:hlinkClick r:id="rId11"/>
              </a:rPr>
              <a:t>фізик</a:t>
            </a:r>
            <a:r>
              <a:rPr lang="uk-UA" dirty="0">
                <a:solidFill>
                  <a:schemeClr val="accent4">
                    <a:lumMod val="50000"/>
                  </a:schemeClr>
                </a:solidFill>
              </a:rPr>
              <a:t> і </a:t>
            </a:r>
            <a:r>
              <a:rPr lang="uk-UA" u="sng" dirty="0">
                <a:solidFill>
                  <a:schemeClr val="accent4">
                    <a:lumMod val="50000"/>
                  </a:schemeClr>
                </a:solidFill>
                <a:hlinkClick r:id="rId12"/>
              </a:rPr>
              <a:t>філософ</a:t>
            </a:r>
            <a:r>
              <a:rPr lang="uk-UA" dirty="0">
                <a:solidFill>
                  <a:schemeClr val="accent4">
                    <a:lumMod val="50000"/>
                  </a:schemeClr>
                </a:solidFill>
              </a:rPr>
              <a:t>, один із засновників </a:t>
            </a:r>
            <a:r>
              <a:rPr lang="uk-UA" u="sng" dirty="0">
                <a:solidFill>
                  <a:schemeClr val="accent4">
                    <a:lumMod val="50000"/>
                  </a:schemeClr>
                </a:solidFill>
                <a:hlinkClick r:id="rId13"/>
              </a:rPr>
              <a:t>Лондонського королівського товариства</a:t>
            </a:r>
            <a:r>
              <a:rPr lang="uk-UA" dirty="0">
                <a:solidFill>
                  <a:schemeClr val="accent4">
                    <a:lumMod val="50000"/>
                  </a:schemeClr>
                </a:solidFill>
              </a:rPr>
              <a:t>.</a:t>
            </a:r>
            <a:endParaRPr lang="ru-RU" dirty="0">
              <a:solidFill>
                <a:schemeClr val="accent4">
                  <a:lumMod val="50000"/>
                </a:schemeClr>
              </a:solidFill>
            </a:endParaRPr>
          </a:p>
          <a:p>
            <a:pPr indent="457200" algn="just">
              <a:spcBef>
                <a:spcPts val="0"/>
              </a:spcBef>
            </a:pPr>
            <a:r>
              <a:rPr lang="uk-UA" dirty="0">
                <a:solidFill>
                  <a:schemeClr val="accent4">
                    <a:lumMod val="50000"/>
                  </a:schemeClr>
                </a:solidFill>
              </a:rPr>
              <a:t>Поклав початок новому напрямові у хімії, в основі якого була вимога вивчення складу речовин експериментальним методом. Уперше запровадив наукове поняття про </a:t>
            </a:r>
            <a:r>
              <a:rPr lang="uk-UA" u="sng" dirty="0">
                <a:solidFill>
                  <a:schemeClr val="accent4">
                    <a:lumMod val="50000"/>
                  </a:schemeClr>
                </a:solidFill>
                <a:hlinkClick r:id="rId14"/>
              </a:rPr>
              <a:t>хімічний елемент</a:t>
            </a:r>
            <a:r>
              <a:rPr lang="uk-UA" dirty="0">
                <a:solidFill>
                  <a:schemeClr val="accent4">
                    <a:lumMod val="50000"/>
                  </a:schemeClr>
                </a:solidFill>
              </a:rPr>
              <a:t>. </a:t>
            </a:r>
            <a:endParaRPr lang="ru-RU" dirty="0">
              <a:solidFill>
                <a:schemeClr val="accent4">
                  <a:lumMod val="50000"/>
                </a:schemeClr>
              </a:solidFill>
            </a:endParaRPr>
          </a:p>
          <a:p>
            <a:pPr indent="457200" algn="just">
              <a:spcBef>
                <a:spcPts val="0"/>
              </a:spcBef>
            </a:pPr>
            <a:r>
              <a:rPr lang="uk-UA" dirty="0">
                <a:solidFill>
                  <a:schemeClr val="accent4">
                    <a:lumMod val="50000"/>
                  </a:schemeClr>
                </a:solidFill>
              </a:rPr>
              <a:t>Бойль — один із засновників якісного </a:t>
            </a:r>
            <a:r>
              <a:rPr lang="uk-UA" u="sng" dirty="0">
                <a:solidFill>
                  <a:schemeClr val="accent4">
                    <a:lumMod val="50000"/>
                  </a:schemeClr>
                </a:solidFill>
                <a:hlinkClick r:id="rId15"/>
              </a:rPr>
              <a:t>хімічного аналізу</a:t>
            </a:r>
            <a:r>
              <a:rPr lang="uk-UA" dirty="0">
                <a:solidFill>
                  <a:schemeClr val="accent4">
                    <a:lumMod val="50000"/>
                  </a:schemeClr>
                </a:solidFill>
              </a:rPr>
              <a:t>. У галузі фізики Бойль відкрив закон про залежність об'єму </a:t>
            </a:r>
            <a:r>
              <a:rPr lang="uk-UA" u="sng" dirty="0">
                <a:solidFill>
                  <a:schemeClr val="accent4">
                    <a:lumMod val="50000"/>
                  </a:schemeClr>
                </a:solidFill>
                <a:hlinkClick r:id="rId16"/>
              </a:rPr>
              <a:t>газу</a:t>
            </a:r>
            <a:r>
              <a:rPr lang="uk-UA" dirty="0">
                <a:solidFill>
                  <a:schemeClr val="accent4">
                    <a:lumMod val="50000"/>
                  </a:schemeClr>
                </a:solidFill>
              </a:rPr>
              <a:t> </a:t>
            </a:r>
            <a:r>
              <a:rPr lang="uk-UA" dirty="0" smtClean="0">
                <a:solidFill>
                  <a:schemeClr val="accent4">
                    <a:lumMod val="50000"/>
                  </a:schemeClr>
                </a:solidFill>
              </a:rPr>
              <a:t>від</a:t>
            </a:r>
            <a:r>
              <a:rPr lang="en-US" dirty="0" smtClean="0">
                <a:solidFill>
                  <a:schemeClr val="accent4">
                    <a:lumMod val="50000"/>
                  </a:schemeClr>
                </a:solidFill>
              </a:rPr>
              <a:t> </a:t>
            </a:r>
            <a:r>
              <a:rPr lang="uk-UA" u="sng" dirty="0" smtClean="0">
                <a:solidFill>
                  <a:schemeClr val="accent4">
                    <a:lumMod val="50000"/>
                  </a:schemeClr>
                </a:solidFill>
                <a:hlinkClick r:id="rId17"/>
              </a:rPr>
              <a:t>тиску</a:t>
            </a:r>
            <a:r>
              <a:rPr lang="uk-UA" dirty="0">
                <a:solidFill>
                  <a:schemeClr val="accent4">
                    <a:lumMod val="50000"/>
                  </a:schemeClr>
                </a:solidFill>
              </a:rPr>
              <a:t> (</a:t>
            </a:r>
            <a:r>
              <a:rPr lang="uk-UA" u="sng" dirty="0">
                <a:solidFill>
                  <a:schemeClr val="accent4">
                    <a:lumMod val="50000"/>
                  </a:schemeClr>
                </a:solidFill>
                <a:hlinkClick r:id="rId18"/>
              </a:rPr>
              <a:t>закон Бойля – Маріотта</a:t>
            </a:r>
            <a:r>
              <a:rPr lang="uk-UA" dirty="0">
                <a:solidFill>
                  <a:schemeClr val="accent4">
                    <a:lumMod val="50000"/>
                  </a:schemeClr>
                </a:solidFill>
              </a:rPr>
              <a:t>, </a:t>
            </a:r>
            <a:r>
              <a:rPr lang="uk-UA" u="sng" dirty="0">
                <a:solidFill>
                  <a:schemeClr val="accent4">
                    <a:lumMod val="50000"/>
                  </a:schemeClr>
                </a:solidFill>
                <a:hlinkClick r:id="rId19"/>
              </a:rPr>
              <a:t>1662</a:t>
            </a:r>
            <a:r>
              <a:rPr lang="uk-UA" dirty="0">
                <a:solidFill>
                  <a:schemeClr val="accent4">
                    <a:lumMod val="50000"/>
                  </a:schemeClr>
                </a:solidFill>
              </a:rPr>
              <a:t> р.), довів неможливість життя й </a:t>
            </a:r>
            <a:r>
              <a:rPr lang="uk-UA" u="sng" dirty="0">
                <a:solidFill>
                  <a:schemeClr val="accent4">
                    <a:lumMod val="50000"/>
                  </a:schemeClr>
                </a:solidFill>
                <a:hlinkClick r:id="rId20"/>
              </a:rPr>
              <a:t>горіння</a:t>
            </a:r>
            <a:r>
              <a:rPr lang="uk-UA" dirty="0">
                <a:solidFill>
                  <a:schemeClr val="accent4">
                    <a:lumMod val="50000"/>
                  </a:schemeClr>
                </a:solidFill>
              </a:rPr>
              <a:t> в порожнечі, досліджував теплові, електричні й акустичні явища. Бувши в галузі фізики й хімії в основному </a:t>
            </a:r>
            <a:r>
              <a:rPr lang="uk-UA" u="sng" dirty="0">
                <a:solidFill>
                  <a:schemeClr val="accent4">
                    <a:lumMod val="50000"/>
                  </a:schemeClr>
                </a:solidFill>
                <a:hlinkClick r:id="rId21"/>
              </a:rPr>
              <a:t>матеріалістом</a:t>
            </a:r>
            <a:r>
              <a:rPr lang="uk-UA" dirty="0">
                <a:solidFill>
                  <a:schemeClr val="accent4">
                    <a:lumMod val="50000"/>
                  </a:schemeClr>
                </a:solidFill>
              </a:rPr>
              <a:t>, у філософії Бойль намагався примирити </a:t>
            </a:r>
            <a:r>
              <a:rPr lang="uk-UA" u="sng" dirty="0">
                <a:solidFill>
                  <a:schemeClr val="accent4">
                    <a:lumMod val="50000"/>
                  </a:schemeClr>
                </a:solidFill>
                <a:hlinkClick r:id="rId22"/>
              </a:rPr>
              <a:t>науку</a:t>
            </a:r>
            <a:r>
              <a:rPr lang="uk-UA" dirty="0">
                <a:solidFill>
                  <a:schemeClr val="accent4">
                    <a:lumMod val="50000"/>
                  </a:schemeClr>
                </a:solidFill>
              </a:rPr>
              <a:t> з </a:t>
            </a:r>
            <a:r>
              <a:rPr lang="uk-UA" u="sng" dirty="0">
                <a:solidFill>
                  <a:schemeClr val="accent4">
                    <a:lumMod val="50000"/>
                  </a:schemeClr>
                </a:solidFill>
                <a:hlinkClick r:id="rId23"/>
              </a:rPr>
              <a:t>релігією</a:t>
            </a:r>
            <a:r>
              <a:rPr lang="uk-UA" dirty="0">
                <a:solidFill>
                  <a:schemeClr val="accent4">
                    <a:lumMod val="50000"/>
                  </a:schemeClr>
                </a:solidFill>
              </a:rPr>
              <a:t>.</a:t>
            </a:r>
            <a:endParaRPr lang="ru-RU" dirty="0">
              <a:solidFill>
                <a:schemeClr val="accent4">
                  <a:lumMod val="50000"/>
                </a:schemeClr>
              </a:solidFill>
            </a:endParaRPr>
          </a:p>
          <a:p>
            <a:pPr indent="457200" algn="just">
              <a:spcBef>
                <a:spcPts val="0"/>
              </a:spcBef>
            </a:pPr>
            <a:r>
              <a:rPr lang="uk-UA" dirty="0">
                <a:solidFill>
                  <a:schemeClr val="accent4">
                    <a:lumMod val="50000"/>
                  </a:schemeClr>
                </a:solidFill>
              </a:rPr>
              <a:t>На честь вченого названо </a:t>
            </a:r>
            <a:r>
              <a:rPr lang="uk-UA" u="sng" dirty="0">
                <a:solidFill>
                  <a:schemeClr val="accent4">
                    <a:lumMod val="50000"/>
                  </a:schemeClr>
                </a:solidFill>
                <a:hlinkClick r:id="rId24"/>
              </a:rPr>
              <a:t>астероїд</a:t>
            </a:r>
            <a:r>
              <a:rPr lang="uk-UA" dirty="0">
                <a:solidFill>
                  <a:schemeClr val="accent4">
                    <a:lumMod val="50000"/>
                  </a:schemeClr>
                </a:solidFill>
              </a:rPr>
              <a:t> </a:t>
            </a:r>
            <a:r>
              <a:rPr lang="uk-UA" u="sng" dirty="0">
                <a:solidFill>
                  <a:schemeClr val="accent4">
                    <a:lumMod val="50000"/>
                  </a:schemeClr>
                </a:solidFill>
                <a:hlinkClick r:id="rId25"/>
              </a:rPr>
              <a:t>11967 Бойль</a:t>
            </a:r>
            <a:r>
              <a:rPr lang="uk-UA" dirty="0">
                <a:solidFill>
                  <a:schemeClr val="accent4">
                    <a:lumMod val="50000"/>
                  </a:schemeClr>
                </a:solidFill>
              </a:rPr>
              <a:t>.</a:t>
            </a:r>
            <a:endParaRPr lang="ru-RU" dirty="0">
              <a:solidFill>
                <a:schemeClr val="accent4">
                  <a:lumMod val="50000"/>
                </a:schemeClr>
              </a:solidFill>
            </a:endParaRPr>
          </a:p>
        </p:txBody>
      </p:sp>
      <p:pic>
        <p:nvPicPr>
          <p:cNvPr id="5" name="Рисунок 4" descr="&amp;Rcy;&amp;ocy;&amp;bcy;&amp;iecy;&amp;rcy;&amp;tcy; &amp;Bcy;&amp;ocy;&amp;jcy;&amp;lcy;&amp;softcy;"/>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6561206" y="1772816"/>
            <a:ext cx="2589546" cy="357988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07504" y="1628800"/>
            <a:ext cx="8362416" cy="512198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Заголовок 1"/>
          <p:cNvSpPr>
            <a:spLocks noGrp="1"/>
          </p:cNvSpPr>
          <p:nvPr>
            <p:ph type="title"/>
          </p:nvPr>
        </p:nvSpPr>
        <p:spPr>
          <a:xfrm>
            <a:off x="539552" y="201960"/>
            <a:ext cx="6696744" cy="1426840"/>
          </a:xfrm>
        </p:spPr>
        <p:txBody>
          <a:bodyPr>
            <a:normAutofit fontScale="90000"/>
          </a:bodyPr>
          <a:lstStyle/>
          <a:p>
            <a:pPr algn="ctr"/>
            <a:r>
              <a:rPr lang="uk-UA" b="1" dirty="0" smtClean="0">
                <a:latin typeface="Arial" panose="020B0604020202020204" pitchFamily="34" charset="0"/>
                <a:cs typeface="Arial" panose="020B0604020202020204" pitchFamily="34" charset="0"/>
              </a:rPr>
              <a:t>Експериментальне підтвердження закона Бойля-Маріотта</a:t>
            </a:r>
            <a:r>
              <a:rPr lang="uk-UA" dirty="0" smtClean="0"/>
              <a:t/>
            </a:r>
            <a:br>
              <a:rPr lang="uk-UA" dirty="0" smtClean="0"/>
            </a:br>
            <a:r>
              <a:rPr lang="uk-UA" dirty="0" smtClean="0"/>
              <a:t> </a:t>
            </a:r>
            <a:endParaRPr lang="uk-UA" dirty="0"/>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Грань">
  <a:themeElements>
    <a:clrScheme name="Фиолетовый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246</TotalTime>
  <Words>408</Words>
  <Application>Microsoft Office PowerPoint</Application>
  <PresentationFormat>Экран (4:3)</PresentationFormat>
  <Paragraphs>55</Paragraphs>
  <Slides>23</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Грань</vt:lpstr>
      <vt:lpstr>ЗАСТОСУВАННЯ ЕКСПЕРИМЕНТАЛЬНИХ ТА ГРАФІЧНИХ ЗАДАЧ В ТЕМІ   «МКТ ТА ІДЕАЛЬНИЙ ГАЗ»</vt:lpstr>
      <vt:lpstr>Презентация PowerPoint</vt:lpstr>
      <vt:lpstr>ФРОНТАЛЬНЕ ОПИТУВАННЯ</vt:lpstr>
      <vt:lpstr>«Искусство эксперимента состоит в том, чтобы уметь задавать вопросы природе и понимать ее ответы»  Майкл Фарадей</vt:lpstr>
      <vt:lpstr>ІЗОТЕРМІЧНИЙ ПРОЦЕС</vt:lpstr>
      <vt:lpstr>Презентация PowerPoint</vt:lpstr>
      <vt:lpstr>Едм Маріотт</vt:lpstr>
      <vt:lpstr>Презентация PowerPoint</vt:lpstr>
      <vt:lpstr>Експериментальне підтвердження закона Бойля-Маріотта  </vt:lpstr>
      <vt:lpstr>ІЗОБАРИЧНИЙ ПРОЦЕС</vt:lpstr>
      <vt:lpstr>ГРАФІКИ</vt:lpstr>
      <vt:lpstr>Презентация PowerPoint</vt:lpstr>
      <vt:lpstr>Експериментальне підтвердження закона Гей-Люссака  </vt:lpstr>
      <vt:lpstr>ІЗОХОРИЧНИЙ ПРОЦЕС</vt:lpstr>
      <vt:lpstr>Графік</vt:lpstr>
      <vt:lpstr> </vt:lpstr>
      <vt:lpstr>Презентация PowerPoint</vt:lpstr>
      <vt:lpstr>Презентация PowerPoint</vt:lpstr>
      <vt:lpstr>Презентация PowerPoint</vt:lpstr>
      <vt:lpstr>Експериментальне підтвердження закона Шарля  </vt:lpstr>
      <vt:lpstr>Виконання графічних задач</vt:lpstr>
      <vt:lpstr>Перевірка знань по темі “ІЗОПРОЦЕСИ” ( тестові завдання).</vt:lpstr>
      <vt:lpstr>ДОМАШНЄ ЗАВДАННЯ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ЗАСТОСУВАННЯ ЕКСПЕРЕМЕНТАЛЬНИХ ТА ГРАФІЧНИХ ЗАДАЧ В ТЕМІ МКТ ТА ІДЕАЛЬНИЙ ГАЗ</dc:title>
  <dc:creator>Швайка</dc:creator>
  <cp:lastModifiedBy>Елена</cp:lastModifiedBy>
  <cp:revision>32</cp:revision>
  <dcterms:created xsi:type="dcterms:W3CDTF">2016-11-01T13:25:46Z</dcterms:created>
  <dcterms:modified xsi:type="dcterms:W3CDTF">2016-11-06T10:09:47Z</dcterms:modified>
</cp:coreProperties>
</file>