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73" r:id="rId5"/>
    <p:sldId id="260" r:id="rId6"/>
    <p:sldId id="261" r:id="rId7"/>
    <p:sldId id="267" r:id="rId8"/>
    <p:sldId id="274" r:id="rId9"/>
    <p:sldId id="277" r:id="rId10"/>
    <p:sldId id="262" r:id="rId11"/>
    <p:sldId id="263" r:id="rId12"/>
    <p:sldId id="264" r:id="rId13"/>
    <p:sldId id="265" r:id="rId14"/>
    <p:sldId id="266" r:id="rId15"/>
    <p:sldId id="275" r:id="rId16"/>
    <p:sldId id="27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0CB4"/>
    <a:srgbClr val="8E3274"/>
    <a:srgbClr val="FF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82" autoAdjust="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296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061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79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188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13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90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011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189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08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35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1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1833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382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543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0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20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245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66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293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736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914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969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A671A-53BB-434E-83B7-4C02A02E123B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CCCC8-CB00-401C-84AA-AB1DA5BBD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8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A671A-53BB-434E-83B7-4C02A02E123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CCCC8-CB00-401C-84AA-AB1DA5BBD94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45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0C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323528" y="1052736"/>
            <a:ext cx="2088232" cy="23042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93" y="114627"/>
            <a:ext cx="2226946" cy="2305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85267"/>
            <a:ext cx="2205126" cy="228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06555" y="3068960"/>
            <a:ext cx="5486400" cy="1296144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ПОСЛІДОВНЕ   ТА ПАРАЛЕЛЬНЕ    З′ЄДНАННЯ ПРОВІДНИКІВ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563747" y="4509120"/>
            <a:ext cx="3745410" cy="360040"/>
          </a:xfrm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УРОК   РІШЕННЯ   ЗАДАЧ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185" y="5445224"/>
            <a:ext cx="7848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РОЗВ′ЯЗАННЯ БУДЬ-ЯКОЇ ЗАДАЧИ –  «ЦЕ </a:t>
            </a:r>
            <a:r>
              <a:rPr lang="uk-UA" sz="2400" b="1" i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b="1" i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ГАРНЕ ЗНАННЯ ТЕОРІЇ,   ТРІШКИ   СНОРОВКИ ТА   ПРОСТА   АРИФМЕТИКА»</a:t>
            </a:r>
            <a:endParaRPr lang="ru-RU" sz="2400" b="1" i="1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399" y="351491"/>
            <a:ext cx="2096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Андре Ампер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8893" y="2417179"/>
            <a:ext cx="18722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Георг Ом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62595" y="33265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Алессандро</a:t>
            </a:r>
            <a:r>
              <a:rPr lang="uk-UA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Вольта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39652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 animBg="1"/>
      <p:bldP spid="10" grpId="0"/>
      <p:bldP spid="11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876"/>
            <a:ext cx="800105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Якій опір електричного кола, що складається з трьох лампочок, </a:t>
            </a:r>
            <a:r>
              <a:rPr lang="uk-UA" sz="2400" b="1" dirty="0" err="1" smtClean="0">
                <a:latin typeface="Times New Roman"/>
                <a:ea typeface="Calibri"/>
                <a:cs typeface="Times New Roman"/>
              </a:rPr>
              <a:t>з′єднаних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паралельно, якщо опір кожної з них 12 Ом?</a:t>
            </a:r>
            <a:endParaRPr lang="ru-RU" sz="2400" b="1" dirty="0"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36 Ом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3 Ом 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6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Ом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4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Ом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14290"/>
            <a:ext cx="8143932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Знайти загальний опір кола, якщо  опір лампочки 2 Ом, а опір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резистора  38 Ом? (див мал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.) </a:t>
            </a:r>
            <a:endParaRPr lang="ru-RU" sz="2400" b="1" dirty="0">
              <a:ea typeface="Calibri"/>
              <a:cs typeface="Times New Roman"/>
            </a:endParaRPr>
          </a:p>
          <a:p>
            <a:pPr marL="270510">
              <a:lnSpc>
                <a:spcPct val="150000"/>
              </a:lnSpc>
              <a:spcAft>
                <a:spcPts val="0"/>
              </a:spcAf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36 Ом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19 Ом  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40 Ом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76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Ом</a:t>
            </a:r>
            <a:endParaRPr lang="en-US" sz="2400" b="1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en-US" sz="1400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a typeface="Calibri"/>
              <a:cs typeface="Times New Roman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28728" y="3000372"/>
            <a:ext cx="129614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2714612" y="2786058"/>
            <a:ext cx="457200" cy="4572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143240" y="3000372"/>
            <a:ext cx="98296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43372" y="2857496"/>
            <a:ext cx="792088" cy="2880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>
            <a:stCxn id="9" idx="3"/>
          </p:cNvCxnSpPr>
          <p:nvPr/>
        </p:nvCxnSpPr>
        <p:spPr>
          <a:xfrm>
            <a:off x="4935460" y="3001512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643570" y="2928934"/>
            <a:ext cx="134326" cy="12503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stCxn id="6" idx="7"/>
            <a:endCxn id="6" idx="3"/>
          </p:cNvCxnSpPr>
          <p:nvPr/>
        </p:nvCxnSpPr>
        <p:spPr>
          <a:xfrm rot="16200000" flipH="1" flipV="1">
            <a:off x="2781567" y="2853013"/>
            <a:ext cx="323290" cy="323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786050" y="2857496"/>
            <a:ext cx="323290" cy="3232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714612" y="2357430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6248" y="2428868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285852" y="2928934"/>
            <a:ext cx="134326" cy="12503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8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572560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 кожній з двох електроплиток  сила струму  5 А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Знайти силу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струму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 підвідних провідниках,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якщо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елементи з′єднані послідовно.</a:t>
            </a:r>
            <a:endParaRPr lang="ru-RU" sz="2400" b="1" dirty="0">
              <a:ea typeface="Calibri"/>
              <a:cs typeface="Times New Roman"/>
            </a:endParaRPr>
          </a:p>
          <a:p>
            <a:pPr marL="270510">
              <a:lnSpc>
                <a:spcPct val="150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25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А  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5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А  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10 А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2,5 А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3071810"/>
            <a:ext cx="8572560" cy="247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50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Для освітлення класної кімнати  встановлено 8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однакових лампочок, яка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сила струму в підвідних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       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провідниках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, якщо в кожній лампі,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струм  по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0,5 А?</a:t>
            </a:r>
            <a:endParaRPr lang="ru-RU" b="1" dirty="0">
              <a:ea typeface="Calibri"/>
              <a:cs typeface="Times New Roman"/>
            </a:endParaRPr>
          </a:p>
          <a:p>
            <a:pPr marL="270510">
              <a:lnSpc>
                <a:spcPct val="150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А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0,5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А 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16 А  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4 А  </a:t>
            </a:r>
            <a:r>
              <a:rPr lang="en-US" sz="2400" b="1" dirty="0" smtClean="0">
                <a:latin typeface="Times New Roman"/>
                <a:ea typeface="Calibri"/>
                <a:cs typeface="Times New Roman"/>
              </a:rPr>
              <a:t>  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en-US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12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А</a:t>
            </a:r>
            <a:endParaRPr lang="ru-RU" sz="12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162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714620"/>
            <a:ext cx="813690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algn="ctr"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 варіант</a:t>
            </a: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Два опори 5 і 15 Ом з′єднані паралельно. Через який провідник піде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більший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струм і у скільки разів? (див. мал.)</a:t>
            </a:r>
            <a:endParaRPr lang="ru-RU" b="1" dirty="0"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через перший,  у 3 рази</a:t>
            </a:r>
            <a:endParaRPr lang="ru-RU" b="1" dirty="0"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через другий, у 3 рази</a:t>
            </a:r>
            <a:endParaRPr lang="ru-RU" b="1" dirty="0"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струми однакові</a:t>
            </a:r>
            <a:endParaRPr lang="ru-RU" b="1" dirty="0">
              <a:ea typeface="Calibri"/>
              <a:cs typeface="Times New Roman"/>
            </a:endParaRPr>
          </a:p>
          <a:p>
            <a:pPr marL="18034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вірної відповіді немає 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14290"/>
            <a:ext cx="8259838" cy="2428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3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Провідники опорами  2,  4 та 6 Ом 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з′єднані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</a:t>
            </a:r>
            <a:endParaRPr lang="uk-UA" sz="2400" b="1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послідовно  в мережу з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напругою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36 В.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Розрахуйте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силу струму в провідниках.</a:t>
            </a:r>
            <a:endParaRPr lang="ru-RU" b="1" dirty="0"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3 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Б)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0,33 А  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В)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432 А   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0,3 А</a:t>
            </a:r>
            <a:endParaRPr lang="ru-RU" b="1" dirty="0">
              <a:ea typeface="Calibri"/>
              <a:cs typeface="Times New Roman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932040" y="5229200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565669" y="4869160"/>
            <a:ext cx="0" cy="8640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580112" y="4869160"/>
            <a:ext cx="3600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580112" y="5733256"/>
            <a:ext cx="3600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000760" y="4786322"/>
            <a:ext cx="576064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39601" y="5625244"/>
            <a:ext cx="576064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6516216" y="4905164"/>
            <a:ext cx="4320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3" idx="3"/>
          </p:cNvCxnSpPr>
          <p:nvPr/>
        </p:nvCxnSpPr>
        <p:spPr>
          <a:xfrm>
            <a:off x="6515665" y="5733256"/>
            <a:ext cx="43259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948264" y="4905164"/>
            <a:ext cx="0" cy="8280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948264" y="5229200"/>
            <a:ext cx="8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7817764" y="5197696"/>
            <a:ext cx="72008" cy="6300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843077" y="5203057"/>
            <a:ext cx="72008" cy="6300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000760" y="4357694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3492" y="5800716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29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01156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3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При під′єднані  вольтметра до провідника опором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він показав напругу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12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В. Коли вольтметр 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під′єднали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до провідника 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 То він показав  45 В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див мал.). Знайти опір 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, якщо  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=4 Ом</a:t>
            </a:r>
            <a:endParaRPr lang="ru-RU" b="1" dirty="0">
              <a:ea typeface="Calibri"/>
              <a:cs typeface="Times New Roman"/>
            </a:endParaRPr>
          </a:p>
          <a:p>
            <a:pPr marL="727710" indent="-457200">
              <a:lnSpc>
                <a:spcPct val="115000"/>
              </a:lnSpc>
              <a:spcAft>
                <a:spcPts val="0"/>
              </a:spcAft>
              <a:buAutoNum type="alphaUcParenR"/>
              <a:tabLst>
                <a:tab pos="3905250" algn="l"/>
              </a:tabLs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360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b="1" dirty="0">
                <a:latin typeface="Times New Roman"/>
                <a:ea typeface="Calibri"/>
                <a:cs typeface="Times New Roman"/>
              </a:rPr>
              <a:t>Ом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</a:t>
            </a:r>
            <a:r>
              <a:rPr lang="ru-RU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135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Ом  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727710" indent="-45720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15 Ом      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4 Ом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 smtClean="0">
              <a:latin typeface="Times New Roman"/>
              <a:ea typeface="Calibri"/>
              <a:cs typeface="Times New Roman"/>
            </a:endParaRPr>
          </a:p>
          <a:p>
            <a:pPr marL="2705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ru-RU" sz="1600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3500438"/>
            <a:ext cx="8643998" cy="2579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 варіант</a:t>
            </a:r>
          </a:p>
          <a:p>
            <a:pPr marL="270510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Два провідники 30  і 20 Ом підключено  паралельно в мережу з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напругою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12 В. Знайти  силу струму в підвідних провідниках.</a:t>
            </a:r>
            <a:endParaRPr lang="ru-RU" b="1" dirty="0">
              <a:ea typeface="Calibri"/>
              <a:cs typeface="Times New Roman"/>
            </a:endParaRPr>
          </a:p>
          <a:p>
            <a:pPr marL="270510">
              <a:lnSpc>
                <a:spcPct val="150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     А)  </a:t>
            </a:r>
            <a:r>
              <a:rPr lang="uk-UA" sz="2800" b="1" dirty="0">
                <a:latin typeface="Times New Roman"/>
                <a:ea typeface="Calibri"/>
                <a:cs typeface="Times New Roman"/>
              </a:rPr>
              <a:t>0,9 </a:t>
            </a:r>
            <a:r>
              <a:rPr lang="uk-UA" sz="2800" b="1" dirty="0" err="1"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1 </a:t>
            </a:r>
            <a:r>
              <a:rPr lang="uk-UA" sz="2800" b="1" dirty="0"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0,44 </a:t>
            </a:r>
            <a:r>
              <a:rPr lang="uk-UA" sz="2800" b="1" dirty="0"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    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 </a:t>
            </a: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2800" b="1" dirty="0" smtClean="0">
                <a:latin typeface="Times New Roman"/>
                <a:ea typeface="Calibri"/>
                <a:cs typeface="Times New Roman"/>
              </a:rPr>
              <a:t>4 </a:t>
            </a:r>
            <a:r>
              <a:rPr lang="uk-UA" sz="2800" b="1" dirty="0">
                <a:latin typeface="Times New Roman"/>
                <a:ea typeface="Calibri"/>
                <a:cs typeface="Times New Roman"/>
              </a:rPr>
              <a:t>А</a:t>
            </a:r>
            <a:endParaRPr lang="ru-RU" sz="1400" b="1" dirty="0">
              <a:ea typeface="Calibri"/>
              <a:cs typeface="Times New Roman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43438" y="2428868"/>
            <a:ext cx="8640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5500694" y="2285992"/>
            <a:ext cx="792088" cy="2880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286512" y="2428868"/>
            <a:ext cx="5760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6858016" y="2285992"/>
            <a:ext cx="792088" cy="2880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643834" y="2428868"/>
            <a:ext cx="8467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8429652" y="2357430"/>
            <a:ext cx="113658" cy="8877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572000" y="2357430"/>
            <a:ext cx="88574" cy="9716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072066" y="2428868"/>
            <a:ext cx="0" cy="71169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072066" y="3071810"/>
            <a:ext cx="4320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5500694" y="2857496"/>
            <a:ext cx="457200" cy="4572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000760" y="3071810"/>
            <a:ext cx="46369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6429388" y="2428868"/>
            <a:ext cx="0" cy="67569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715140" y="2428868"/>
            <a:ext cx="0" cy="7426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715140" y="3143248"/>
            <a:ext cx="5573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7286644" y="2928934"/>
            <a:ext cx="457200" cy="4572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7715272" y="3143248"/>
            <a:ext cx="24293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929586" y="2428868"/>
            <a:ext cx="0" cy="7200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500694" y="2928934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86644" y="3000372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1928802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072330" y="1928802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08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>
                <a:alpha val="50000"/>
              </a:srgb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527948"/>
            <a:ext cx="3143809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ВІДПОВІДІ: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50164"/>
            <a:ext cx="2736304" cy="33239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І варіант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бала)</a:t>
            </a:r>
          </a:p>
          <a:p>
            <a:pPr marL="342900" lvl="0" indent="-342900">
              <a:buFontTx/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uk-UA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бала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uk-UA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бала)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бала)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56176" y="1768622"/>
            <a:ext cx="2841227" cy="304698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2 варіант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бала)</a:t>
            </a:r>
          </a:p>
          <a:p>
            <a:pPr marL="514350" indent="-51435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бала)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бала)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бала)</a:t>
            </a:r>
          </a:p>
          <a:p>
            <a:pPr marL="342900" indent="-342900">
              <a:buAutoNum type="arabicPeriod"/>
            </a:pP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бала</a:t>
            </a:r>
            <a:r>
              <a:rPr lang="uk-UA" sz="3200" dirty="0" smtClean="0"/>
              <a:t>)</a:t>
            </a:r>
            <a:endParaRPr lang="ru-RU" sz="3200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3923928" y="2765827"/>
            <a:ext cx="1524000" cy="155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0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690464" y="2342363"/>
            <a:ext cx="1944216" cy="2162174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>
          <a:blip r:embed="rId3"/>
          <a:stretch>
            <a:fillRect/>
          </a:stretch>
        </p:blipFill>
        <p:spPr>
          <a:xfrm>
            <a:off x="4754058" y="1412776"/>
            <a:ext cx="1770705" cy="1956048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4"/>
          <a:stretch>
            <a:fillRect/>
          </a:stretch>
        </p:blipFill>
        <p:spPr>
          <a:xfrm>
            <a:off x="4749752" y="3645024"/>
            <a:ext cx="1872208" cy="2014289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499992" y="3501008"/>
            <a:ext cx="2232248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987824" y="3284065"/>
            <a:ext cx="12241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982459" y="3861048"/>
            <a:ext cx="1224136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331640" y="260648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380CB4"/>
                </a:solidFill>
                <a:latin typeface="Times New Roman" pitchFamily="18" charset="0"/>
                <a:cs typeface="Times New Roman" pitchFamily="18" charset="0"/>
              </a:rPr>
              <a:t>ЗА ПОРТРЕТАМИ ВЧЕНИХ ПРОЧИТАЙТЕ, ЩО ТУТ НАПИСАНО</a:t>
            </a:r>
            <a:endParaRPr lang="ru-RU" sz="2000" b="1" dirty="0">
              <a:solidFill>
                <a:srgbClr val="380CB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5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82023"/>
            <a:ext cx="264989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1715" y="289636"/>
            <a:ext cx="476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u="sng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sz="32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5" y="1772816"/>
            <a:ext cx="58326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ПОВТ. § 17, 18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№ 8.5, 8.6, 8.30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 ЗАДАЧА: НАМАЛЮВАТИ СХЕМУ              </a:t>
            </a:r>
          </a:p>
          <a:p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МІШАНОГО З′ЄДНАННЯ 4 </a:t>
            </a:r>
          </a:p>
          <a:p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           ПРОВІДНИКІВ ТА  РОЗРАХУВАТИ ЇЇ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62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7667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Мета </a:t>
            </a:r>
            <a:r>
              <a:rPr lang="uk-UA" sz="4400" dirty="0" err="1" smtClean="0">
                <a:latin typeface="Times New Roman" pitchFamily="18" charset="0"/>
                <a:cs typeface="Times New Roman" pitchFamily="18" charset="0"/>
              </a:rPr>
              <a:t>урока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1412776"/>
            <a:ext cx="7709318" cy="4536504"/>
          </a:xfrm>
        </p:spPr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закріпит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знання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законом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рностей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посл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довного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паралельного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з′єднання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пров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дников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закр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пит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и в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200" b="1" i="1" dirty="0" err="1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ня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читат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и та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с</a:t>
            </a:r>
            <a:r>
              <a:rPr lang="uk-UA" sz="3200" b="1" i="1" dirty="0" err="1">
                <a:latin typeface="Times New Roman" pitchFamily="18" charset="0"/>
                <a:cs typeface="Times New Roman" pitchFamily="18" charset="0"/>
              </a:rPr>
              <a:t>кладати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 е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лектрич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 схемы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3200" b="1" i="1" dirty="0" err="1" smtClean="0">
                <a:latin typeface="Times New Roman" pitchFamily="18" charset="0"/>
                <a:cs typeface="Times New Roman" pitchFamily="18" charset="0"/>
              </a:rPr>
              <a:t>озраховувати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параметр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и </a:t>
            </a:r>
            <a:endParaRPr lang="uk-UA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    е</a:t>
            </a:r>
            <a:r>
              <a:rPr lang="ru-RU" sz="3200" b="1" i="1" dirty="0" err="1">
                <a:latin typeface="Times New Roman" pitchFamily="18" charset="0"/>
                <a:cs typeface="Times New Roman" pitchFamily="18" charset="0"/>
              </a:rPr>
              <a:t>лектрич</a:t>
            </a:r>
            <a:r>
              <a:rPr lang="uk-UA" sz="3200" b="1" i="1" dirty="0" err="1"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кіл</a:t>
            </a: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69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0CB4">
            <a:alpha val="9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323528" y="1052736"/>
            <a:ext cx="2088232" cy="23042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93" y="114627"/>
            <a:ext cx="2226946" cy="2305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85267"/>
            <a:ext cx="2205126" cy="228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72339" y="3326025"/>
            <a:ext cx="5486400" cy="1296144"/>
          </a:xfrm>
          <a:noFill/>
        </p:spPr>
        <p:txBody>
          <a:bodyPr>
            <a:noAutofit/>
          </a:bodyPr>
          <a:lstStyle/>
          <a:p>
            <a:pPr algn="ctr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ПОСЛІДОВНЕ   </a:t>
            </a:r>
            <a:r>
              <a:rPr lang="uk-UA" sz="2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uk-UA" sz="28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ПАРАЛЕЛЬНЕ    </a:t>
            </a:r>
            <a:r>
              <a:rPr lang="uk-UA" sz="2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З′ЄДНАННЯ </a:t>
            </a:r>
            <a:r>
              <a:rPr lang="uk-UA" sz="28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ПРОВІДНИКІВ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2555776" y="4869160"/>
            <a:ext cx="3745410" cy="360040"/>
          </a:xfrm>
          <a:solidFill>
            <a:schemeClr val="bg2"/>
          </a:solidFill>
        </p:spPr>
        <p:txBody>
          <a:bodyPr>
            <a:normAutofit fontScale="92500" lnSpcReduction="10000"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УРОК   РІШЕННЯ   ЗАДАЧ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2185" y="5445224"/>
            <a:ext cx="78488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РОЗВ′ЯЗАННЯ БУДЬ-ЯКОЇ ЗАДАЧИ –  «ЦЕ </a:t>
            </a:r>
            <a:r>
              <a:rPr lang="uk-UA" sz="2000" b="1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ГАРНЕ ЗНАННЯ ТЕОРІЇ,   ТРІШКИ   СНОРОВКИ  </a:t>
            </a:r>
          </a:p>
          <a:p>
            <a:pPr algn="ctr"/>
            <a:r>
              <a:rPr lang="uk-UA" sz="20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ТА   ПРОСТА   АРИФМЕТИКА»</a:t>
            </a:r>
            <a:endParaRPr lang="ru-RU" sz="20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399" y="351491"/>
            <a:ext cx="2096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Андре Ампер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48893" y="2417179"/>
            <a:ext cx="18722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Георг Ом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62595" y="33265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Алессандро</a:t>
            </a:r>
            <a:r>
              <a:rPr lang="uk-UA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Вольта</a:t>
            </a:r>
            <a:endParaRPr lang="ru-RU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8431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11560" y="563061"/>
                <a:ext cx="1584176" cy="71057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1)   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𝑼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63061"/>
                <a:ext cx="1584176" cy="710579"/>
              </a:xfrm>
              <a:prstGeom prst="rect">
                <a:avLst/>
              </a:prstGeom>
              <a:blipFill rotWithShape="1">
                <a:blip r:embed="rId3"/>
                <a:stretch>
                  <a:fillRect l="-385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364632" y="563061"/>
                <a:ext cx="1843754" cy="71263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2) 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  <a:cs typeface="Times New Roman" pitchFamily="18" charset="0"/>
                          </a:rPr>
                          <m:t>𝑹</m:t>
                        </m:r>
                        <m:r>
                          <a:rPr lang="en-US" sz="2800" b="1" i="1" smtClean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</m:den>
                    </m:f>
                  </m:oMath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632" y="563061"/>
                <a:ext cx="1843754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3642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6027455" y="563061"/>
            <a:ext cx="192071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5110" y="1844824"/>
            <a:ext cx="228139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=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08386" y="1835629"/>
            <a:ext cx="237116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373" y="2852936"/>
            <a:ext cx="1896673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nR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367200" y="2769716"/>
                <a:ext cx="2356927" cy="71481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7) 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  <m:r>
                          <a:rPr lang="en-US" sz="2800" b="1" i="1" smtClean="0">
                            <a:latin typeface="Cambria Math"/>
                          </a:rPr>
                          <m:t>  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  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  <m:r>
                          <a:rPr lang="ru-RU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 smtClean="0">
                            <a:latin typeface="Cambria Math"/>
                          </a:rPr>
                          <m:t>+</m:t>
                        </m:r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  <m:r>
                          <a:rPr lang="ru-RU" sz="2800" b="1" i="1" smtClean="0">
                            <a:latin typeface="Cambria Math"/>
                          </a:rPr>
                          <m:t>    </m:t>
                        </m:r>
                      </m:den>
                    </m:f>
                  </m:oMath>
                </a14:m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7200" y="2769716"/>
                <a:ext cx="2356927" cy="714811"/>
              </a:xfrm>
              <a:prstGeom prst="rect">
                <a:avLst/>
              </a:prstGeom>
              <a:blipFill rotWithShape="1">
                <a:blip r:embed="rId5"/>
                <a:stretch>
                  <a:fillRect l="-2584" b="-84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925478" y="2769716"/>
                <a:ext cx="1822986" cy="72115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8)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 = </a:t>
                </a:r>
                <a:r>
                  <a:rPr lang="el-GR" sz="2800" b="1" dirty="0" smtClean="0">
                    <a:latin typeface="Times New Roman" pitchFamily="18" charset="0"/>
                    <a:cs typeface="Times New Roman" pitchFamily="18" charset="0"/>
                  </a:rPr>
                  <a:t>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𝒍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𝒔</m:t>
                        </m:r>
                      </m:den>
                    </m:f>
                  </m:oMath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478" y="2769716"/>
                <a:ext cx="1822986" cy="721159"/>
              </a:xfrm>
              <a:prstGeom prst="rect">
                <a:avLst/>
              </a:prstGeom>
              <a:blipFill rotWithShape="1">
                <a:blip r:embed="rId6"/>
                <a:stretch>
                  <a:fillRect l="-3344" b="-84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590224" y="3823778"/>
            <a:ext cx="254972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9)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14676" y="3887470"/>
            <a:ext cx="236969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10)  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469460" y="4855964"/>
                <a:ext cx="2638970" cy="7146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12)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  <m:r>
                          <a:rPr lang="en-US" sz="2800" b="1" i="1" smtClean="0"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dirty="0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 dirty="0" smtClean="0"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9460" y="4855964"/>
                <a:ext cx="2638970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2309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59385" y="5187337"/>
                <a:ext cx="1768399" cy="7666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11) 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U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𝑨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𝒒</m:t>
                        </m:r>
                      </m:den>
                    </m:f>
                  </m:oMath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385" y="5187337"/>
                <a:ext cx="1768399" cy="766620"/>
              </a:xfrm>
              <a:prstGeom prst="rect">
                <a:avLst/>
              </a:prstGeom>
              <a:blipFill rotWithShape="1">
                <a:blip r:embed="rId8"/>
                <a:stretch>
                  <a:fillRect l="-3793" b="-15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925478" y="5287042"/>
                <a:ext cx="1606962" cy="66691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13)  </a:t>
                </a:r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I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𝒒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𝒕</m:t>
                        </m:r>
                      </m:den>
                    </m:f>
                  </m:oMath>
                </a14:m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5478" y="5287042"/>
                <a:ext cx="1606962" cy="666914"/>
              </a:xfrm>
              <a:prstGeom prst="rect">
                <a:avLst/>
              </a:prstGeom>
              <a:blipFill rotWithShape="1">
                <a:blip r:embed="rId9"/>
                <a:stretch>
                  <a:fillRect l="-3788" t="-1818" b="-100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874002" y="5213305"/>
            <a:ext cx="306494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/>
              <a:t>1</a:t>
            </a:r>
            <a:endParaRPr lang="ru-RU" sz="2800" b="1" baseline="-25000" dirty="0"/>
          </a:p>
        </p:txBody>
      </p:sp>
      <p:sp>
        <p:nvSpPr>
          <p:cNvPr id="3" name="TextBox 2"/>
          <p:cNvSpPr txBox="1"/>
          <p:nvPr/>
        </p:nvSpPr>
        <p:spPr>
          <a:xfrm>
            <a:off x="4177326" y="53055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4045" y="530551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30373" y="2815124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58345" y="282890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36409" y="320214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17840" y="3108466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66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rgbClr val="8488C4"/>
            </a:gs>
            <a:gs pos="57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628800"/>
            <a:ext cx="1733167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348880"/>
            <a:ext cx="2004075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103211"/>
            <a:ext cx="2004075" cy="523220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1491" y="3863197"/>
            <a:ext cx="1653384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nR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11491" y="4648556"/>
                <a:ext cx="1224136" cy="71057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I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/>
                          </a:rPr>
                          <m:t>𝑼</m:t>
                        </m:r>
                      </m:num>
                      <m:den>
                        <m:r>
                          <a:rPr lang="en-US" sz="2800" b="1" i="1" smtClean="0"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endParaRPr lang="ru-RU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491" y="4648556"/>
                <a:ext cx="1224136" cy="710579"/>
              </a:xfrm>
              <a:prstGeom prst="rect">
                <a:avLst/>
              </a:prstGeom>
              <a:blipFill rotWithShape="1">
                <a:blip r:embed="rId2"/>
                <a:stretch>
                  <a:fillRect l="-10448" b="-103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единительная линия 8"/>
          <p:cNvCxnSpPr/>
          <p:nvPr/>
        </p:nvCxnSpPr>
        <p:spPr>
          <a:xfrm>
            <a:off x="1115616" y="1087869"/>
            <a:ext cx="3600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475656" y="980729"/>
            <a:ext cx="497981" cy="152860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973637" y="1087869"/>
            <a:ext cx="3301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357422" y="1000108"/>
            <a:ext cx="540060" cy="1528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843808" y="1057159"/>
            <a:ext cx="4320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3239852" y="1015546"/>
            <a:ext cx="72008" cy="8092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1428728" y="571480"/>
            <a:ext cx="515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</a:t>
            </a:r>
            <a:r>
              <a:rPr lang="en-US" sz="2000" b="1" baseline="-25000" dirty="0" smtClean="0"/>
              <a:t>1</a:t>
            </a:r>
            <a:endParaRPr lang="ru-RU" sz="2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357422" y="57148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36096" y="1628800"/>
            <a:ext cx="1733167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384913" y="2361456"/>
            <a:ext cx="2093843" cy="52322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= U</a:t>
            </a:r>
            <a:r>
              <a:rPr lang="en-US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Прямоугольник 29"/>
              <p:cNvSpPr/>
              <p:nvPr/>
            </p:nvSpPr>
            <p:spPr>
              <a:xfrm>
                <a:off x="5384912" y="3100709"/>
                <a:ext cx="1780839" cy="71275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2800" b="1" dirty="0">
                    <a:latin typeface="Times New Roman" pitchFamily="18" charset="0"/>
                    <a:cs typeface="Times New Roman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𝑹</m:t>
                        </m:r>
                        <m:r>
                          <a:rPr lang="ru-RU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𝑹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𝑹</m:t>
                        </m:r>
                        <m:r>
                          <a:rPr lang="ru-RU" sz="2800" b="1" i="1" smtClean="0">
                            <a:latin typeface="Cambria Math"/>
                          </a:rPr>
                          <m:t> </m:t>
                        </m:r>
                        <m:r>
                          <a:rPr lang="en-US" sz="2800" b="1" i="1">
                            <a:latin typeface="Cambria Math"/>
                          </a:rPr>
                          <m:t>+</m:t>
                        </m:r>
                        <m:r>
                          <a:rPr lang="en-US" sz="2800" b="1" i="1"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Прямоугольник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4912" y="3100709"/>
                <a:ext cx="1780839" cy="712759"/>
              </a:xfrm>
              <a:prstGeom prst="rect">
                <a:avLst/>
              </a:prstGeom>
              <a:blipFill rotWithShape="1">
                <a:blip r:embed="rId3"/>
                <a:stretch>
                  <a:fillRect l="-6849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5414408" y="3913244"/>
                <a:ext cx="1383940" cy="712631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sz="2800" b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sz="2800" b="1" baseline="-250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28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latin typeface="Cambria Math"/>
                            <a:cs typeface="Times New Roman" pitchFamily="18" charset="0"/>
                          </a:rPr>
                          <m:t>𝑹</m:t>
                        </m:r>
                      </m:num>
                      <m:den>
                        <m:r>
                          <a:rPr lang="en-US" sz="2800" b="1" i="1"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</m:den>
                    </m:f>
                  </m:oMath>
                </a14:m>
                <a:endParaRPr lang="ru-RU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4408" y="3913244"/>
                <a:ext cx="1383940" cy="712631"/>
              </a:xfrm>
              <a:prstGeom prst="rect">
                <a:avLst/>
              </a:prstGeom>
              <a:blipFill rotWithShape="1">
                <a:blip r:embed="rId4"/>
                <a:stretch>
                  <a:fillRect l="-8811"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5436096" y="4869160"/>
                <a:ext cx="2080756" cy="714683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𝑹</m:t>
                        </m:r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 dirty="0">
                            <a:solidFill>
                              <a:prstClr val="black"/>
                            </a:solidFill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sz="2800" b="1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𝑹</m:t>
                        </m:r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4869160"/>
                <a:ext cx="2080756" cy="714683"/>
              </a:xfrm>
              <a:prstGeom prst="rect">
                <a:avLst/>
              </a:prstGeom>
              <a:blipFill rotWithShape="1">
                <a:blip r:embed="rId5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Соединительная линия уступом 37"/>
          <p:cNvCxnSpPr/>
          <p:nvPr/>
        </p:nvCxnSpPr>
        <p:spPr>
          <a:xfrm>
            <a:off x="5608173" y="846753"/>
            <a:ext cx="737380" cy="277401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6317492" y="1095374"/>
            <a:ext cx="568655" cy="14575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2" name="Соединительная линия уступом 41"/>
          <p:cNvCxnSpPr/>
          <p:nvPr/>
        </p:nvCxnSpPr>
        <p:spPr>
          <a:xfrm flipV="1">
            <a:off x="5823813" y="582108"/>
            <a:ext cx="497136" cy="266658"/>
          </a:xfrm>
          <a:prstGeom prst="bentConnector3">
            <a:avLst>
              <a:gd name="adj1" fmla="val 3029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6307601" y="561052"/>
            <a:ext cx="588438" cy="1262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Соединительная линия уступом 46"/>
          <p:cNvCxnSpPr>
            <a:stCxn id="43" idx="3"/>
          </p:cNvCxnSpPr>
          <p:nvPr/>
        </p:nvCxnSpPr>
        <p:spPr>
          <a:xfrm>
            <a:off x="6896039" y="624194"/>
            <a:ext cx="552236" cy="205889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/>
          <p:nvPr/>
        </p:nvCxnSpPr>
        <p:spPr>
          <a:xfrm flipV="1">
            <a:off x="6883231" y="825301"/>
            <a:ext cx="565043" cy="30034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429388" y="142852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436910" y="727138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714" y="3100709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77520" y="3078523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73506" y="3467814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690257" y="3457088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317492" y="3925265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38115" y="5227055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995149" y="5237442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50941" y="5276217"/>
            <a:ext cx="304892" cy="3795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28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1050238" y="1047407"/>
            <a:ext cx="72008" cy="8092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5536165" y="802498"/>
            <a:ext cx="72008" cy="8092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448275" y="784839"/>
            <a:ext cx="72008" cy="8092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7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266" y="116632"/>
            <a:ext cx="8692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Задача № 1 ( </a:t>
            </a:r>
            <a:r>
              <a:rPr lang="uk-UA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7 балів</a:t>
            </a:r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    Ділянка кола складається з двох послідовно з′єднаних  провідників, опір яких 4 Ом і 6 Ом. Сила струму в колі 0,2 А. Знайдіть напругу на кожному з  провідників і загальну напругу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428728" y="1571612"/>
            <a:ext cx="13681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714612" y="1500174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>
            <a:stCxn id="5" idx="3"/>
          </p:cNvCxnSpPr>
          <p:nvPr/>
        </p:nvCxnSpPr>
        <p:spPr>
          <a:xfrm>
            <a:off x="3506700" y="1608186"/>
            <a:ext cx="70078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286248" y="1500174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8" idx="3"/>
          </p:cNvCxnSpPr>
          <p:nvPr/>
        </p:nvCxnSpPr>
        <p:spPr>
          <a:xfrm>
            <a:off x="5078336" y="1608186"/>
            <a:ext cx="45709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5429256" y="1428736"/>
            <a:ext cx="458025" cy="3838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11" idx="6"/>
          </p:cNvCxnSpPr>
          <p:nvPr/>
        </p:nvCxnSpPr>
        <p:spPr>
          <a:xfrm flipV="1">
            <a:off x="5887281" y="1620659"/>
            <a:ext cx="576064" cy="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6429388" y="1571612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357290" y="1500174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857488" y="1643050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6" y="1428736"/>
            <a:ext cx="45557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b="1" dirty="0" smtClean="0"/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20" y="2071678"/>
            <a:ext cx="8568951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Задача № 2 (</a:t>
            </a:r>
            <a:r>
              <a:rPr lang="uk-UA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9 балів</a:t>
            </a:r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Два провідники з опорами  20 і 30 Ом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з′єднані  паралельно й підключені 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до напруги 12 В. Визначте силу струму  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 кожному провіднику й  силу струму 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 підвідних провідниках.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7575" y="4293096"/>
            <a:ext cx="826084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Задача № 3 ( </a:t>
            </a:r>
            <a:r>
              <a:rPr lang="uk-UA" sz="2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 12  балів</a:t>
            </a:r>
            <a:r>
              <a:rPr lang="uk-UA" sz="2000" b="1" u="sng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В електричному колі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= 4 Ом,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= 3 Ом,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= 2Ом. Амперметр показує 1 А. Визначте загальну напругу і силу струму в кожному провіднику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827584" y="5949280"/>
            <a:ext cx="7200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1562843" y="5841268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" name="Прямая соединительная линия 25"/>
          <p:cNvCxnSpPr>
            <a:stCxn id="24" idx="3"/>
          </p:cNvCxnSpPr>
          <p:nvPr/>
        </p:nvCxnSpPr>
        <p:spPr>
          <a:xfrm>
            <a:off x="2354931" y="5949280"/>
            <a:ext cx="54678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901712" y="5733256"/>
            <a:ext cx="0" cy="5040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901712" y="5733256"/>
            <a:ext cx="393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285741" y="5625244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2901712" y="6237312"/>
            <a:ext cx="384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3285741" y="6129300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6" name="Прямая соединительная линия 35"/>
          <p:cNvCxnSpPr>
            <a:stCxn id="31" idx="3"/>
          </p:cNvCxnSpPr>
          <p:nvPr/>
        </p:nvCxnSpPr>
        <p:spPr>
          <a:xfrm>
            <a:off x="4077829" y="5733256"/>
            <a:ext cx="510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34" idx="3"/>
          </p:cNvCxnSpPr>
          <p:nvPr/>
        </p:nvCxnSpPr>
        <p:spPr>
          <a:xfrm>
            <a:off x="4077829" y="6237312"/>
            <a:ext cx="51087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588707" y="5733256"/>
            <a:ext cx="0" cy="5040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588707" y="5949280"/>
            <a:ext cx="62459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5247908" y="5745453"/>
            <a:ext cx="458025" cy="3838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47" name="Прямая соединительная линия 46"/>
          <p:cNvCxnSpPr>
            <a:stCxn id="45" idx="6"/>
          </p:cNvCxnSpPr>
          <p:nvPr/>
        </p:nvCxnSpPr>
        <p:spPr>
          <a:xfrm>
            <a:off x="5705933" y="5937377"/>
            <a:ext cx="613461" cy="119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Овал 47"/>
          <p:cNvSpPr/>
          <p:nvPr/>
        </p:nvSpPr>
        <p:spPr>
          <a:xfrm>
            <a:off x="6259759" y="5879062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703479" y="5895274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1857356" y="5429264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71934" y="5286388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467624" y="6345324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5214942" y="3000372"/>
            <a:ext cx="80726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000760" y="2714620"/>
            <a:ext cx="0" cy="5040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6000760" y="2714620"/>
            <a:ext cx="54678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6000760" y="3214686"/>
            <a:ext cx="54678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6572264" y="2643182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572264" y="3143248"/>
            <a:ext cx="792088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7358082" y="2714620"/>
            <a:ext cx="62722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7358082" y="3214686"/>
            <a:ext cx="6585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8001024" y="2714620"/>
            <a:ext cx="0" cy="5040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8001024" y="2928934"/>
            <a:ext cx="88002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Овал 70"/>
          <p:cNvSpPr/>
          <p:nvPr/>
        </p:nvSpPr>
        <p:spPr>
          <a:xfrm>
            <a:off x="8858280" y="2857496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5072066" y="2928934"/>
            <a:ext cx="124814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TextBox 72"/>
          <p:cNvSpPr txBox="1"/>
          <p:nvPr/>
        </p:nvSpPr>
        <p:spPr>
          <a:xfrm>
            <a:off x="6786578" y="2214554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715140" y="3429000"/>
            <a:ext cx="4555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20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0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40" y="3727277"/>
            <a:ext cx="4113575" cy="276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620688"/>
            <a:ext cx="6624736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Сформулюйте задачу та розв′яжіть її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941" y="3727277"/>
            <a:ext cx="3960440" cy="276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1980204" y="4515772"/>
            <a:ext cx="3057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028249" y="5750005"/>
            <a:ext cx="36004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789548" y="5683551"/>
            <a:ext cx="19827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843808" y="4525869"/>
            <a:ext cx="14401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Овал 34"/>
          <p:cNvSpPr/>
          <p:nvPr/>
        </p:nvSpPr>
        <p:spPr>
          <a:xfrm>
            <a:off x="450505" y="4919502"/>
            <a:ext cx="144016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067944" y="4939571"/>
            <a:ext cx="144016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5076056" y="4900558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5716370" y="4723427"/>
            <a:ext cx="648072" cy="2880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19868" y="4685824"/>
            <a:ext cx="648072" cy="2880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6364442" y="4866963"/>
            <a:ext cx="44766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7467940" y="4839423"/>
            <a:ext cx="5604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4975784" y="4846552"/>
            <a:ext cx="144016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8028384" y="4787701"/>
            <a:ext cx="144016" cy="10801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392334" y="4900558"/>
            <a:ext cx="0" cy="93275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5392334" y="5833315"/>
            <a:ext cx="97210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Овал 51"/>
          <p:cNvSpPr/>
          <p:nvPr/>
        </p:nvSpPr>
        <p:spPr>
          <a:xfrm>
            <a:off x="6387862" y="5577991"/>
            <a:ext cx="486308" cy="468052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rPr>
              <a:t>V</a:t>
            </a:r>
            <a:endParaRPr lang="ru-RU" sz="1600" b="1" dirty="0">
              <a:solidFill>
                <a:prstClr val="black"/>
              </a:solidFill>
              <a:latin typeface="Arial Black" pitchFamily="34" charset="0"/>
              <a:cs typeface="Times New Roman" pitchFamily="18" charset="0"/>
            </a:endParaRPr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6874170" y="5864553"/>
            <a:ext cx="8098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7668344" y="4867443"/>
            <a:ext cx="0" cy="9658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56649" y="4323402"/>
            <a:ext cx="1165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Ом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810514" y="4238977"/>
            <a:ext cx="1069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=7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Ом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87124" y="3954070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Ом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028249" y="6048103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=15 Ом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58771" y="5165713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=26</a:t>
            </a:r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85984" y="3869645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baseline="-25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3 A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038" y="1412776"/>
            <a:ext cx="3211165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539552" y="4238977"/>
            <a:ext cx="3528392" cy="1788708"/>
            <a:chOff x="539552" y="3286124"/>
            <a:chExt cx="3528392" cy="1788708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539552" y="4040724"/>
              <a:ext cx="504056" cy="934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043608" y="3573016"/>
              <a:ext cx="0" cy="122413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1043608" y="3573016"/>
              <a:ext cx="36004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285984" y="3286124"/>
              <a:ext cx="571426" cy="572644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b="1" dirty="0" smtClean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А                                                                                                                           </a:t>
              </a:r>
              <a:r>
                <a:rPr lang="uk-UA" sz="1400" b="1" baseline="-25000" dirty="0" smtClean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1                                                            </a:t>
              </a:r>
              <a:endParaRPr lang="ru-RU" sz="1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03648" y="4653136"/>
              <a:ext cx="648072" cy="2880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2285984" y="4500570"/>
              <a:ext cx="572458" cy="574262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b="1" dirty="0" smtClean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А</a:t>
              </a:r>
              <a:r>
                <a:rPr lang="uk-UA" sz="1400" b="1" baseline="-25000" dirty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2</a:t>
              </a:r>
              <a:endParaRPr lang="ru-RU" sz="1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endParaRP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000232" y="4786322"/>
              <a:ext cx="3047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3000364" y="3571876"/>
              <a:ext cx="0" cy="115882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2987824" y="4050069"/>
              <a:ext cx="36004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Овал 28"/>
            <p:cNvSpPr/>
            <p:nvPr/>
          </p:nvSpPr>
          <p:spPr>
            <a:xfrm>
              <a:off x="3286116" y="3786190"/>
              <a:ext cx="581194" cy="549156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400" b="1" dirty="0" smtClean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А</a:t>
              </a:r>
              <a:r>
                <a:rPr lang="uk-UA" sz="1400" b="1" baseline="-25000" dirty="0">
                  <a:solidFill>
                    <a:prstClr val="black"/>
                  </a:solidFill>
                  <a:latin typeface="Arial Black" pitchFamily="34" charset="0"/>
                  <a:cs typeface="Times New Roman" pitchFamily="18" charset="0"/>
                </a:rPr>
                <a:t>3</a:t>
              </a:r>
              <a:endParaRPr lang="ru-RU" sz="1400" b="1" dirty="0">
                <a:solidFill>
                  <a:prstClr val="black"/>
                </a:solidFill>
                <a:latin typeface="Arial Black" pitchFamily="34" charset="0"/>
                <a:cs typeface="Times New Roman" pitchFamily="18" charset="0"/>
              </a:endParaRP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3834172" y="4042564"/>
              <a:ext cx="23377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1391984" y="3418903"/>
              <a:ext cx="648072" cy="2880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681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1"/>
            <a:ext cx="8675895" cy="6561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2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424936" cy="271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варіант</a:t>
            </a:r>
            <a:endParaRPr lang="en-US" sz="28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1)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Потрібно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виготовити ялинкову гірлянду  із лампочок, розрахованих на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напругу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6 В, щоб її можна було вмикати в мережу  напругою 120 В.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Скільки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для цього потрібно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лампочок?</a:t>
            </a:r>
            <a:endParaRPr lang="uk-UA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А)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4</a:t>
            </a:r>
            <a:r>
              <a:rPr lang="uk-UA" sz="2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dirty="0" smtClean="0">
                <a:latin typeface="Times New Roman"/>
                <a:ea typeface="Calibri"/>
                <a:cs typeface="Times New Roman"/>
              </a:rPr>
              <a:t>       </a:t>
            </a: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8</a:t>
            </a:r>
            <a:r>
              <a:rPr lang="uk-UA" sz="2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dirty="0" smtClean="0">
                <a:latin typeface="Times New Roman"/>
                <a:ea typeface="Calibri"/>
                <a:cs typeface="Times New Roman"/>
              </a:rPr>
              <a:t>         </a:t>
            </a: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В) 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16</a:t>
            </a:r>
            <a:r>
              <a:rPr lang="uk-UA" sz="2000" dirty="0" smtClean="0">
                <a:latin typeface="Times New Roman"/>
                <a:ea typeface="Calibri"/>
                <a:cs typeface="Times New Roman"/>
              </a:rPr>
              <a:t>           </a:t>
            </a: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Г) 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20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3645024"/>
            <a:ext cx="8605620" cy="324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0510" algn="ctr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 варіант</a:t>
            </a:r>
            <a:endParaRPr lang="ru-RU" sz="2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4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1)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провіднику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напруга 4 В (див. мал.). Яка напруга на провіднику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2400" b="1" dirty="0">
                <a:latin typeface="Times New Roman"/>
                <a:ea typeface="Calibri"/>
                <a:cs typeface="Times New Roman"/>
              </a:rPr>
              <a:t>R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?</a:t>
            </a:r>
            <a:endParaRPr lang="ru-RU" b="1" dirty="0">
              <a:ea typeface="Calibri"/>
              <a:cs typeface="Times New Roman"/>
            </a:endParaRPr>
          </a:p>
          <a:p>
            <a:pPr marL="4991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r>
              <a:rPr lang="uk-UA" sz="2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</a:t>
            </a:r>
            <a:r>
              <a:rPr lang="uk-UA" sz="24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8 В</a:t>
            </a:r>
            <a:r>
              <a:rPr lang="uk-UA" sz="2400" dirty="0">
                <a:latin typeface="Times New Roman"/>
                <a:ea typeface="Calibri"/>
                <a:cs typeface="Times New Roman"/>
              </a:rPr>
              <a:t>   </a:t>
            </a:r>
            <a:r>
              <a:rPr lang="uk-UA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2 В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000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uk-UA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)  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4 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В</a:t>
            </a:r>
            <a:r>
              <a:rPr lang="uk-UA" sz="2000" dirty="0">
                <a:latin typeface="Times New Roman"/>
                <a:ea typeface="Calibri"/>
                <a:cs typeface="Times New Roman"/>
              </a:rPr>
              <a:t>    </a:t>
            </a:r>
            <a:r>
              <a:rPr lang="uk-UA" sz="20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Г) </a:t>
            </a:r>
            <a:r>
              <a:rPr lang="uk-UA" sz="2400" b="1" dirty="0" smtClean="0">
                <a:latin typeface="Times New Roman"/>
                <a:ea typeface="Calibri"/>
                <a:cs typeface="Times New Roman"/>
              </a:rPr>
              <a:t>А</a:t>
            </a:r>
          </a:p>
          <a:p>
            <a:pPr marL="4991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 smtClean="0">
              <a:latin typeface="Times New Roman"/>
              <a:ea typeface="Calibri"/>
              <a:cs typeface="Times New Roman"/>
            </a:endParaRPr>
          </a:p>
          <a:p>
            <a:pPr marL="4991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uk-UA" sz="2000" b="1" dirty="0">
              <a:latin typeface="Times New Roman"/>
              <a:ea typeface="Calibri"/>
              <a:cs typeface="Times New Roman"/>
            </a:endParaRPr>
          </a:p>
          <a:p>
            <a:pPr marL="499110">
              <a:spcAft>
                <a:spcPts val="0"/>
              </a:spcAft>
              <a:tabLst>
                <a:tab pos="3905250" algn="l"/>
              </a:tabLst>
            </a:pPr>
            <a:r>
              <a:rPr lang="ru-RU" sz="1400" b="1" dirty="0" smtClean="0">
                <a:ea typeface="Calibri"/>
                <a:cs typeface="Times New Roman"/>
              </a:rPr>
              <a:t> </a:t>
            </a:r>
            <a:endParaRPr lang="en-US" sz="1400" b="1" dirty="0" smtClean="0">
              <a:ea typeface="Calibri"/>
              <a:cs typeface="Times New Roman"/>
            </a:endParaRPr>
          </a:p>
          <a:p>
            <a:pPr marL="499110">
              <a:spcAft>
                <a:spcPts val="0"/>
              </a:spcAft>
              <a:tabLst>
                <a:tab pos="3905250" algn="l"/>
              </a:tabLst>
            </a:pPr>
            <a:r>
              <a:rPr lang="ru-RU" sz="1400" b="1" dirty="0" smtClean="0">
                <a:ea typeface="Calibri"/>
                <a:cs typeface="Times New Roman"/>
              </a:rPr>
              <a:t> </a:t>
            </a:r>
            <a:r>
              <a:rPr lang="en-US" sz="1400" b="1" dirty="0" smtClean="0">
                <a:ea typeface="Calibri"/>
                <a:cs typeface="Times New Roman"/>
              </a:rPr>
              <a:t>                                                   </a:t>
            </a:r>
            <a:r>
              <a:rPr lang="ru-RU" sz="1400" b="1" dirty="0" smtClean="0">
                <a:ea typeface="Calibri"/>
                <a:cs typeface="Times New Roman"/>
              </a:rPr>
              <a:t> </a:t>
            </a:r>
            <a:endParaRPr lang="uk-UA" b="1" dirty="0">
              <a:latin typeface="Times New Roman"/>
              <a:ea typeface="Calibri"/>
              <a:cs typeface="Times New Roman"/>
            </a:endParaRPr>
          </a:p>
          <a:p>
            <a:pPr marL="499110">
              <a:lnSpc>
                <a:spcPct val="115000"/>
              </a:lnSpc>
              <a:spcAft>
                <a:spcPts val="0"/>
              </a:spcAft>
              <a:tabLst>
                <a:tab pos="3905250" algn="l"/>
              </a:tabLst>
            </a:pPr>
            <a:endParaRPr lang="ru-RU" sz="1400" b="1" dirty="0">
              <a:ea typeface="Calibri"/>
              <a:cs typeface="Times New Roman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072066" y="5715016"/>
            <a:ext cx="100811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43636" y="5429264"/>
            <a:ext cx="0" cy="64807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143636" y="5429264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143636" y="6072206"/>
            <a:ext cx="50405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643702" y="5357826"/>
            <a:ext cx="576064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643702" y="5929330"/>
            <a:ext cx="576064" cy="2160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7215206" y="5429264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15206" y="6072206"/>
            <a:ext cx="6480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211960" y="609329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858148" y="5429264"/>
            <a:ext cx="0" cy="61206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858148" y="5715016"/>
            <a:ext cx="79208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4929190" y="5643578"/>
            <a:ext cx="142876" cy="14287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6643702" y="6072206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6643702" y="4786322"/>
            <a:ext cx="506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32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dirty="0"/>
          </a:p>
        </p:txBody>
      </p:sp>
      <p:sp>
        <p:nvSpPr>
          <p:cNvPr id="20" name="Овал 19"/>
          <p:cNvSpPr/>
          <p:nvPr/>
        </p:nvSpPr>
        <p:spPr>
          <a:xfrm>
            <a:off x="8572528" y="5643578"/>
            <a:ext cx="142876" cy="142876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49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1054</Words>
  <Application>Microsoft Office PowerPoint</Application>
  <PresentationFormat>Экран (4:3)</PresentationFormat>
  <Paragraphs>176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1_Тема Office</vt:lpstr>
      <vt:lpstr>ПОСЛІДОВНЕ   ТА ПАРАЛЕЛЬНЕ    З′ЄДНАННЯ ПРОВІДНИКІВ</vt:lpstr>
      <vt:lpstr>Мета урока:</vt:lpstr>
      <vt:lpstr>  ПОСЛІДОВНЕ   ТА ПАРАЛЕЛЬНЕ    З′ЄДНАННЯ ПРОВІДНИКІВ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Dream Admin</cp:lastModifiedBy>
  <cp:revision>80</cp:revision>
  <dcterms:created xsi:type="dcterms:W3CDTF">2011-11-30T20:15:34Z</dcterms:created>
  <dcterms:modified xsi:type="dcterms:W3CDTF">2016-11-29T20:32:36Z</dcterms:modified>
</cp:coreProperties>
</file>