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9"/>
  </p:notesMasterIdLst>
  <p:sldIdLst>
    <p:sldId id="262" r:id="rId3"/>
    <p:sldId id="259" r:id="rId4"/>
    <p:sldId id="263" r:id="rId5"/>
    <p:sldId id="264" r:id="rId6"/>
    <p:sldId id="265" r:id="rId7"/>
    <p:sldId id="260" r:id="rId8"/>
    <p:sldId id="266" r:id="rId9"/>
    <p:sldId id="278" r:id="rId10"/>
    <p:sldId id="261" r:id="rId11"/>
    <p:sldId id="267" r:id="rId12"/>
    <p:sldId id="272" r:id="rId13"/>
    <p:sldId id="273" r:id="rId14"/>
    <p:sldId id="269" r:id="rId15"/>
    <p:sldId id="271" r:id="rId16"/>
    <p:sldId id="274" r:id="rId17"/>
    <p:sldId id="275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1DFCC-63E4-4AA8-BB06-42D98B541FC4}" type="datetimeFigureOut">
              <a:rPr lang="uk-UA" smtClean="0"/>
              <a:t>08.11.2016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58B43A-FF16-4EF0-BE1F-70CA6CBED73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9230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8B43A-FF16-4EF0-BE1F-70CA6CBED735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5000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78758"/>
            <a:ext cx="10363200" cy="10493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6E08-4CC6-4827-99C1-97FBE8ACF6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668EB-3121-43EA-B99C-6A9ABC68DD27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18879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D3D1E-F42B-4F1E-A35E-F88CF1BD26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03A99-B100-4DBC-B7E1-2F833B2C015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37464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E3CCD-4EF8-450D-9ACB-EC7CB1BD24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D70B7-7FA8-44F0-B18F-3B0D1BDB7E2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76873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F7CAD-A815-483F-8BAD-70DD4EFC73D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0BD67-A92D-4A04-85FF-FD09F4F3E5E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30044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B0432-0A96-486E-8538-86F225855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D598C-48D9-4C47-8291-ABB2727967C6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518378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E3D6-90B1-4153-A058-B7AC28189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92234-50DF-4ED5-9F36-06108F9D03F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556906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1628A-6005-4625-BDAC-5C4C6612E6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5F52B-A630-497D-BF18-1C95FB7E9A1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807349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A8F2C-2F86-4B05-B7BD-6EC7B853A8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7CEB6-15E8-4D4B-8193-A3BBECEF31AF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01560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F3AC2-24E3-4E99-875B-C957BFD873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2C181-6F0A-4077-AD3A-FF254E96C7C6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15171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2C3E4-658C-4818-95D2-00D9123997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371E6-7EB4-4154-AA28-DC9B71A91A7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935659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8DF78-1657-4CED-B1AE-EE211365B0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CEDA1-B9D0-4ACD-911A-547A486F020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04838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227"/>
            <a:ext cx="10515600" cy="1325563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>
              <a:defRPr sz="5400" b="1" cap="none" spc="0">
                <a:ln/>
                <a:solidFill>
                  <a:schemeClr val="accent4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4C5D0-B05E-4577-854A-296442B440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EFBA3-39CA-44BC-9A41-A921B826F0C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964143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5F98A-32AD-4DD7-A829-9D0A213DB8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F745D-E78A-40CC-A82C-EA83FA4A45D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01212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9C9C7-56C5-4601-AFD7-CA192A3C4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4F1A2-890E-407B-BD07-9AEBFF63598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92129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BD474-563A-4722-BD20-D87F54C3DF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3EE94-E849-415C-B7E1-9D4D599D3E9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54711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36127-245B-4FB1-BFE1-BD0BFB5C5A1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938A8-F729-4A37-8AF8-72B81360C88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612085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5C847-5E37-4FAA-910F-98E5AF696D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5B197-3951-45CD-A107-6A956BF8A82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549397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18A6A-5B2C-4A4D-8E9B-EC436794CE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ED599-9D64-4064-8C7F-8ED5FF5E0436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9161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C7251-FA9E-4A87-95C9-75258F8D38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88F73-8DED-4DDA-ADE2-70A487FB321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79256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8CF7B-F8E6-472F-BEFA-07FF1EB657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CEEF5-0572-4ADC-848E-AF8200AEBB6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52720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555BD-1197-4987-8A2D-8446BE66A2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0002A-553D-4BB7-862C-CDC19C8C156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074719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BEABD-1F40-4D37-B04D-B41DD1519E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33DE6-78D2-40BD-9F70-83652E3E2CA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492944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39A0EFB9-FF53-4C3E-AB9B-C153D5487F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EDC533-2ABD-4E43-BFCC-0E14489E405C}" type="slidenum">
              <a:rPr lang="ru-RU" altLang="uk-UA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altLang="uk-UA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325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DC135D-C00B-44F4-8A03-C735F671F6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D0C545-9569-409F-8E02-7CB0F3AF9E81}" type="slidenum">
              <a:rPr lang="ru-RU" altLang="uk-UA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altLang="uk-UA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938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gif"/><Relationship Id="rId4" Type="http://schemas.openxmlformats.org/officeDocument/2006/relationships/image" Target="../media/image6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hyperlink" Target="https://uk.wikipedia.org/wiki/%D0%97%D0%B1%D0%B0%D1%80%D0%B0%D0%B6" TargetMode="External"/><Relationship Id="rId4" Type="http://schemas.openxmlformats.org/officeDocument/2006/relationships/hyperlink" Target="https://uk.wikipedia.org/wiki/%D0%94%D0%BE%D0%B1%D1%80%D0%BE%D0%B2%D0%BE%D0%B4%D0%B8_(%D0%97%D0%B1%D0%B0%D1%80%D0%B0%D0%B7%D1%8C%D0%BA%D0%B8%D0%B9_%D1%80%D0%B0%D0%B9%D0%BE%D0%BD)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gif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gif"/><Relationship Id="rId7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Результат пошуку зображень за запитом &quot;герб і прапор україни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3615" y="207402"/>
            <a:ext cx="2076767" cy="140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Результат пошуку зображень за запитом &quot;мантия вчених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35090" y="3330596"/>
            <a:ext cx="5426140" cy="3320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Работа\Патриот\картинки\16\prap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480"/>
            <a:ext cx="74485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802675" y="1433387"/>
            <a:ext cx="10904220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sz="4300" b="1" dirty="0">
                <a:solidFill>
                  <a:srgbClr val="FFFF00"/>
                </a:solidFill>
                <a:cs typeface="Times New Roman" panose="02020603050405020304" pitchFamily="18" charset="0"/>
              </a:rPr>
              <a:t>Історичний характер фізичного знання. Видатні вчені-фізики. Внесок українських вчених у розвиток і становлення фізики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/>
        </p:nvSpPr>
        <p:spPr bwMode="auto">
          <a:xfrm>
            <a:off x="3150446" y="4126841"/>
            <a:ext cx="5792305" cy="252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</a:rPr>
              <a:t>Івасишин </a:t>
            </a:r>
            <a:r>
              <a:rPr lang="ru-RU" sz="2400" b="1" dirty="0" err="1" smtClean="0">
                <a:solidFill>
                  <a:srgbClr val="0070C0"/>
                </a:solidFill>
              </a:rPr>
              <a:t>Любов</a:t>
            </a:r>
            <a:r>
              <a:rPr lang="ru-RU" sz="2400" b="1" dirty="0" smtClean="0">
                <a:solidFill>
                  <a:srgbClr val="0070C0"/>
                </a:solidFill>
              </a:rPr>
              <a:t>  </a:t>
            </a:r>
            <a:r>
              <a:rPr lang="ru-RU" sz="2400" b="1" dirty="0" err="1" smtClean="0">
                <a:solidFill>
                  <a:srgbClr val="0070C0"/>
                </a:solidFill>
              </a:rPr>
              <a:t>Ярославівна</a:t>
            </a:r>
            <a:endParaRPr lang="ru-RU" sz="2400" b="1" dirty="0">
              <a:solidFill>
                <a:srgbClr val="0070C0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rgbClr val="0070C0"/>
                </a:solidFill>
              </a:rPr>
              <a:t>Вчитель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</a:rPr>
              <a:t>Пробіжнянської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</a:rPr>
              <a:t>загальноосвітньої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</a:rPr>
              <a:t>школи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</a:rPr>
              <a:t>І-ІІІ </a:t>
            </a:r>
            <a:r>
              <a:rPr lang="ru-RU" sz="2400" b="1" dirty="0" err="1" smtClean="0">
                <a:solidFill>
                  <a:srgbClr val="0070C0"/>
                </a:solidFill>
              </a:rPr>
              <a:t>степенів</a:t>
            </a:r>
            <a:r>
              <a:rPr lang="ru-RU" sz="2400" b="1" dirty="0" smtClean="0">
                <a:solidFill>
                  <a:srgbClr val="0070C0"/>
                </a:solidFill>
              </a:rPr>
              <a:t>  </a:t>
            </a:r>
            <a:r>
              <a:rPr lang="ru-RU" sz="2400" b="1" dirty="0" err="1" smtClean="0">
                <a:solidFill>
                  <a:srgbClr val="0070C0"/>
                </a:solidFill>
              </a:rPr>
              <a:t>Чортківського</a:t>
            </a:r>
            <a:r>
              <a:rPr lang="ru-RU" sz="2400" b="1" dirty="0" smtClean="0">
                <a:solidFill>
                  <a:srgbClr val="0070C0"/>
                </a:solidFill>
              </a:rPr>
              <a:t> району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rgbClr val="0070C0"/>
                </a:solidFill>
              </a:rPr>
              <a:t>Тернопільської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</a:rPr>
              <a:t>області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D:\Работа\Патриот\картинки\17\ukraine_64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830" y="5686581"/>
            <a:ext cx="1561891" cy="117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Результат пошуку зображень за запитом &quot;фізика малюнки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67" y="4126841"/>
            <a:ext cx="2786711" cy="22711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07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453" y="95132"/>
            <a:ext cx="1737511" cy="1304657"/>
          </a:xfrm>
          <a:prstGeom prst="rect">
            <a:avLst/>
          </a:prstGeom>
        </p:spPr>
      </p:pic>
      <p:pic>
        <p:nvPicPr>
          <p:cNvPr id="2050" name="Picture 2" descr="Результат пошуку зображень за запитом &quot;герб тернопільської області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502" y="122345"/>
            <a:ext cx="2340212" cy="155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Результат пошуку зображень за запитом &quot;герб тернопільської області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593" y="409595"/>
            <a:ext cx="1036511" cy="126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2843642" y="0"/>
            <a:ext cx="547617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man Old Style" panose="02050604050505020204" pitchFamily="18" charset="0"/>
              </a:rPr>
              <a:t>Іван Пулюй</a:t>
            </a:r>
          </a:p>
          <a:p>
            <a:pPr algn="ctr"/>
            <a:r>
              <a:rPr lang="uk-UA" sz="48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man Old Style" panose="02050604050505020204" pitchFamily="18" charset="0"/>
              </a:rPr>
              <a:t> (1845-1918 рр.)</a:t>
            </a:r>
            <a:endParaRPr lang="uk-UA" sz="48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5" name="AutoShape 8" descr="Результат пошуку зображень за запитом &quot;іван пулюй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8" name="Picture 10" descr="Результат пошуку зображень за запитом &quot;іван пулюй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185459"/>
            <a:ext cx="3361836" cy="41812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3822211" y="1966570"/>
            <a:ext cx="570330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3429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uk-UA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Фізик і електротехнiк, родом з </a:t>
            </a:r>
            <a:r>
              <a:rPr lang="ru-RU" altLang="uk-UA" sz="2400" b="1" u="sng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с.  Гримайлова </a:t>
            </a:r>
            <a:r>
              <a:rPr lang="ru-RU" altLang="uk-UA" sz="2400" b="1" u="sng" dirty="0">
                <a:solidFill>
                  <a:srgbClr val="00B0F0"/>
                </a:solidFill>
                <a:latin typeface="Bookman Old Style" panose="02050604050505020204" pitchFamily="18" charset="0"/>
              </a:rPr>
              <a:t>Гусятинського </a:t>
            </a:r>
            <a:r>
              <a:rPr lang="ru-RU" altLang="uk-UA" sz="2400" b="1" u="sng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району</a:t>
            </a:r>
            <a:r>
              <a:rPr lang="ru-RU" altLang="uk-UA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, </a:t>
            </a:r>
            <a:r>
              <a:rPr lang="ru-RU" altLang="uk-UA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запропонував конструкцію телефонних станцій та абонентських апаратів. З участю земляка запущено ряд електростанцій на постійному струмі в Австро-</a:t>
            </a:r>
            <a:r>
              <a:rPr lang="ru-RU" altLang="uk-UA" sz="24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Угорщині</a:t>
            </a:r>
            <a:r>
              <a:rPr lang="ru-RU" altLang="uk-UA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. На 12 років раніше відкрив так звані рентгенівські промені.</a:t>
            </a:r>
          </a:p>
        </p:txBody>
      </p:sp>
      <p:pic>
        <p:nvPicPr>
          <p:cNvPr id="2062" name="Picture 14" descr="Результат пошуку зображень за запитом &quot;рентгенівські промені скелет людини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617" y="1753116"/>
            <a:ext cx="2453917" cy="14372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Результат пошуку зображень за запитом &quot;рентгенівські промені скелет людини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617" y="5119193"/>
            <a:ext cx="2404368" cy="1602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Результат пошуку зображень за запитом &quot;рентгенівські промені скелет людини&quot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388" y="3173766"/>
            <a:ext cx="1871633" cy="18716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64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36" y="90925"/>
            <a:ext cx="2798307" cy="1694835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3424124" y="371142"/>
            <a:ext cx="5794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Винаходи земляка</a:t>
            </a:r>
            <a:endParaRPr lang="uk-UA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47007" y="1785760"/>
            <a:ext cx="99524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b="1" i="1" dirty="0">
                <a:solidFill>
                  <a:srgbClr val="000000"/>
                </a:solidFill>
                <a:latin typeface="Arial Narrow" panose="020B0606020202030204" pitchFamily="34" charset="0"/>
              </a:rPr>
              <a:t>У 1881 році </a:t>
            </a:r>
            <a:r>
              <a:rPr lang="uk-UA" b="1" i="1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сконструював трубку, </a:t>
            </a:r>
            <a:r>
              <a:rPr lang="uk-UA" b="1" i="1" dirty="0">
                <a:solidFill>
                  <a:srgbClr val="000000"/>
                </a:solidFill>
                <a:latin typeface="Arial Narrow" panose="020B0606020202030204" pitchFamily="34" charset="0"/>
              </a:rPr>
              <a:t>що випромінює Х-промені — прообраз сучасних рентгенівських апаратів, була визнана гідною Срібної медалі на Міжнародній електротехнічній виставці в Парижі. У всьому світі вона стала відома як «лампа Пулюя» і навіть протягом деякого часу випускалася серійно. Сконструйована за 14 років до відкриття В. К. Рентгена, вона генерувала промені, названі згодом за пропозицією анатома </a:t>
            </a:r>
            <a:r>
              <a:rPr lang="uk-UA" b="1" i="1" dirty="0" err="1">
                <a:solidFill>
                  <a:srgbClr val="000000"/>
                </a:solidFill>
                <a:latin typeface="Arial Narrow" panose="020B0606020202030204" pitchFamily="34" charset="0"/>
              </a:rPr>
              <a:t>Коллікера</a:t>
            </a:r>
            <a:r>
              <a:rPr lang="uk-UA" b="1" i="1" dirty="0">
                <a:solidFill>
                  <a:srgbClr val="000000"/>
                </a:solidFill>
                <a:latin typeface="Arial Narrow" panose="020B0606020202030204" pitchFamily="34" charset="0"/>
              </a:rPr>
              <a:t> рентгенівськими. За допомогою цього пристрою І. П. Пулюй вперше у світовій практиці зробив знімок зламаної руки 13-річного хлопчика, знімок руки своєї дочки зі шпилькою, що лежить під нею, а також знімок скелета мертвонародженої дитини.</a:t>
            </a:r>
            <a:endParaRPr lang="uk-UA" b="1" i="1" dirty="0">
              <a:latin typeface="Arial Narrow" panose="020B0606020202030204" pitchFamily="34" charset="0"/>
            </a:endParaRPr>
          </a:p>
        </p:txBody>
      </p:sp>
      <p:pic>
        <p:nvPicPr>
          <p:cNvPr id="1026" name="Picture 2" descr="http://elartu.tntu.edu.ua/bitstream/123456789/5479/19/Large_Puluj_lam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429" y="2248094"/>
            <a:ext cx="1478664" cy="390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&quot;знімки пулюя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301" y="4462009"/>
            <a:ext cx="3108645" cy="201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нтген–знімки Іван Пулю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574" y="4430329"/>
            <a:ext cx="1906244" cy="23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Результат пошуку зображень за запитом &quot;знімки пулюя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88" y="4462009"/>
            <a:ext cx="3030411" cy="228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Результат пошуку зображень за запитом &quot;сучасна рентгенівська лампа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2443" y="72870"/>
            <a:ext cx="1363677" cy="166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82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9/9c/GuentherZ_2010-07-03_0028_Wien08_Skodagasse9_Gedenktafel_P._Kulisch_I.Pulu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700" y="2104946"/>
            <a:ext cx="3936597" cy="26886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4222452" y="5086374"/>
            <a:ext cx="3841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</a:rPr>
              <a:t>Пам'ятна дошка на стіні будинку № 9 по вулиці </a:t>
            </a:r>
            <a:r>
              <a:rPr lang="uk-UA" sz="2400" b="1" dirty="0" err="1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</a:rPr>
              <a:t>Шкодагассе</a:t>
            </a:r>
            <a:r>
              <a:rPr lang="uk-UA" sz="2400" b="1" dirty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</a:rPr>
              <a:t>, Відень, Австрія</a:t>
            </a:r>
          </a:p>
        </p:txBody>
      </p:sp>
      <p:pic>
        <p:nvPicPr>
          <p:cNvPr id="2052" name="Picture 4" descr="https://upload.wikimedia.org/wikipedia/commons/d/db/Ivan_Pulyui_Stam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05" y="2035234"/>
            <a:ext cx="2126759" cy="29921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440710" y="5363373"/>
            <a:ext cx="35545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Поштова марка України</a:t>
            </a:r>
            <a:r>
              <a:rPr lang="uk-UA" b="1" dirty="0">
                <a:solidFill>
                  <a:srgbClr val="00B050"/>
                </a:solidFill>
                <a:latin typeface="Arial Narrow" panose="020B0606020202030204" pitchFamily="34" charset="0"/>
              </a:rPr>
              <a:t>, присвячена до 150 річчя від дня народження Івана Пулюя, 1995 (</a:t>
            </a:r>
            <a:r>
              <a:rPr lang="en-US" b="1" dirty="0">
                <a:solidFill>
                  <a:srgbClr val="00B050"/>
                </a:solidFill>
                <a:latin typeface="Arial Narrow" panose="020B0606020202030204" pitchFamily="34" charset="0"/>
              </a:rPr>
              <a:t>Michel 135)</a:t>
            </a:r>
            <a:endParaRPr lang="uk-UA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2054" name="Picture 6" descr="https://upload.wikimedia.org/wikipedia/commons/thumb/a/aa/Moneta_avers.JPG/800px-Moneta_aver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85" y="2094180"/>
            <a:ext cx="2649621" cy="26297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8535029" y="5086374"/>
            <a:ext cx="3515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00B050"/>
                </a:solidFill>
                <a:latin typeface="Arial Narrow" panose="020B0606020202030204" pitchFamily="34" charset="0"/>
              </a:rPr>
              <a:t>Аверс </a:t>
            </a:r>
            <a:r>
              <a:rPr lang="uk-UA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монети, номіналом 5 гривень,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uk-UA" b="1" dirty="0">
                <a:solidFill>
                  <a:srgbClr val="00B050"/>
                </a:solidFill>
                <a:latin typeface="Arial Narrow" panose="020B0606020202030204" pitchFamily="34" charset="0"/>
              </a:rPr>
              <a:t>випущеної Національним банком України до 165-ї річниці від дня народження Івана Пулюя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4550136" y="326313"/>
            <a:ext cx="62440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Вшанування пам'яті</a:t>
            </a:r>
            <a:endParaRPr lang="uk-UA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098" name="Picture 2" descr="Результат пошуку зображень за запитом &quot;квіти україни&quot;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10" y="65713"/>
            <a:ext cx="3121096" cy="186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езультат пошуку зображень за запитом &quot;свічка вічна пам'ять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82" y="189961"/>
            <a:ext cx="991226" cy="161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06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3693" y="163773"/>
            <a:ext cx="2798307" cy="16948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938" y="2022380"/>
            <a:ext cx="2740785" cy="4589221"/>
          </a:xfrm>
          <a:prstGeom prst="rect">
            <a:avLst/>
          </a:prstGeom>
          <a:noFill/>
          <a:ln w="3175">
            <a:solidFill>
              <a:sysClr val="windowText" lastClr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2588713" y="0"/>
            <a:ext cx="702788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Олександр Смакула </a:t>
            </a:r>
          </a:p>
          <a:p>
            <a:pPr algn="ctr"/>
            <a:r>
              <a:rPr lang="uk-UA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(1900-1983рр.)</a:t>
            </a:r>
            <a:endParaRPr lang="uk-UA" sz="48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772732" y="2022380"/>
            <a:ext cx="8165206" cy="4635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indent="457200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Олександр Теодорович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Смакула 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народився 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селі </a:t>
            </a:r>
            <a:r>
              <a:rPr lang="uk-UA" sz="2400" b="1" u="sng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Доброводи (Збаразький район)"/>
              </a:rPr>
              <a:t>Доброводи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неподалік від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Збараж"/>
              </a:rPr>
              <a:t>Збаража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000" b="1" dirty="0" smtClean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30-х роках 20-го століття Олександр Смакула винайшов спосіб просвітлення оптики, який застосовують дотепер у всьому 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розробив також унікальну технологію вирощування монокристалів, які за своїми властивостями кращі за дорогоцінні метали — золото та платину. </a:t>
            </a:r>
            <a:endParaRPr lang="uk-UA" sz="24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uk-UA" sz="2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15" y="163773"/>
            <a:ext cx="1904743" cy="12681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0320" y="736242"/>
            <a:ext cx="803939" cy="97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7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33" y="2021983"/>
            <a:ext cx="3766376" cy="46214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кутник 3"/>
          <p:cNvSpPr/>
          <p:nvPr/>
        </p:nvSpPr>
        <p:spPr>
          <a:xfrm>
            <a:off x="4842456" y="2021983"/>
            <a:ext cx="6993229" cy="459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Tx/>
              <a:buFontTx/>
              <a:buNone/>
              <a:tabLst/>
              <a:defRPr/>
            </a:pPr>
            <a:r>
              <a:rPr kumimoji="0" lang="uk-UA" altLang="uk-UA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</a:t>
            </a:r>
            <a:r>
              <a:rPr kumimoji="0" lang="uk-UA" altLang="uk-UA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</a:rPr>
              <a:t>О.Смакула</a:t>
            </a:r>
            <a:r>
              <a:rPr kumimoji="0" lang="uk-UA" alt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</a:rPr>
              <a:t> винайшов унікальну сполуку – </a:t>
            </a:r>
            <a:r>
              <a:rPr kumimoji="0" lang="uk-UA" altLang="uk-UA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</a:rPr>
              <a:t>бромйодид</a:t>
            </a:r>
            <a:r>
              <a:rPr kumimoji="0" lang="uk-UA" alt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</a:rPr>
              <a:t> талію, яка </a:t>
            </a:r>
            <a:r>
              <a:rPr kumimoji="0" lang="uk-UA" altLang="uk-UA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</a:rPr>
              <a:t>викоритовується</a:t>
            </a:r>
            <a:r>
              <a:rPr kumimoji="0" lang="uk-UA" alt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</a:rPr>
              <a:t> у приладах нічного бачення.</a:t>
            </a:r>
          </a:p>
          <a:p>
            <a:pPr marL="342900" marR="0" lvl="0" indent="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Tx/>
              <a:buFontTx/>
              <a:buNone/>
              <a:tabLst/>
              <a:defRPr/>
            </a:pPr>
            <a:r>
              <a:rPr kumimoji="0" lang="uk-UA" alt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</a:rPr>
              <a:t>    Суть цього винаходу полягає в тому, що поверхні лінз оптичних пристроїв (фотоапаратів, біноклів, далекомірів, мікроскопів, перископів, телескопів тощо) покривають спеціальним тонким шаром певного матеріалу (завтовшки 1/4 довжини світлової хвилі), що значно зменшує відбивання світла від поверхні тонкої лінзи і значно перевищує контрастність зображення</a:t>
            </a:r>
            <a:endParaRPr kumimoji="0" lang="uk-UA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anose="020506040505050202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24495" y="138868"/>
            <a:ext cx="115956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altLang="uk-UA" sz="3600" b="1" i="0" u="sng" strike="noStrike" kern="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/>
                <a:ea typeface="+mj-ea"/>
                <a:cs typeface="+mj-cs"/>
              </a:rPr>
              <a:t>1 листопада 1935 року</a:t>
            </a:r>
            <a:r>
              <a:rPr kumimoji="0" lang="uk-UA" altLang="uk-UA" sz="3600" b="1" i="0" u="none" strike="noStrike" kern="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uk-UA" altLang="uk-UA" sz="3600" b="1" i="0" u="none" strike="noStrike" kern="0" cap="none" spc="0" normalizeH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uk-UA" altLang="uk-UA" sz="3600" b="1" i="0" u="none" strike="noStrike" kern="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/>
                <a:ea typeface="+mj-ea"/>
                <a:cs typeface="+mj-cs"/>
              </a:rPr>
              <a:t>Олександр Смакула</a:t>
            </a:r>
            <a:r>
              <a:rPr lang="ru-RU" altLang="uk-UA" sz="3600" b="1" kern="0" cap="none" spc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"/>
                <a:ea typeface="+mj-ea"/>
                <a:cs typeface="+mj-cs"/>
              </a:rPr>
              <a:t> </a:t>
            </a:r>
            <a:r>
              <a:rPr lang="ru-RU" altLang="uk-UA" sz="3600" b="1" i="1" kern="0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"/>
                <a:ea typeface="+mj-ea"/>
                <a:cs typeface="+mj-cs"/>
              </a:rPr>
              <a:t>отримав</a:t>
            </a:r>
            <a:r>
              <a:rPr kumimoji="0" lang="ru-RU" altLang="uk-UA" sz="3600" b="1" i="1" u="none" strike="noStrike" kern="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uk-UA" altLang="uk-UA" sz="3600" b="1" i="1" u="none" strike="noStrike" kern="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/>
                <a:ea typeface="+mj-ea"/>
                <a:cs typeface="+mj-cs"/>
              </a:rPr>
              <a:t>перший у світі патент № 685767  на просвітлення оптики</a:t>
            </a:r>
            <a:r>
              <a:rPr kumimoji="0" lang="ru-RU" altLang="uk-UA" sz="3600" b="1" i="1" u="none" strike="noStrike" kern="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endParaRPr lang="uk-UA" sz="3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390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567256" y="18481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uk-UA" i="1" dirty="0">
                <a:solidFill>
                  <a:srgbClr val="FFFF00"/>
                </a:solidFill>
                <a:latin typeface="Arial Black" panose="020B0A04020102020204" pitchFamily="34" charset="0"/>
              </a:rPr>
              <a:t>Я уже понад сорок літ скитаюсь на чужині, але своєї Батьківщини не забув і повік не забуду. </a:t>
            </a:r>
            <a:br>
              <a:rPr lang="uk-UA" i="1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uk-UA" i="1" dirty="0">
                <a:solidFill>
                  <a:srgbClr val="FFFF00"/>
                </a:solidFill>
                <a:latin typeface="Arial Black" panose="020B0A04020102020204" pitchFamily="34" charset="0"/>
              </a:rPr>
              <a:t>                                                     Смакула О.</a:t>
            </a:r>
            <a:br>
              <a:rPr lang="uk-UA" i="1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endParaRPr lang="uk-UA" i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60375" y="2007571"/>
            <a:ext cx="748691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000000"/>
                </a:solidFill>
                <a:latin typeface="Bookman Old Style" panose="02050604050505020204" pitchFamily="18" charset="0"/>
              </a:rPr>
              <a:t> </a:t>
            </a: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Олександр Теодорович Смакула - автор понад ста ґрунтовних наукових праць, що вийшли друком українською, німецькою та анг­лійською мовами, багатьох патентів. Він є членом Нью-Йоркської Ака­демії наук, Американського Оптичного Товариства та ін.</a:t>
            </a:r>
            <a:r>
              <a:rPr lang="uk-UA" sz="1600" b="1" i="1" dirty="0">
                <a:latin typeface="Bookman Old Style" panose="02050604050505020204" pitchFamily="18" charset="0"/>
              </a:rPr>
              <a:t/>
            </a:r>
            <a:br>
              <a:rPr lang="uk-UA" sz="1600" b="1" i="1" dirty="0">
                <a:latin typeface="Bookman Old Style" panose="02050604050505020204" pitchFamily="18" charset="0"/>
              </a:rPr>
            </a:b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   Нині його наукову спадщину досліджують українські вчені. 1996 року створено Фонд Олександра </a:t>
            </a:r>
            <a:r>
              <a:rPr lang="uk-UA" sz="1600" b="1" i="1" dirty="0" err="1" smtClean="0">
                <a:solidFill>
                  <a:srgbClr val="000000"/>
                </a:solidFill>
                <a:latin typeface="Bookman Old Style" panose="02050604050505020204" pitchFamily="18" charset="0"/>
              </a:rPr>
              <a:t>Смакули</a:t>
            </a:r>
            <a:r>
              <a:rPr lang="uk-UA" sz="1600" b="1" i="1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. </a:t>
            </a: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З грудня 1997 року виходить "Вісник Фонду Олександра </a:t>
            </a:r>
            <a:r>
              <a:rPr lang="uk-UA" sz="1600" b="1" i="1" dirty="0" err="1">
                <a:solidFill>
                  <a:srgbClr val="000000"/>
                </a:solidFill>
                <a:latin typeface="Bookman Old Style" panose="02050604050505020204" pitchFamily="18" charset="0"/>
              </a:rPr>
              <a:t>Смакули</a:t>
            </a: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", практично щороку проводяться </a:t>
            </a:r>
            <a:r>
              <a:rPr lang="uk-UA" sz="1600" b="1" i="1" dirty="0" err="1">
                <a:solidFill>
                  <a:srgbClr val="000000"/>
                </a:solidFill>
                <a:latin typeface="Bookman Old Style" panose="02050604050505020204" pitchFamily="18" charset="0"/>
              </a:rPr>
              <a:t>Смакулівські</a:t>
            </a: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 читання.</a:t>
            </a:r>
            <a:r>
              <a:rPr lang="uk-UA" sz="1600" b="1" i="1" dirty="0">
                <a:latin typeface="Bookman Old Style" panose="02050604050505020204" pitchFamily="18" charset="0"/>
              </a:rPr>
              <a:t/>
            </a:r>
            <a:br>
              <a:rPr lang="uk-UA" sz="1600" b="1" i="1" dirty="0">
                <a:latin typeface="Bookman Old Style" panose="02050604050505020204" pitchFamily="18" charset="0"/>
              </a:rPr>
            </a:b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   На відзнаку вагомості внеску видатного українського вченого в розвиток науки </a:t>
            </a:r>
            <a:r>
              <a:rPr lang="en-US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XX </a:t>
            </a: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століття 30-та сесія Генеральної конференції ЮНЕСКО проголосила рік його 100-річчя (2000) Роком </a:t>
            </a:r>
            <a:r>
              <a:rPr lang="uk-UA" sz="1600" b="1" i="1" dirty="0" err="1">
                <a:solidFill>
                  <a:srgbClr val="000000"/>
                </a:solidFill>
                <a:latin typeface="Bookman Old Style" panose="02050604050505020204" pitchFamily="18" charset="0"/>
              </a:rPr>
              <a:t>Смакули</a:t>
            </a:r>
            <a:r>
              <a:rPr lang="uk-UA" sz="1600" b="1" i="1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.</a:t>
            </a:r>
          </a:p>
          <a:p>
            <a:pPr indent="457200"/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Державний комітет зв'язку та інформації випустив художній кон­верт "Олександр Смакула" (зі спеціальним погашенням). На батьків­щині вченого в с. </a:t>
            </a:r>
            <a:r>
              <a:rPr lang="uk-UA" sz="1600" b="1" i="1" dirty="0" err="1">
                <a:solidFill>
                  <a:srgbClr val="000000"/>
                </a:solidFill>
                <a:latin typeface="Bookman Old Style" panose="02050604050505020204" pitchFamily="18" charset="0"/>
              </a:rPr>
              <a:t>Добриводи</a:t>
            </a:r>
            <a:r>
              <a:rPr lang="uk-UA" sz="1600" b="1" i="1" dirty="0">
                <a:solidFill>
                  <a:srgbClr val="000000"/>
                </a:solidFill>
                <a:latin typeface="Bookman Old Style" panose="02050604050505020204" pitchFamily="18" charset="0"/>
              </a:rPr>
              <a:t> Збаразького району Тернопільської області встановлено величний пам'ятник. Пророк з великим запізненням, але все-таки повертається до своєї </a:t>
            </a:r>
            <a:r>
              <a:rPr lang="uk-UA" sz="1600" b="1" i="1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Батьківщини.</a:t>
            </a:r>
            <a:endParaRPr lang="uk-UA" sz="1600" b="1" i="1" dirty="0"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Результат пошуку зображень за запитом &quot;пам'ятник смакул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99" y="1900834"/>
            <a:ext cx="3373965" cy="483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Результат пошуку зображень за запитом &quot;прапор україни вект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AutoShape 8" descr="Результат пошуку зображень за запитом &quot;прапор україни вектор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084" name="Picture 12" descr="Результат пошуку зображень за запитом &quot;перо и чернильниц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097" y="173478"/>
            <a:ext cx="2009104" cy="145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975" y="160337"/>
            <a:ext cx="2761727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9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Результат пошуку зображень за запитом &quot;поле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6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1753110" y="304593"/>
            <a:ext cx="9670451" cy="655564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uk-UA" sz="2800" b="1" dirty="0" smtClean="0">
                <a:ln/>
                <a:solidFill>
                  <a:srgbClr val="FFC000"/>
                </a:solidFill>
                <a:latin typeface="Bookman Old Style" panose="02050604050505020204" pitchFamily="18" charset="0"/>
              </a:rPr>
              <a:t>Людина живе і накреслює плани:</a:t>
            </a:r>
          </a:p>
          <a:p>
            <a:r>
              <a:rPr lang="uk-UA" sz="2800" b="1" cap="none" spc="0" dirty="0" smtClean="0">
                <a:ln/>
                <a:solidFill>
                  <a:srgbClr val="FFC000"/>
                </a:solidFill>
                <a:effectLst/>
                <a:latin typeface="Bookman Old Style" panose="02050604050505020204" pitchFamily="18" charset="0"/>
              </a:rPr>
              <a:t>Скажу, побудую, поїду, прийду…</a:t>
            </a:r>
          </a:p>
          <a:p>
            <a:r>
              <a:rPr lang="uk-UA" sz="2800" b="1" dirty="0" smtClean="0">
                <a:ln/>
                <a:solidFill>
                  <a:srgbClr val="FFC000"/>
                </a:solidFill>
                <a:latin typeface="Bookman Old Style" panose="02050604050505020204" pitchFamily="18" charset="0"/>
              </a:rPr>
              <a:t>Сьогодні – це наш день. А завтра – настане?</a:t>
            </a:r>
          </a:p>
          <a:p>
            <a:r>
              <a:rPr lang="uk-UA" sz="2800" b="1" cap="none" spc="0" dirty="0" smtClean="0">
                <a:ln/>
                <a:solidFill>
                  <a:srgbClr val="FFC000"/>
                </a:solidFill>
                <a:effectLst/>
                <a:latin typeface="Bookman Old Style" panose="02050604050505020204" pitchFamily="18" charset="0"/>
              </a:rPr>
              <a:t>Ніхто не очікує смерть чи біду.</a:t>
            </a:r>
          </a:p>
          <a:p>
            <a:pPr algn="ctr"/>
            <a:endParaRPr lang="uk-UA" sz="2800" b="1" dirty="0">
              <a:ln/>
              <a:solidFill>
                <a:srgbClr val="FFC000"/>
              </a:solidFill>
              <a:latin typeface="Bookman Old Style" panose="02050604050505020204" pitchFamily="18" charset="0"/>
            </a:endParaRPr>
          </a:p>
          <a:p>
            <a:r>
              <a:rPr lang="uk-UA" sz="2800" b="1" cap="none" spc="0" dirty="0" smtClean="0">
                <a:ln/>
                <a:solidFill>
                  <a:srgbClr val="FFC000"/>
                </a:solidFill>
                <a:effectLst/>
                <a:latin typeface="Bookman Old Style" panose="02050604050505020204" pitchFamily="18" charset="0"/>
              </a:rPr>
              <a:t>І кожна людина – билинка у полі,</a:t>
            </a:r>
          </a:p>
          <a:p>
            <a:r>
              <a:rPr lang="uk-UA" sz="2800" b="1" dirty="0" smtClean="0">
                <a:ln/>
                <a:solidFill>
                  <a:srgbClr val="FFC000"/>
                </a:solidFill>
                <a:latin typeface="Bookman Old Style" panose="02050604050505020204" pitchFamily="18" charset="0"/>
              </a:rPr>
              <a:t>Росте, розцвітає, щоб дати свій плід.</a:t>
            </a:r>
          </a:p>
          <a:p>
            <a:r>
              <a:rPr lang="uk-UA" sz="2800" b="1" cap="none" spc="0" dirty="0" smtClean="0">
                <a:ln/>
                <a:solidFill>
                  <a:srgbClr val="FFC000"/>
                </a:solidFill>
                <a:effectLst/>
                <a:latin typeface="Bookman Old Style" panose="02050604050505020204" pitchFamily="18" charset="0"/>
              </a:rPr>
              <a:t>І всі ми, залежно від Божої волі, </a:t>
            </a:r>
          </a:p>
          <a:p>
            <a:r>
              <a:rPr lang="uk-UA" sz="2800" b="1" dirty="0" smtClean="0">
                <a:ln/>
                <a:solidFill>
                  <a:srgbClr val="FFC000"/>
                </a:solidFill>
                <a:latin typeface="Bookman Old Style" panose="02050604050505020204" pitchFamily="18" charset="0"/>
              </a:rPr>
              <a:t>В земному житті залишаємо слід.</a:t>
            </a:r>
          </a:p>
          <a:p>
            <a:endParaRPr lang="uk-UA" sz="2800" b="1" cap="none" spc="0" dirty="0">
              <a:ln/>
              <a:solidFill>
                <a:srgbClr val="FFC000"/>
              </a:solidFill>
              <a:effectLst/>
              <a:latin typeface="Bookman Old Style" panose="02050604050505020204" pitchFamily="18" charset="0"/>
            </a:endParaRPr>
          </a:p>
          <a:p>
            <a:r>
              <a:rPr lang="uk-UA" sz="2800" b="1" dirty="0" smtClean="0">
                <a:ln/>
                <a:solidFill>
                  <a:srgbClr val="FFC000"/>
                </a:solidFill>
                <a:latin typeface="Bookman Old Style" panose="02050604050505020204" pitchFamily="18" charset="0"/>
              </a:rPr>
              <a:t>Хто словом, хто дерево, дім чи стежину – </a:t>
            </a:r>
          </a:p>
          <a:p>
            <a:r>
              <a:rPr lang="uk-UA" sz="2800" b="1" cap="none" spc="0" dirty="0" smtClean="0">
                <a:ln/>
                <a:solidFill>
                  <a:srgbClr val="FFC000"/>
                </a:solidFill>
                <a:effectLst/>
                <a:latin typeface="Bookman Old Style" panose="02050604050505020204" pitchFamily="18" charset="0"/>
              </a:rPr>
              <a:t>Важливо, щоб пам’ять достойна була.</a:t>
            </a:r>
          </a:p>
          <a:p>
            <a:r>
              <a:rPr lang="uk-UA" sz="2800" b="1" dirty="0" smtClean="0">
                <a:ln/>
                <a:solidFill>
                  <a:srgbClr val="FFC000"/>
                </a:solidFill>
                <a:latin typeface="Bookman Old Style" panose="02050604050505020204" pitchFamily="18" charset="0"/>
              </a:rPr>
              <a:t>І кожен по-своєму йде до вершини,</a:t>
            </a:r>
          </a:p>
          <a:p>
            <a:r>
              <a:rPr lang="uk-UA" sz="2800" b="1" cap="none" spc="0" dirty="0" smtClean="0">
                <a:ln/>
                <a:solidFill>
                  <a:srgbClr val="FFC000"/>
                </a:solidFill>
                <a:effectLst/>
                <a:latin typeface="Bookman Old Style" panose="02050604050505020204" pitchFamily="18" charset="0"/>
              </a:rPr>
              <a:t>А тінню за нами – слова і діла</a:t>
            </a:r>
          </a:p>
          <a:p>
            <a:pPr algn="r"/>
            <a:r>
              <a:rPr lang="uk-UA" sz="2800" b="1" i="1" dirty="0" smtClean="0">
                <a:ln/>
                <a:solidFill>
                  <a:srgbClr val="FFC000"/>
                </a:solidFill>
                <a:latin typeface="Bookman Old Style" panose="02050604050505020204" pitchFamily="18" charset="0"/>
              </a:rPr>
              <a:t>Степан Коханець « Кредо»</a:t>
            </a:r>
            <a:endParaRPr lang="uk-UA" sz="2800" b="1" i="1" cap="none" spc="0" dirty="0">
              <a:ln/>
              <a:solidFill>
                <a:srgbClr val="FFC000"/>
              </a:solidFill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14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Результат пошуку зображень за запитом &quot;мандрівка у минул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5004"/>
            <a:ext cx="12192000" cy="508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Работа\Патриот\картинки\16\prap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844"/>
            <a:ext cx="74485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:\Работа\Патриот\картинки\17\ukraine_64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" y="5423952"/>
            <a:ext cx="1739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Работа\Патриот\картинки\16\prap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071110" y="5475248"/>
            <a:ext cx="7120890" cy="1382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1623060" y="521593"/>
            <a:ext cx="105689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МАНДРІВКА У МИНУЛЕ </a:t>
            </a:r>
            <a:endParaRPr lang="uk-UA" sz="6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77824" y="2156430"/>
            <a:ext cx="11577956" cy="3919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44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Наука не має батьківщини, але не буває вченого без батьківщини, </a:t>
            </a:r>
            <a:r>
              <a:rPr lang="uk-UA" sz="44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те значення, яке його праці можуть мати у світі, він повинен відносити до своєї батьківщини.</a:t>
            </a:r>
            <a:endParaRPr lang="uk-UA" sz="44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44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Луї Пастер</a:t>
            </a:r>
            <a:endParaRPr lang="uk-UA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93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Результат пошуку зображень за запитом &quot;телескоп галілео галіле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022" y="1981200"/>
            <a:ext cx="216247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 descr="Галіл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" y="1981200"/>
            <a:ext cx="3856038" cy="4876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3607108" y="0"/>
            <a:ext cx="70439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Book Antiqua" panose="02040602050305030304" pitchFamily="18" charset="0"/>
              </a:rPr>
              <a:t>ГАЛІЛЕО ГАЛІЛЕЙ </a:t>
            </a:r>
            <a:br>
              <a:rPr lang="uk-UA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Book Antiqua" panose="02040602050305030304" pitchFamily="18" charset="0"/>
              </a:rPr>
            </a:br>
            <a:r>
              <a:rPr lang="uk-UA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Book Antiqua" panose="02040602050305030304" pitchFamily="18" charset="0"/>
              </a:rPr>
              <a:t>( 1564-1642рр.)</a:t>
            </a:r>
            <a:endParaRPr lang="uk-UA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Book Antiqua" panose="0204060205030503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366419" y="2225546"/>
            <a:ext cx="603488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sz="3200" dirty="0">
                <a:solidFill>
                  <a:srgbClr val="808000"/>
                </a:solidFill>
                <a:latin typeface="Arial" panose="020B0604020202020204" pitchFamily="34" charset="0"/>
              </a:rPr>
              <a:t> </a:t>
            </a:r>
            <a:r>
              <a:rPr lang="uk-UA" altLang="uk-UA" sz="3200" dirty="0">
                <a:solidFill>
                  <a:srgbClr val="808000"/>
                </a:solidFill>
                <a:latin typeface="Bookman Old Style" panose="02050604050505020204" pitchFamily="18" charset="0"/>
              </a:rPr>
              <a:t>Італійський фізик. Досліджував та сформулював закони руху планет. Побудував телескоп за допомогою якого зробив багато відкриттів. Саме від нього бере початок фізика як наука.</a:t>
            </a:r>
            <a:endParaRPr lang="uk-UA" dirty="0">
              <a:latin typeface="Bookman Old Style" panose="02050604050505020204" pitchFamily="18" charset="0"/>
            </a:endParaRPr>
          </a:p>
        </p:txBody>
      </p:sp>
      <p:pic>
        <p:nvPicPr>
          <p:cNvPr id="1028" name="Picture 4" descr="Результат пошуку зображень за запитом &quot;італія прапор і герб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052293" cy="178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87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lh6.googleusercontent.com/Wk8tvL1N5PaoLXBJKMAQu7yNmaSGlNDhVdzZH51iDMCVq3olOHjsZBYGWTCe0ii312uq8o37ZbBhd3fS27Icm2U-CtOrp8Ltblok2fH0BaHhHfIg3tiaH0ic7U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7" y="4082603"/>
            <a:ext cx="3195099" cy="2653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Результат пошуку зображень за запитом &quot;формула яблуко ньютон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90" y="2220223"/>
            <a:ext cx="1893095" cy="15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 descr="Результат пошуку зображень за запитом &quot;герб і прапор англії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286" y="0"/>
            <a:ext cx="2830714" cy="189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791602" y="0"/>
            <a:ext cx="618310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  <a:t>ІСААК НЬЮТОН</a:t>
            </a:r>
            <a:br>
              <a:rPr lang="uk-UA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</a:br>
            <a:r>
              <a:rPr lang="uk-UA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  <a:t>(1643-1727рр.)</a:t>
            </a:r>
            <a:endParaRPr lang="uk-UA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Book Antiqua" panose="0204060205030503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426208" y="2076733"/>
            <a:ext cx="6059424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342900" fontAlgn="base">
              <a:spcBef>
                <a:spcPct val="20000"/>
              </a:spcBef>
              <a:spcAft>
                <a:spcPct val="0"/>
              </a:spcAft>
            </a:pPr>
            <a:r>
              <a:rPr lang="uk-UA" altLang="uk-UA" sz="2800" dirty="0">
                <a:solidFill>
                  <a:srgbClr val="808000"/>
                </a:solidFill>
                <a:latin typeface="Bookman Old Style" panose="02050604050505020204" pitchFamily="18" charset="0"/>
              </a:rPr>
              <a:t>Англійський фізик і математик. Сформулював закони руху і взаємодії тіл, відкрив закон всесвітнього тяжіння, </a:t>
            </a:r>
            <a:r>
              <a:rPr lang="uk-UA" altLang="uk-UA" sz="2800" dirty="0" err="1">
                <a:solidFill>
                  <a:srgbClr val="808000"/>
                </a:solidFill>
                <a:latin typeface="Bookman Old Style" panose="02050604050505020204" pitchFamily="18" charset="0"/>
              </a:rPr>
              <a:t>вніс</a:t>
            </a:r>
            <a:r>
              <a:rPr lang="uk-UA" altLang="uk-UA" sz="2800" dirty="0">
                <a:solidFill>
                  <a:srgbClr val="808000"/>
                </a:solidFill>
                <a:latin typeface="Bookman Old Style" panose="02050604050505020204" pitchFamily="18" charset="0"/>
              </a:rPr>
              <a:t> великий вклад в розвиток оптики</a:t>
            </a:r>
            <a:r>
              <a:rPr lang="uk-UA" altLang="uk-UA" sz="2800" dirty="0" smtClean="0">
                <a:solidFill>
                  <a:srgbClr val="808000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endParaRPr lang="uk-UA" altLang="uk-UA" sz="2800" dirty="0">
              <a:solidFill>
                <a:srgbClr val="808000"/>
              </a:solidFill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uk-UA" altLang="uk-UA" sz="2800" dirty="0">
                <a:solidFill>
                  <a:srgbClr val="808000"/>
                </a:solidFill>
                <a:latin typeface="Arial" panose="020B0604020202020204" pitchFamily="34" charset="0"/>
              </a:rPr>
              <a:t>  </a:t>
            </a:r>
            <a:r>
              <a:rPr lang="uk-UA" altLang="uk-UA" sz="2800" b="1" i="1" dirty="0">
                <a:solidFill>
                  <a:srgbClr val="808000"/>
                </a:solidFill>
                <a:latin typeface="Arial Narrow" panose="020B0606020202030204" pitchFamily="34" charset="0"/>
              </a:rPr>
              <a:t>“Своїми працями глибоко вплинув на все світосприйняття в цілому”</a:t>
            </a:r>
          </a:p>
          <a:p>
            <a:pPr marL="342900" lvl="0" indent="-342900" algn="r" fontAlgn="base">
              <a:spcBef>
                <a:spcPct val="20000"/>
              </a:spcBef>
              <a:spcAft>
                <a:spcPct val="0"/>
              </a:spcAft>
            </a:pPr>
            <a:r>
              <a:rPr lang="uk-UA" altLang="uk-UA" sz="2800" dirty="0">
                <a:solidFill>
                  <a:srgbClr val="808000"/>
                </a:solidFill>
              </a:rPr>
              <a:t>                           А. Ейнштейн</a:t>
            </a:r>
            <a:endParaRPr lang="ru-RU" altLang="uk-UA" sz="2800" dirty="0">
              <a:solidFill>
                <a:prstClr val="black"/>
              </a:solidFill>
            </a:endParaRPr>
          </a:p>
        </p:txBody>
      </p:sp>
      <p:pic>
        <p:nvPicPr>
          <p:cNvPr id="9218" name="Picture 2" descr="Результат пошуку зображень за запитом &quot;блуко ньютона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89" y="2076733"/>
            <a:ext cx="3835111" cy="4277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47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4" name="Picture 10" descr="Результат пошуку зображень за запитом &quot;американський прапор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901" y="234731"/>
            <a:ext cx="2246811" cy="140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Результат пошуку зображень за запитом &quot;закон взаємозв'язку маси та енергії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913279"/>
            <a:ext cx="6705599" cy="194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Результат пошуку зображень за запитом &quot;ейнштейн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3" y="2095500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2943743" y="137275"/>
            <a:ext cx="685315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man Old Style" panose="02050604050505020204" pitchFamily="18" charset="0"/>
              </a:rPr>
              <a:t>АЛЬБЕРТ ЕЙНШТЕЙН</a:t>
            </a:r>
            <a:b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man Old Style" panose="02050604050505020204" pitchFamily="18" charset="0"/>
              </a:rPr>
            </a:br>
            <a: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man Old Style" panose="02050604050505020204" pitchFamily="18" charset="0"/>
              </a:rPr>
              <a:t>(1879 – 1955рр.)</a:t>
            </a:r>
            <a:endParaRPr lang="uk-UA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409713" y="1754383"/>
            <a:ext cx="73991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uk-UA" altLang="uk-UA" sz="3200" dirty="0" smtClean="0">
                <a:solidFill>
                  <a:srgbClr val="808000"/>
                </a:solidFill>
                <a:latin typeface="Bookman Old Style" panose="02050604050505020204" pitchFamily="18" charset="0"/>
              </a:rPr>
              <a:t>   Німецький та американський фізик </a:t>
            </a:r>
            <a:r>
              <a:rPr lang="uk-UA" altLang="uk-UA" sz="3200" dirty="0">
                <a:solidFill>
                  <a:srgbClr val="808000"/>
                </a:solidFill>
                <a:latin typeface="Bookman Old Style" panose="02050604050505020204" pitchFamily="18" charset="0"/>
              </a:rPr>
              <a:t>– теоретик, один із засновників сучасної фізики. Творець спеціальної і загальної теорій відносності. Відкрив закон взаємозв’язку маси і енергії.</a:t>
            </a:r>
            <a:endParaRPr lang="ru-RU" altLang="uk-UA" sz="3200" dirty="0">
              <a:solidFill>
                <a:srgbClr val="808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1750" name="Picture 6" descr="Результат пошуку зображень за запитом &quot;німецький герб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24" y="194418"/>
            <a:ext cx="2202089" cy="133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 descr="Результат пошуку зображень за запитом &quot;американський  герб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697" y="528556"/>
            <a:ext cx="998126" cy="99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34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Работа\Патриот\картинки\16\40fe6b04a2e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50746"/>
            <a:ext cx="2793231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3117374" y="205740"/>
            <a:ext cx="588815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  <a:t>ІГОР СІКОРСЬКИЙ</a:t>
            </a:r>
            <a:b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</a:br>
            <a: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  <a:t>(1889-1972рр.)</a:t>
            </a:r>
            <a:endParaRPr lang="uk-UA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Book Antiqua" panose="02040602050305030304" pitchFamily="18" charset="0"/>
            </a:endParaRPr>
          </a:p>
        </p:txBody>
      </p:sp>
      <p:pic>
        <p:nvPicPr>
          <p:cNvPr id="16386" name="Picture 2" descr="Результат пошуку зображень за запитом &quot;київська область прапор і герб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599" y="69835"/>
            <a:ext cx="2374275" cy="158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Результат пошуку зображень за запитом &quot;київська область прапор і герб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722" y="596901"/>
            <a:ext cx="1132964" cy="114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393700" y="2030315"/>
            <a:ext cx="64389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В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</a:rPr>
              <a:t>инахідник гелікоптеру, київський авіаконструктор</a:t>
            </a:r>
            <a:r>
              <a:rPr lang="ru-RU" altLang="uk-UA" sz="2400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 і підприємець. Його</a:t>
            </a:r>
            <a:r>
              <a:rPr lang="ru-RU" altLang="uk-UA" sz="24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altLang="uk-UA" sz="2400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вирішальний</a:t>
            </a:r>
            <a:r>
              <a:rPr lang="ru-RU" altLang="uk-UA" sz="24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altLang="uk-UA" sz="2400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внесок у розвиток</a:t>
            </a:r>
            <a:r>
              <a:rPr lang="ru-RU" altLang="uk-UA" sz="24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altLang="uk-UA" sz="2400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фізики -  створення авіаційної промисловості </a:t>
            </a:r>
            <a:r>
              <a:rPr lang="ru-RU" altLang="uk-UA" sz="24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та перших у світі багатомоторних літаків-гігантів у роки першої світової війни, розробка у США перших міжконтинентальних пасажирських авіалайнерів, організація серійного вертольотобудування.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6390" name="Picture 6" descr="Результат пошуку зображень за запитом &quot;ігор сікорський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411" y="2293207"/>
            <a:ext cx="4299585" cy="3259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Результат пошуку зображень за запитом &quot;вишивка українська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2975"/>
            <a:ext cx="12192000" cy="104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54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4306311" y="242778"/>
            <a:ext cx="607495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Перші винаходи Сікорського</a:t>
            </a:r>
            <a:endParaRPr lang="uk-UA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32770" name="Picture 2" descr="Результат пошуку зображень за запитом &quot;перший вертоліт сікорськог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8" y="2075196"/>
            <a:ext cx="4165600" cy="224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1463039" y="3677657"/>
            <a:ext cx="276758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uk-UA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latin typeface="Bookman Old Style" panose="02050604050505020204" pitchFamily="18" charset="0"/>
              </a:rPr>
              <a:t>Перший гелікоптер Сікорського</a:t>
            </a:r>
            <a:endParaRPr lang="uk-UA" b="1" cap="none" spc="0" dirty="0">
              <a:ln w="9525">
                <a:solidFill>
                  <a:schemeClr val="bg1"/>
                </a:solidFill>
                <a:prstDash val="solid"/>
              </a:ln>
              <a:latin typeface="Bookman Old Style" panose="02050604050505020204" pitchFamily="18" charset="0"/>
            </a:endParaRPr>
          </a:p>
        </p:txBody>
      </p:sp>
      <p:pic>
        <p:nvPicPr>
          <p:cNvPr id="32772" name="Picture 4" descr="http://www.oksamyt.org/images/publication/derzh-sprava/2015/02/sikor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03" y="4383014"/>
            <a:ext cx="3810315" cy="233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2569943" y="4514947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0" i="0" dirty="0" smtClean="0">
                <a:solidFill>
                  <a:srgbClr val="CCCCCC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uk-UA" b="1" i="0" dirty="0" smtClean="0">
                <a:effectLst/>
                <a:latin typeface="Helvetica" panose="020B0604020202020204" pitchFamily="34" charset="0"/>
              </a:rPr>
              <a:t>Літак </a:t>
            </a:r>
            <a:r>
              <a:rPr lang="en-US" b="1" i="0" dirty="0" smtClean="0">
                <a:effectLst/>
                <a:latin typeface="Helvetica" panose="020B0604020202020204" pitchFamily="34" charset="0"/>
              </a:rPr>
              <a:t>S-22</a:t>
            </a:r>
            <a:endParaRPr lang="uk-UA" b="1" dirty="0"/>
          </a:p>
        </p:txBody>
      </p:sp>
      <p:pic>
        <p:nvPicPr>
          <p:cNvPr id="32774" name="Picture 6" descr="http://www.calendarium.com.ua/ua/im/2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53" y="2060548"/>
            <a:ext cx="3388812" cy="207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кутник 8"/>
          <p:cNvSpPr/>
          <p:nvPr/>
        </p:nvSpPr>
        <p:spPr>
          <a:xfrm>
            <a:off x="10299856" y="2178314"/>
            <a:ext cx="131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0" dirty="0" smtClean="0">
                <a:effectLst/>
                <a:latin typeface="Helvetica" panose="020B0604020202020204" pitchFamily="34" charset="0"/>
              </a:rPr>
              <a:t>Літак </a:t>
            </a:r>
            <a:r>
              <a:rPr lang="en-US" b="1" i="0" dirty="0" smtClean="0">
                <a:effectLst/>
                <a:latin typeface="Helvetica" panose="020B0604020202020204" pitchFamily="34" charset="0"/>
              </a:rPr>
              <a:t>S-21</a:t>
            </a:r>
            <a:endParaRPr lang="uk-UA" b="1" dirty="0"/>
          </a:p>
        </p:txBody>
      </p:sp>
      <p:sp>
        <p:nvSpPr>
          <p:cNvPr id="11" name="Прямокутник 10"/>
          <p:cNvSpPr/>
          <p:nvPr/>
        </p:nvSpPr>
        <p:spPr>
          <a:xfrm>
            <a:off x="5219114" y="6256083"/>
            <a:ext cx="248541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0" i="0" dirty="0" smtClean="0">
                <a:solidFill>
                  <a:srgbClr val="CCCCCC"/>
                </a:solidFill>
                <a:effectLst/>
                <a:latin typeface="Bookman Old Style" panose="02050604050505020204" pitchFamily="18" charset="0"/>
              </a:rPr>
              <a:t> </a:t>
            </a:r>
            <a:r>
              <a:rPr lang="uk-UA" sz="2400" b="1" i="0" dirty="0" smtClean="0">
                <a:effectLst/>
                <a:latin typeface="Bookman Old Style" panose="02050604050505020204" pitchFamily="18" charset="0"/>
              </a:rPr>
              <a:t>Біплан С-5</a:t>
            </a:r>
            <a:endParaRPr lang="uk-UA" sz="2400" b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2776" name="Picture 8" descr="http://www.airwar.ru/image/i/law1/s6-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138" y="4422614"/>
            <a:ext cx="33813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кутник 12"/>
          <p:cNvSpPr/>
          <p:nvPr/>
        </p:nvSpPr>
        <p:spPr>
          <a:xfrm>
            <a:off x="8767064" y="4468780"/>
            <a:ext cx="1532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0" dirty="0" smtClean="0">
                <a:effectLst/>
                <a:latin typeface="Helvetica" panose="020B0604020202020204" pitchFamily="34" charset="0"/>
              </a:rPr>
              <a:t> </a:t>
            </a:r>
            <a:r>
              <a:rPr lang="uk-UA" b="1" i="0" dirty="0" smtClean="0">
                <a:effectLst/>
                <a:latin typeface="Helvetica" panose="020B0604020202020204" pitchFamily="34" charset="0"/>
              </a:rPr>
              <a:t>Біплан С-6</a:t>
            </a:r>
            <a:r>
              <a:rPr lang="uk-UA" b="0" i="0" dirty="0" smtClean="0">
                <a:solidFill>
                  <a:srgbClr val="CCCCCC"/>
                </a:solidFill>
                <a:effectLst/>
                <a:latin typeface="Helvetica" panose="020B0604020202020204" pitchFamily="34" charset="0"/>
              </a:rPr>
              <a:t>.</a:t>
            </a:r>
            <a:endParaRPr lang="uk-UA" dirty="0"/>
          </a:p>
        </p:txBody>
      </p:sp>
      <p:pic>
        <p:nvPicPr>
          <p:cNvPr id="32778" name="Picture 10" descr="Его призвание: быть первым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99" y="268990"/>
            <a:ext cx="3769812" cy="15835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0" name="Picture 12" descr="Его призвание: быть первым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311" y="1976698"/>
            <a:ext cx="3798080" cy="224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кутник 13"/>
          <p:cNvSpPr/>
          <p:nvPr/>
        </p:nvSpPr>
        <p:spPr>
          <a:xfrm>
            <a:off x="4867771" y="1700375"/>
            <a:ext cx="28367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5400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endParaRPr lang="uk-UA" sz="5400" b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2782" name="Picture 14" descr="Самолет Сикорский-5 С-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311" y="4590309"/>
            <a:ext cx="3985045" cy="163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4" name="Picture 16" descr="Результат пошуку зображень за запитом &quot;биплани&quot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39276" y="4511"/>
            <a:ext cx="1452724" cy="93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кутник 15"/>
          <p:cNvSpPr/>
          <p:nvPr/>
        </p:nvSpPr>
        <p:spPr>
          <a:xfrm>
            <a:off x="4963356" y="2060548"/>
            <a:ext cx="26430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0" dirty="0" smtClean="0">
                <a:effectLst/>
                <a:latin typeface="Arial" panose="020B0604020202020204" pitchFamily="34" charset="0"/>
              </a:rPr>
              <a:t>Гелікоптер-амфібія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val="228423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347469" y="0"/>
            <a:ext cx="52910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Сергій Корольов </a:t>
            </a:r>
          </a:p>
          <a:p>
            <a:pPr algn="ctr"/>
            <a:r>
              <a:rPr lang="uk-UA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(1907-1966рр.)</a:t>
            </a:r>
            <a:endParaRPr lang="uk-UA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 descr="Результат пошуку зображень за запитом &quot;герб і прапор житомир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5" y="-37237"/>
            <a:ext cx="256289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&quot;герб і прапор україни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617" y="94876"/>
            <a:ext cx="2501908" cy="156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349071" y="1987454"/>
            <a:ext cx="6774287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Уродженець </a:t>
            </a:r>
            <a:r>
              <a:rPr lang="uk-UA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Житомира є конструктором радянської ракетно-космічної техніки і засновником космонавтики</a:t>
            </a: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.</a:t>
            </a:r>
          </a:p>
          <a:p>
            <a:r>
              <a:rPr lang="uk-UA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У 1957 році </a:t>
            </a:r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запустив </a:t>
            </a:r>
            <a:r>
              <a:rPr lang="uk-UA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на навколоземну орбіту перший в історії штучний супутник Землі.</a:t>
            </a:r>
            <a:endParaRPr lang="uk-UA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36" name="Picture 12" descr="Результат пошуку зображень за запитом &quot;корольов сергій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494" y="2572282"/>
            <a:ext cx="4384031" cy="35500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10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37524" y="5595583"/>
            <a:ext cx="4354475" cy="1262418"/>
          </a:xfrm>
          <a:prstGeom prst="rect">
            <a:avLst/>
          </a:prstGeom>
        </p:spPr>
      </p:pic>
      <p:pic>
        <p:nvPicPr>
          <p:cNvPr id="1028" name="Picture 4" descr="Результат пошуку зображень за запитом &quot;герб та прапор полтавської області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25" y="65399"/>
            <a:ext cx="1846228" cy="173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8159" y="210175"/>
            <a:ext cx="2757321" cy="14210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569" y="5439382"/>
            <a:ext cx="4182306" cy="1325335"/>
          </a:xfrm>
          <a:prstGeom prst="rect">
            <a:avLst/>
          </a:prstGeom>
        </p:spPr>
      </p:pic>
      <p:pic>
        <p:nvPicPr>
          <p:cNvPr id="1026" name="Picture 2" descr="Результат пошуку зображень за запитом &quot;герб та прапор полтавської області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43" y="680672"/>
            <a:ext cx="881848" cy="112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3655268" y="210175"/>
            <a:ext cx="56428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man Old Style" panose="02050604050505020204" pitchFamily="18" charset="0"/>
              </a:rPr>
              <a:t>Федір Піроцький </a:t>
            </a:r>
          </a:p>
          <a:p>
            <a:pPr algn="ctr"/>
            <a:r>
              <a:rPr lang="uk-UA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Bookman Old Style" panose="02050604050505020204" pitchFamily="18" charset="0"/>
              </a:rPr>
              <a:t>(1845-1898рр.)</a:t>
            </a:r>
            <a:endParaRPr lang="uk-UA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1030" name="Picture 6" descr="Результат пошуку зображень за запитом &quot;Федір Аполлонович Піроцький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23" y="4142070"/>
            <a:ext cx="4606083" cy="2432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Результат пошуку зображень за запитом &quot;Федір Аполлонович Піроцький&quot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21" y="1933556"/>
            <a:ext cx="2904607" cy="36228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4893102" y="2174259"/>
            <a:ext cx="40533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uk-UA" sz="28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 </a:t>
            </a:r>
            <a:endParaRPr lang="uk-UA" sz="2800" b="1" cap="none" spc="0" dirty="0">
              <a:ln/>
              <a:solidFill>
                <a:srgbClr val="7030A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611993" y="1544943"/>
            <a:ext cx="82426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Український </a:t>
            </a:r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інженер</a:t>
            </a:r>
            <a:r>
              <a:rPr lang="uk-UA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,  полтавчанин, винахідник </a:t>
            </a:r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першого у світі трамваю на електричній тязі</a:t>
            </a:r>
            <a:r>
              <a:rPr lang="uk-UA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.</a:t>
            </a:r>
            <a:endParaRPr lang="uk-UA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68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ОЯ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677</Words>
  <Application>Microsoft Office PowerPoint</Application>
  <PresentationFormat>Широкий екран</PresentationFormat>
  <Paragraphs>70</Paragraphs>
  <Slides>16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слайдів</vt:lpstr>
      </vt:variant>
      <vt:variant>
        <vt:i4>16</vt:i4>
      </vt:variant>
    </vt:vector>
  </HeadingPairs>
  <TitlesOfParts>
    <vt:vector size="27" baseType="lpstr">
      <vt:lpstr>Arial</vt:lpstr>
      <vt:lpstr>Arial Black</vt:lpstr>
      <vt:lpstr>Arial Narrow</vt:lpstr>
      <vt:lpstr>Book Antiqua</vt:lpstr>
      <vt:lpstr>Bookman Old Style</vt:lpstr>
      <vt:lpstr>Calibri</vt:lpstr>
      <vt:lpstr>Calibri Light</vt:lpstr>
      <vt:lpstr>Helvetica</vt:lpstr>
      <vt:lpstr>Times New Roman</vt:lpstr>
      <vt:lpstr>Тема8</vt:lpstr>
      <vt:lpstr>Тема7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julia</dc:creator>
  <cp:lastModifiedBy>julia</cp:lastModifiedBy>
  <cp:revision>86</cp:revision>
  <dcterms:created xsi:type="dcterms:W3CDTF">2016-10-21T20:23:05Z</dcterms:created>
  <dcterms:modified xsi:type="dcterms:W3CDTF">2016-11-08T20:13:44Z</dcterms:modified>
</cp:coreProperties>
</file>