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0619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4150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6681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314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241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99253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0106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3617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3978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5865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uk-U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7718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221329F-D55E-4A7C-86C2-039C07386A23}" type="datetimeFigureOut">
              <a:rPr lang="uk-UA" smtClean="0"/>
              <a:t>08.11.2017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C7B791B5-BEC8-4993-892D-385B2ED717C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0292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7512" y="362607"/>
            <a:ext cx="10782300" cy="3468414"/>
          </a:xfrm>
        </p:spPr>
        <p:txBody>
          <a:bodyPr/>
          <a:lstStyle/>
          <a:p>
            <a:pPr algn="ctr"/>
            <a:r>
              <a:rPr lang="uk-UA" b="1" i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b="1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96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Механічна робота</a:t>
            </a:r>
            <a:br>
              <a:rPr lang="uk-UA" sz="96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</a:br>
            <a:r>
              <a:rPr lang="uk-UA" sz="96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та енергія</a:t>
            </a:r>
            <a:endParaRPr lang="uk-UA" sz="9600" b="1" i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Практична робота № 3</a:t>
            </a:r>
            <a:endParaRPr lang="uk-UA" sz="48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 descr="Картинки по запросу риболовне судн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450" y="3831021"/>
            <a:ext cx="4200525" cy="279019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</p:spTree>
    <p:extLst>
      <p:ext uri="{BB962C8B-B14F-4D97-AF65-F5344CB8AC3E}">
        <p14:creationId xmlns:p14="http://schemas.microsoft.com/office/powerpoint/2010/main" val="358817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4"/>
            <a:ext cx="10772775" cy="52522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80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Ф</a:t>
            </a:r>
            <a:r>
              <a:rPr lang="uk-UA" sz="80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ізичний диктант </a:t>
            </a:r>
            <a:endParaRPr lang="uk-UA" sz="80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276450984"/>
                  </p:ext>
                </p:extLst>
              </p:nvPr>
            </p:nvGraphicFramePr>
            <p:xfrm>
              <a:off x="657223" y="1024761"/>
              <a:ext cx="11340335" cy="569134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55246"/>
                    <a:gridCol w="2885089"/>
                  </a:tblGrid>
                  <a:tr h="254657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200" dirty="0">
                              <a:effectLst/>
                            </a:rPr>
                            <a:t>Запитання </a:t>
                          </a:r>
                          <a:endParaRPr lang="uk-UA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200">
                              <a:effectLst/>
                            </a:rPr>
                            <a:t>Відповідь</a:t>
                          </a:r>
                          <a:endParaRPr lang="uk-UA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6400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1 Якою буквою позначається та в яких одиницях вимірюється механічна робота?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1 А, </a:t>
                          </a:r>
                          <a:r>
                            <a:rPr lang="uk-UA" sz="2400" dirty="0" err="1">
                              <a:effectLst/>
                            </a:rPr>
                            <a:t>Дж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6400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2 Якою буквою позначається та в яких одиницях вимірюється кінетична енергія?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2 </a:t>
                          </a:r>
                          <a:r>
                            <a:rPr lang="uk-UA" sz="2400" dirty="0" err="1">
                              <a:effectLst/>
                            </a:rPr>
                            <a:t>Е</a:t>
                          </a:r>
                          <a:r>
                            <a:rPr lang="uk-UA" sz="2400" baseline="-25000" dirty="0" err="1">
                              <a:effectLst/>
                            </a:rPr>
                            <a:t>к</a:t>
                          </a:r>
                          <a:r>
                            <a:rPr lang="uk-UA" sz="2400" dirty="0">
                              <a:effectLst/>
                            </a:rPr>
                            <a:t>, </a:t>
                          </a:r>
                          <a:r>
                            <a:rPr lang="uk-UA" sz="2400" dirty="0" err="1">
                              <a:effectLst/>
                            </a:rPr>
                            <a:t>Дж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6400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3 Якою буквою позначається та в яких одиницях вимірюється потенціальна енергія?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3 </a:t>
                          </a:r>
                          <a:r>
                            <a:rPr lang="uk-UA" sz="2400" dirty="0" err="1">
                              <a:effectLst/>
                            </a:rPr>
                            <a:t>Е</a:t>
                          </a:r>
                          <a:r>
                            <a:rPr lang="uk-UA" sz="2400" baseline="-25000" dirty="0" err="1">
                              <a:effectLst/>
                            </a:rPr>
                            <a:t>п</a:t>
                          </a:r>
                          <a:r>
                            <a:rPr lang="uk-UA" sz="2400" dirty="0">
                              <a:effectLst/>
                            </a:rPr>
                            <a:t>, </a:t>
                          </a:r>
                          <a:r>
                            <a:rPr lang="uk-UA" sz="2400" dirty="0" err="1">
                              <a:effectLst/>
                            </a:rPr>
                            <a:t>Дж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49018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4 Якою буквою позначається та в яких одиницях вимірюється потужність?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4 Р, Вт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49018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5 За якою формулою можна розрахувати механічну роботу?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5 </a:t>
                          </a:r>
                          <a14:m>
                            <m:oMath xmlns:m="http://schemas.openxmlformats.org/officeDocument/2006/math">
                              <m:r>
                                <a:rPr lang="uk-UA" sz="2400">
                                  <a:effectLst/>
                                </a:rPr>
                                <m:t>А=</m:t>
                              </m:r>
                              <m:r>
                                <a:rPr lang="en-US" sz="2400">
                                  <a:effectLst/>
                                </a:rPr>
                                <m:t>𝐹</m:t>
                              </m:r>
                              <m:r>
                                <a:rPr lang="en-US" sz="2400">
                                  <a:effectLst/>
                                </a:rPr>
                                <m:t>∙</m:t>
                              </m:r>
                              <m:r>
                                <a:rPr lang="en-US" sz="2400">
                                  <a:effectLst/>
                                </a:rPr>
                                <m:t>𝑠</m:t>
                              </m:r>
                              <m:r>
                                <a:rPr lang="en-US" sz="2400">
                                  <a:effectLst/>
                                </a:rPr>
                                <m:t>∙</m:t>
                              </m:r>
                              <m:r>
                                <a:rPr lang="en-US" sz="2400">
                                  <a:effectLst/>
                                </a:rPr>
                                <m:t>𝑐𝑜𝑠</m:t>
                              </m:r>
                              <m:r>
                                <a:rPr lang="en-US" sz="2400">
                                  <a:effectLst/>
                                </a:rPr>
                                <m:t>𝛼</m:t>
                              </m:r>
                            </m:oMath>
                          </a14:m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614001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6 За якою формулою можна розрахувати кінетичну енергію тіла?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   </m:t>
                              </m:r>
                              <m:sSub>
                                <m:sSubPr>
                                  <m:ctrlPr>
                                    <a:rPr lang="uk-UA" sz="24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en-US" sz="2400">
                                      <a:effectLst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en-US" sz="2400">
                                  <a:effectLst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uk-UA" sz="2400">
                                      <a:effectLst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>
                                      <a:effectLst/>
                                    </a:rPr>
                                    <m:t>𝑚</m:t>
                                  </m:r>
                                  <m:sSup>
                                    <m:sSupPr>
                                      <m:ctrlPr>
                                        <a:rPr lang="uk-UA" sz="2400">
                                          <a:effectLst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>
                                          <a:effectLst/>
                                        </a:rPr>
                                        <m:t>𝜐</m:t>
                                      </m:r>
                                    </m:e>
                                    <m:sup>
                                      <m:r>
                                        <a:rPr lang="en-US" sz="2400">
                                          <a:effectLst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400">
                                      <a:effectLst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49018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7 За якою формулою можна визначити потенціальну енергію тіла?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7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uk-UA" sz="24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ru-RU" sz="2400">
                                      <a:effectLst/>
                                    </a:rPr>
                                    <m:t>п</m:t>
                                  </m:r>
                                </m:sub>
                              </m:sSub>
                              <m:r>
                                <a:rPr lang="en-US" sz="2400">
                                  <a:effectLst/>
                                </a:rPr>
                                <m:t>=</m:t>
                              </m:r>
                              <m:r>
                                <a:rPr lang="en-US" sz="2400">
                                  <a:effectLst/>
                                </a:rPr>
                                <m:t>𝑚𝑔h</m:t>
                              </m:r>
                            </m:oMath>
                          </a14:m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567353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8 За якою формулою можна визначити потужність механічного приладу?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8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𝑃</m:t>
                              </m:r>
                              <m:r>
                                <a:rPr lang="en-US" sz="2400">
                                  <a:effectLst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uk-UA" sz="2400">
                                      <a:effectLst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>
                                      <a:effectLst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sz="2400">
                                      <a:effectLst/>
                                    </a:rPr>
                                    <m:t>𝑡</m:t>
                                  </m:r>
                                </m:den>
                              </m:f>
                            </m:oMath>
                          </a14:m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49018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9 Як змінюється загальна кількість енергії  тіла в замкненій системі?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dirty="0">
                              <a:effectLst/>
                            </a:rPr>
                            <a:t>9</a:t>
                          </a:r>
                          <a:r>
                            <a:rPr lang="uk-UA" sz="2400" dirty="0">
                              <a:effectLst/>
                            </a:rPr>
                            <a:t> Не змінюється.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374391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10 Чому дорівнює робота сили тертя?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10 </a:t>
                          </a:r>
                          <a14:m>
                            <m:oMath xmlns:m="http://schemas.openxmlformats.org/officeDocument/2006/math">
                              <m:r>
                                <a:rPr lang="uk-UA" sz="2400">
                                  <a:effectLst/>
                                </a:rPr>
                                <m:t>𝐴</m:t>
                              </m:r>
                              <m:r>
                                <a:rPr lang="uk-UA" sz="2400">
                                  <a:effectLst/>
                                </a:rPr>
                                <m:t>= −</m:t>
                              </m:r>
                              <m:r>
                                <a:rPr lang="uk-UA" sz="2400">
                                  <a:effectLst/>
                                </a:rPr>
                                <m:t>𝐹</m:t>
                              </m:r>
                              <m:r>
                                <a:rPr lang="uk-UA" sz="2400">
                                  <a:effectLst/>
                                </a:rPr>
                                <m:t>∙</m:t>
                              </m:r>
                              <m:r>
                                <a:rPr lang="uk-UA" sz="2400">
                                  <a:effectLst/>
                                </a:rPr>
                                <m:t>𝑠</m:t>
                              </m:r>
                            </m:oMath>
                          </a14:m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276450984"/>
                  </p:ext>
                </p:extLst>
              </p:nvPr>
            </p:nvGraphicFramePr>
            <p:xfrm>
              <a:off x="657223" y="1024761"/>
              <a:ext cx="11340335" cy="569134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455246"/>
                    <a:gridCol w="2885089"/>
                  </a:tblGrid>
                  <a:tr h="254657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200" dirty="0">
                              <a:effectLst/>
                            </a:rPr>
                            <a:t>Запитання </a:t>
                          </a:r>
                          <a:endParaRPr lang="uk-UA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200">
                              <a:effectLst/>
                            </a:rPr>
                            <a:t>Відповідь</a:t>
                          </a:r>
                          <a:endParaRPr lang="uk-UA" sz="11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6400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1 Якою буквою позначається та в яких одиницях вимірюється механічна робота?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1 А, </a:t>
                          </a:r>
                          <a:r>
                            <a:rPr lang="uk-UA" sz="2400" dirty="0" err="1">
                              <a:effectLst/>
                            </a:rPr>
                            <a:t>Дж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6400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2 Якою буквою позначається та в яких одиницях вимірюється кінетична енергія?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2 </a:t>
                          </a:r>
                          <a:r>
                            <a:rPr lang="uk-UA" sz="2400" dirty="0" err="1">
                              <a:effectLst/>
                            </a:rPr>
                            <a:t>Е</a:t>
                          </a:r>
                          <a:r>
                            <a:rPr lang="uk-UA" sz="2400" baseline="-25000" dirty="0" err="1">
                              <a:effectLst/>
                            </a:rPr>
                            <a:t>к</a:t>
                          </a:r>
                          <a:r>
                            <a:rPr lang="uk-UA" sz="2400" dirty="0">
                              <a:effectLst/>
                            </a:rPr>
                            <a:t>, </a:t>
                          </a:r>
                          <a:r>
                            <a:rPr lang="uk-UA" sz="2400" dirty="0" err="1">
                              <a:effectLst/>
                            </a:rPr>
                            <a:t>Дж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6400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3 Якою буквою позначається та в яких одиницях вимірюється потенціальна енергія?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3 </a:t>
                          </a:r>
                          <a:r>
                            <a:rPr lang="uk-UA" sz="2400" dirty="0" err="1">
                              <a:effectLst/>
                            </a:rPr>
                            <a:t>Е</a:t>
                          </a:r>
                          <a:r>
                            <a:rPr lang="uk-UA" sz="2400" baseline="-25000" dirty="0" err="1">
                              <a:effectLst/>
                            </a:rPr>
                            <a:t>п</a:t>
                          </a:r>
                          <a:r>
                            <a:rPr lang="uk-UA" sz="2400" dirty="0">
                              <a:effectLst/>
                            </a:rPr>
                            <a:t>, </a:t>
                          </a:r>
                          <a:r>
                            <a:rPr lang="uk-UA" sz="2400" dirty="0" err="1">
                              <a:effectLst/>
                            </a:rPr>
                            <a:t>Дж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49018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4 Якою буквою позначається та в яких одиницях вимірюється потужність?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dirty="0">
                              <a:effectLst/>
                            </a:rPr>
                            <a:t>4 Р, Вт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49018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5 За якою формулою можна розрахувати механічну роботу?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6004" marR="66004" marT="0" marB="0">
                        <a:blipFill rotWithShape="0">
                          <a:blip r:embed="rId2"/>
                          <a:stretch>
                            <a:fillRect l="-293038" t="-548148" r="-844" b="-550617"/>
                          </a:stretch>
                        </a:blipFill>
                      </a:tcPr>
                    </a:tc>
                  </a:tr>
                  <a:tr h="614001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6 За якою формулою можна розрахувати кінетичну енергію тіла?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6004" marR="66004" marT="0" marB="0">
                        <a:blipFill rotWithShape="0">
                          <a:blip r:embed="rId2"/>
                          <a:stretch>
                            <a:fillRect l="-293038" t="-519802" r="-844" b="-341584"/>
                          </a:stretch>
                        </a:blipFill>
                      </a:tcPr>
                    </a:tc>
                  </a:tr>
                  <a:tr h="49018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7 За якою формулою можна визначити потенціальну енергію тіла?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6004" marR="66004" marT="0" marB="0">
                        <a:blipFill rotWithShape="0">
                          <a:blip r:embed="rId2"/>
                          <a:stretch>
                            <a:fillRect l="-293038" t="-782500" r="-844" b="-331250"/>
                          </a:stretch>
                        </a:blipFill>
                      </a:tcPr>
                    </a:tc>
                  </a:tr>
                  <a:tr h="567353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8 За якою формулою можна визначити потужність механічного приладу?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6004" marR="66004" marT="0" marB="0">
                        <a:blipFill rotWithShape="0">
                          <a:blip r:embed="rId2"/>
                          <a:stretch>
                            <a:fillRect l="-293038" t="-759140" r="-844" b="-184946"/>
                          </a:stretch>
                        </a:blipFill>
                      </a:tcPr>
                    </a:tc>
                  </a:tr>
                  <a:tr h="490188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9 Як змінюється загальна кількість енергії  тіла в замкненій системі?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dirty="0">
                              <a:effectLst/>
                            </a:rPr>
                            <a:t>9</a:t>
                          </a:r>
                          <a:r>
                            <a:rPr lang="uk-UA" sz="2400" dirty="0">
                              <a:effectLst/>
                            </a:rPr>
                            <a:t> Не змінюється.</a:t>
                          </a:r>
                          <a:endParaRPr lang="uk-UA" sz="24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</a:tr>
                  <a:tr h="374391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effectLst/>
                            </a:rPr>
                            <a:t>10 Чому дорівнює робота сили тертя?</a:t>
                          </a:r>
                          <a:endParaRPr lang="uk-UA" sz="2000" dirty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004" marR="66004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6004" marR="66004" marT="0" marB="0">
                        <a:blipFill rotWithShape="0">
                          <a:blip r:embed="rId2"/>
                          <a:stretch>
                            <a:fillRect l="-293038" t="-1442623" r="-844" b="-4918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4825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272117"/>
          </a:xfrm>
        </p:spPr>
        <p:txBody>
          <a:bodyPr>
            <a:normAutofit/>
          </a:bodyPr>
          <a:lstStyle/>
          <a:p>
            <a:pPr algn="ctr"/>
            <a:r>
              <a:rPr lang="uk-UA" sz="66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Перевірка тверджень</a:t>
            </a:r>
            <a:endParaRPr lang="uk-UA" sz="6600" b="1" i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бъект 3"/>
              <p:cNvSpPr>
                <a:spLocks noGrp="1"/>
              </p:cNvSpPr>
              <p:nvPr>
                <p:ph idx="1"/>
              </p:nvPr>
            </p:nvSpPr>
            <p:spPr>
              <a:xfrm>
                <a:off x="676656" y="2011680"/>
                <a:ext cx="10753725" cy="473202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uk-UA" b="1" dirty="0" smtClean="0"/>
                  <a:t>1 Морем </a:t>
                </a:r>
                <a:r>
                  <a:rPr lang="uk-UA" b="1" dirty="0"/>
                  <a:t>пливе корабель. Сила тяжіння при цьому виконує роботу </a:t>
                </a:r>
                <a14:m>
                  <m:oMath xmlns:m="http://schemas.openxmlformats.org/officeDocument/2006/math">
                    <m:r>
                      <a:rPr lang="uk-UA" b="1" i="1"/>
                      <m:t>𝑨</m:t>
                    </m:r>
                    <m:r>
                      <a:rPr lang="uk-UA" b="1" i="1"/>
                      <m:t>=</m:t>
                    </m:r>
                    <m:r>
                      <a:rPr lang="uk-UA" b="1" i="1"/>
                      <m:t>𝒎𝒈𝒉</m:t>
                    </m:r>
                  </m:oMath>
                </a14:m>
                <a:r>
                  <a:rPr lang="uk-UA" b="1" dirty="0"/>
                  <a:t> . </a:t>
                </a:r>
                <a:endParaRPr lang="uk-UA" b="1" dirty="0" smtClean="0"/>
              </a:p>
              <a:p>
                <a:r>
                  <a:rPr lang="uk-UA" b="1" dirty="0" smtClean="0"/>
                  <a:t>Відповідь</a:t>
                </a:r>
                <a:r>
                  <a:rPr lang="uk-UA" b="1" dirty="0"/>
                  <a:t>:</a:t>
                </a:r>
                <a:r>
                  <a:rPr lang="uk-UA" dirty="0"/>
                  <a:t> Ні, сила  тяжіння не виконує роботи, так як переміщення не виконується за рахунок зміни висоти. </a:t>
                </a:r>
              </a:p>
              <a:p>
                <a:r>
                  <a:rPr lang="uk-UA" b="1" dirty="0"/>
                  <a:t>2 Одне невеличке тіло масою υ знаходилось на висоті h над поверхнею Землі. Воно володіло запасом потенціальної енергії </a:t>
                </a:r>
                <a:r>
                  <a:rPr lang="uk-UA" b="1" dirty="0" err="1"/>
                  <a:t>Е</a:t>
                </a:r>
                <a:r>
                  <a:rPr lang="uk-UA" b="1" baseline="-25000" dirty="0" err="1"/>
                  <a:t>п</a:t>
                </a:r>
                <a:r>
                  <a:rPr lang="uk-UA" b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b="1" i="1"/>
                        </m:ctrlPr>
                      </m:fPr>
                      <m:num>
                        <m:sSup>
                          <m:sSupPr>
                            <m:ctrlPr>
                              <a:rPr lang="uk-UA" b="1" i="1"/>
                            </m:ctrlPr>
                          </m:sSupPr>
                          <m:e>
                            <m:r>
                              <a:rPr lang="uk-UA" b="1" i="1"/>
                              <m:t>𝒎</m:t>
                            </m:r>
                            <m:r>
                              <a:rPr lang="uk-UA" b="1" i="1"/>
                              <m:t>𝝊</m:t>
                            </m:r>
                          </m:e>
                          <m:sup>
                            <m:r>
                              <a:rPr lang="uk-UA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uk-UA" b="1" i="1"/>
                          <m:t>𝟐</m:t>
                        </m:r>
                      </m:den>
                    </m:f>
                  </m:oMath>
                </a14:m>
                <a:r>
                  <a:rPr lang="uk-UA" b="1" dirty="0" smtClean="0"/>
                  <a:t>.</a:t>
                </a:r>
              </a:p>
              <a:p>
                <a:r>
                  <a:rPr lang="uk-UA" b="1" dirty="0"/>
                  <a:t/>
                </a:r>
                <a:br>
                  <a:rPr lang="uk-UA" b="1" dirty="0"/>
                </a:br>
                <a:r>
                  <a:rPr lang="uk-UA" b="1" dirty="0"/>
                  <a:t>Відповідь:</a:t>
                </a:r>
                <a:r>
                  <a:rPr lang="uk-UA" dirty="0"/>
                  <a:t> Одне невеличке тіло масою </a:t>
                </a:r>
                <a:r>
                  <a:rPr lang="en-US" b="1" dirty="0"/>
                  <a:t>m </a:t>
                </a:r>
                <a:r>
                  <a:rPr lang="uk-UA" dirty="0"/>
                  <a:t>знаходилось на висоті </a:t>
                </a:r>
                <a:r>
                  <a:rPr lang="uk-UA" b="1" dirty="0"/>
                  <a:t>h </a:t>
                </a:r>
                <a:r>
                  <a:rPr lang="uk-UA" dirty="0"/>
                  <a:t>над поверхнею Землі. Воно володіло запасом потенціальної енергії </a:t>
                </a:r>
                <a:r>
                  <a:rPr lang="uk-UA" b="1" dirty="0" err="1"/>
                  <a:t>Е</a:t>
                </a:r>
                <a:r>
                  <a:rPr lang="uk-UA" b="1" baseline="-25000" dirty="0" err="1"/>
                  <a:t>п</a:t>
                </a:r>
                <a:r>
                  <a:rPr lang="uk-UA" b="1" dirty="0"/>
                  <a:t>=</a:t>
                </a:r>
                <a14:m>
                  <m:oMath xmlns:m="http://schemas.openxmlformats.org/officeDocument/2006/math">
                    <m:r>
                      <a:rPr lang="uk-UA" b="1" i="1"/>
                      <m:t>𝒎𝒈𝒉</m:t>
                    </m:r>
                  </m:oMath>
                </a14:m>
                <a:r>
                  <a:rPr lang="uk-UA" b="1" dirty="0" smtClean="0"/>
                  <a:t>.</a:t>
                </a:r>
              </a:p>
              <a:p>
                <a:endParaRPr lang="uk-UA" dirty="0"/>
              </a:p>
              <a:p>
                <a:r>
                  <a:rPr lang="ru-RU" b="1" dirty="0"/>
                  <a:t>3  Хлопчик </a:t>
                </a:r>
                <a:r>
                  <a:rPr lang="ru-RU" b="1" dirty="0" err="1"/>
                  <a:t>пройшов</a:t>
                </a:r>
                <a:r>
                  <a:rPr lang="ru-RU" b="1" dirty="0"/>
                  <a:t> </a:t>
                </a:r>
                <a:r>
                  <a:rPr lang="ru-RU" b="1" dirty="0" err="1"/>
                  <a:t>відстань</a:t>
                </a:r>
                <a:r>
                  <a:rPr lang="ru-RU" b="1" dirty="0"/>
                  <a:t> 100 м. </a:t>
                </a:r>
                <a:r>
                  <a:rPr lang="ru-RU" b="1" dirty="0" err="1"/>
                  <a:t>Потім</a:t>
                </a:r>
                <a:r>
                  <a:rPr lang="ru-RU" b="1" dirty="0"/>
                  <a:t> </a:t>
                </a:r>
                <a:r>
                  <a:rPr lang="ru-RU" b="1" dirty="0" err="1"/>
                  <a:t>пробіг</a:t>
                </a:r>
                <a:r>
                  <a:rPr lang="ru-RU" b="1" dirty="0"/>
                  <a:t> </a:t>
                </a:r>
                <a:r>
                  <a:rPr lang="ru-RU" b="1" dirty="0" err="1"/>
                  <a:t>таку</a:t>
                </a:r>
                <a:r>
                  <a:rPr lang="ru-RU" b="1" dirty="0"/>
                  <a:t> саму </a:t>
                </a:r>
                <a:r>
                  <a:rPr lang="ru-RU" b="1" dirty="0" err="1"/>
                  <a:t>відстань</a:t>
                </a:r>
                <a:r>
                  <a:rPr lang="ru-RU" b="1" dirty="0"/>
                  <a:t>. В </a:t>
                </a:r>
                <a:r>
                  <a:rPr lang="ru-RU" b="1" dirty="0" err="1"/>
                  <a:t>обох</a:t>
                </a:r>
                <a:r>
                  <a:rPr lang="ru-RU" b="1" dirty="0"/>
                  <a:t> </a:t>
                </a:r>
                <a:r>
                  <a:rPr lang="ru-RU" b="1" dirty="0" err="1"/>
                  <a:t>випадках</a:t>
                </a:r>
                <a:r>
                  <a:rPr lang="ru-RU" b="1" dirty="0"/>
                  <a:t> </a:t>
                </a:r>
                <a:r>
                  <a:rPr lang="ru-RU" b="1" dirty="0" err="1"/>
                  <a:t>його</a:t>
                </a:r>
                <a:r>
                  <a:rPr lang="ru-RU" b="1" dirty="0"/>
                  <a:t> </a:t>
                </a:r>
                <a:r>
                  <a:rPr lang="ru-RU" b="1" dirty="0" err="1"/>
                  <a:t>потужність</a:t>
                </a:r>
                <a:r>
                  <a:rPr lang="ru-RU" b="1" dirty="0"/>
                  <a:t> </a:t>
                </a:r>
                <a:r>
                  <a:rPr lang="ru-RU" b="1" dirty="0" err="1"/>
                  <a:t>однакова</a:t>
                </a:r>
                <a:r>
                  <a:rPr lang="ru-RU" b="1" dirty="0"/>
                  <a:t>.</a:t>
                </a:r>
                <a:endParaRPr lang="uk-UA" dirty="0"/>
              </a:p>
              <a:p>
                <a:r>
                  <a:rPr lang="ru-RU" b="1" dirty="0" err="1"/>
                  <a:t>Відповідь</a:t>
                </a:r>
                <a:r>
                  <a:rPr lang="ru-RU" b="1" dirty="0"/>
                  <a:t>: </a:t>
                </a:r>
                <a:r>
                  <a:rPr lang="uk-UA" dirty="0"/>
                  <a:t>К</a:t>
                </a:r>
                <a:r>
                  <a:rPr lang="ru-RU" dirty="0" err="1"/>
                  <a:t>оли</a:t>
                </a:r>
                <a:r>
                  <a:rPr lang="ru-RU" dirty="0"/>
                  <a:t> хлопчик  </a:t>
                </a:r>
                <a:r>
                  <a:rPr lang="ru-RU" dirty="0" err="1"/>
                  <a:t>пробіг</a:t>
                </a:r>
                <a:r>
                  <a:rPr lang="ru-RU" dirty="0"/>
                  <a:t> 100 м </a:t>
                </a:r>
                <a:r>
                  <a:rPr lang="ru-RU" dirty="0" err="1"/>
                  <a:t>його</a:t>
                </a:r>
                <a:r>
                  <a:rPr lang="ru-RU" dirty="0"/>
                  <a:t> </a:t>
                </a:r>
                <a:r>
                  <a:rPr lang="ru-RU" dirty="0" err="1"/>
                  <a:t>потужність</a:t>
                </a:r>
                <a:r>
                  <a:rPr lang="ru-RU" dirty="0"/>
                  <a:t> </a:t>
                </a:r>
                <a:r>
                  <a:rPr lang="ru-RU" dirty="0" err="1"/>
                  <a:t>більша</a:t>
                </a:r>
                <a:r>
                  <a:rPr lang="ru-RU" dirty="0"/>
                  <a:t> </a:t>
                </a:r>
                <a:r>
                  <a:rPr lang="ru-RU" dirty="0" err="1"/>
                  <a:t>бо</a:t>
                </a:r>
                <a:r>
                  <a:rPr lang="ru-RU" dirty="0"/>
                  <a:t> час </a:t>
                </a:r>
                <a:r>
                  <a:rPr lang="ru-RU" dirty="0" err="1"/>
                  <a:t>руху</a:t>
                </a:r>
                <a:r>
                  <a:rPr lang="ru-RU" dirty="0"/>
                  <a:t> меньший.(</a:t>
                </a:r>
                <a14:m>
                  <m:oMath xmlns:m="http://schemas.openxmlformats.org/officeDocument/2006/math">
                    <m:r>
                      <a:rPr lang="ru-RU" i="1"/>
                      <m:t>Р =</m:t>
                    </m:r>
                    <m:f>
                      <m:fPr>
                        <m:ctrlPr>
                          <a:rPr lang="uk-UA" i="1"/>
                        </m:ctrlPr>
                      </m:fPr>
                      <m:num>
                        <m:r>
                          <a:rPr lang="ru-RU" i="1"/>
                          <m:t>А</m:t>
                        </m:r>
                      </m:num>
                      <m:den>
                        <m:r>
                          <a:rPr lang="ru-RU" i="1"/>
                          <m:t>𝑡</m:t>
                        </m:r>
                      </m:den>
                    </m:f>
                  </m:oMath>
                </a14:m>
                <a:r>
                  <a:rPr lang="ru-RU" dirty="0"/>
                  <a:t>)</a:t>
                </a:r>
                <a:r>
                  <a:rPr lang="uk-UA" dirty="0"/>
                  <a:t>.</a:t>
                </a:r>
              </a:p>
              <a:p>
                <a:endParaRPr lang="uk-UA" dirty="0"/>
              </a:p>
            </p:txBody>
          </p:sp>
        </mc:Choice>
        <mc:Fallback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6656" y="2011680"/>
                <a:ext cx="10753725" cy="4732020"/>
              </a:xfrm>
              <a:blipFill rotWithShape="0">
                <a:blip r:embed="rId2"/>
                <a:stretch>
                  <a:fillRect t="-2448" r="-11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825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00025"/>
            <a:ext cx="10753725" cy="6515099"/>
          </a:xfrm>
        </p:spPr>
        <p:txBody>
          <a:bodyPr>
            <a:normAutofit/>
          </a:bodyPr>
          <a:lstStyle/>
          <a:p>
            <a:r>
              <a:rPr lang="uk-UA" b="1" dirty="0"/>
              <a:t>4</a:t>
            </a:r>
            <a:r>
              <a:rPr lang="uk-UA" dirty="0"/>
              <a:t> </a:t>
            </a:r>
            <a:r>
              <a:rPr lang="uk-UA" b="1" dirty="0"/>
              <a:t>Коли електродвигун піднімає трал з рибою на швидкості </a:t>
            </a:r>
            <a:r>
              <a:rPr lang="ru-RU" b="1" dirty="0"/>
              <a:t>0,5 м/с</a:t>
            </a:r>
            <a:r>
              <a:rPr lang="uk-UA" b="1" dirty="0"/>
              <a:t>, то його потужність буде така сама як  би він опускав пустий трал , якщо його швидкість однакова.</a:t>
            </a:r>
            <a:endParaRPr lang="uk-UA" dirty="0"/>
          </a:p>
          <a:p>
            <a:r>
              <a:rPr lang="uk-UA" b="1" dirty="0"/>
              <a:t>Відповідь:</a:t>
            </a:r>
            <a:r>
              <a:rPr lang="uk-UA" dirty="0"/>
              <a:t> Ні, так як різна маса, то і сили витрачається більше, тому потужність у разі підйому буде більшою.</a:t>
            </a:r>
          </a:p>
          <a:p>
            <a:r>
              <a:rPr lang="uk-UA" b="1" dirty="0"/>
              <a:t>5 У перерахованих нижче випадках тіла володіють кінетичною енергією: а) камінь піднятий над землею; б) Літак, що летить; в) розтягнута пружина;</a:t>
            </a:r>
            <a:endParaRPr lang="uk-UA" dirty="0"/>
          </a:p>
          <a:p>
            <a:r>
              <a:rPr lang="uk-UA" b="1" dirty="0"/>
              <a:t>Відповідь:</a:t>
            </a:r>
            <a:r>
              <a:rPr lang="uk-UA" dirty="0"/>
              <a:t> Кінетичною енергією володіє тільки літак, що летіть.</a:t>
            </a:r>
          </a:p>
          <a:p>
            <a:r>
              <a:rPr lang="uk-UA" b="1" dirty="0"/>
              <a:t>6 У перерахованих нижче випадках тіла володіють потенціальною енергією: а) куля, що котиться по землі; б) лук з натягнутою тятивою; в) кабінка колеса огляду.</a:t>
            </a:r>
            <a:endParaRPr lang="uk-UA" dirty="0"/>
          </a:p>
          <a:p>
            <a:r>
              <a:rPr lang="uk-UA" b="1" dirty="0"/>
              <a:t>Відповідь</a:t>
            </a:r>
            <a:r>
              <a:rPr lang="uk-UA" dirty="0"/>
              <a:t>: Потенціальною енергію володіють лук з нагнутою тятивою та кабінка колеса огляду.</a:t>
            </a:r>
          </a:p>
          <a:p>
            <a:r>
              <a:rPr lang="uk-UA" b="1" dirty="0"/>
              <a:t>7 На одній і тій самій висоті  знаходяться два бруски масою  100 г і 500 г. Вони мають однакову потенціальну енергію.</a:t>
            </a:r>
            <a:endParaRPr lang="uk-UA" dirty="0"/>
          </a:p>
          <a:p>
            <a:r>
              <a:rPr lang="uk-UA" b="1" dirty="0"/>
              <a:t>Відповідь: </a:t>
            </a:r>
            <a:r>
              <a:rPr lang="uk-UA" dirty="0"/>
              <a:t>Ні,  так як  потенціальна енергія прямо пропорційна масі, тому чим більша маса тіла тим більша його потенційна енергія на одній </a:t>
            </a:r>
            <a:r>
              <a:rPr lang="uk-UA" dirty="0" smtClean="0"/>
              <a:t>висоті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974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42888"/>
            <a:ext cx="10753725" cy="6357937"/>
          </a:xfrm>
        </p:spPr>
        <p:txBody>
          <a:bodyPr/>
          <a:lstStyle/>
          <a:p>
            <a:endParaRPr lang="uk-UA" b="1" dirty="0" smtClean="0"/>
          </a:p>
          <a:p>
            <a:r>
              <a:rPr lang="uk-UA" b="1" dirty="0" smtClean="0"/>
              <a:t>8 </a:t>
            </a:r>
            <a:r>
              <a:rPr lang="uk-UA" b="1" dirty="0"/>
              <a:t>Легковий автомобіль загальмував. При цьому його кінетична енергія руху перетворилася на потенціальну енергію деформації покришок і після зупинки зникла.</a:t>
            </a:r>
            <a:endParaRPr lang="uk-UA" dirty="0"/>
          </a:p>
          <a:p>
            <a:r>
              <a:rPr lang="uk-UA" b="1" dirty="0"/>
              <a:t>Відповідь: </a:t>
            </a:r>
            <a:r>
              <a:rPr lang="uk-UA" dirty="0"/>
              <a:t>Ні енергія не </a:t>
            </a:r>
            <a:r>
              <a:rPr lang="uk-UA" dirty="0" smtClean="0"/>
              <a:t>зникає, </a:t>
            </a:r>
            <a:r>
              <a:rPr lang="uk-UA" dirty="0"/>
              <a:t>а перетворюється з одного виду в інший. В даному випадку вона перетворилася на внутрішню енергію гальм. </a:t>
            </a:r>
          </a:p>
          <a:p>
            <a:endParaRPr lang="uk-UA" b="1" dirty="0" smtClean="0"/>
          </a:p>
          <a:p>
            <a:r>
              <a:rPr lang="uk-UA" b="1" dirty="0" smtClean="0"/>
              <a:t>9 </a:t>
            </a:r>
            <a:r>
              <a:rPr lang="uk-UA" b="1" dirty="0"/>
              <a:t>Дитина кинула камінь у море. Якщо камінь у воді рухається рівномірно прямолінійно вниз, то кінетична енергія каменю збільшується.</a:t>
            </a:r>
            <a:endParaRPr lang="uk-UA" dirty="0"/>
          </a:p>
          <a:p>
            <a:r>
              <a:rPr lang="uk-UA" b="1" dirty="0"/>
              <a:t>Відповідь: </a:t>
            </a:r>
            <a:r>
              <a:rPr lang="uk-UA" dirty="0"/>
              <a:t>Ні, так як при зміні кінетичної енергії повинна відбуватися зміна швидкості, а при рівномірному русі швидкість тіл однакова.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9648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Фронтальне розв’язування завдань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6656" y="1998133"/>
            <a:ext cx="5852732" cy="4331229"/>
          </a:xfrm>
        </p:spPr>
        <p:txBody>
          <a:bodyPr>
            <a:normAutofit fontScale="92500" lnSpcReduction="20000"/>
          </a:bodyPr>
          <a:lstStyle/>
          <a:p>
            <a:r>
              <a:rPr lang="ru-RU" sz="4800" b="1" dirty="0"/>
              <a:t>1 </a:t>
            </a:r>
            <a:r>
              <a:rPr lang="uk-UA" sz="4800" dirty="0"/>
              <a:t>Яку роботу виконує тралова лебідка, щоб підняти на борт трал з рибою масою 3т, яка лежить на морському дні на глибині 20 м? Висота борта над водою 3 м. Опір води не </a:t>
            </a:r>
            <a:r>
              <a:rPr lang="uk-UA" sz="4800" dirty="0" smtClean="0"/>
              <a:t>враховуйте</a:t>
            </a:r>
            <a:endParaRPr lang="uk-UA" sz="4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944" y="1998134"/>
            <a:ext cx="4662487" cy="4231216"/>
          </a:xfrm>
        </p:spPr>
      </p:pic>
    </p:spTree>
    <p:extLst>
      <p:ext uri="{BB962C8B-B14F-4D97-AF65-F5344CB8AC3E}">
        <p14:creationId xmlns:p14="http://schemas.microsoft.com/office/powerpoint/2010/main" val="105043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6656" y="671513"/>
            <a:ext cx="4663440" cy="5829300"/>
          </a:xfrm>
        </p:spPr>
        <p:txBody>
          <a:bodyPr>
            <a:normAutofit fontScale="92500" lnSpcReduction="20000"/>
          </a:bodyPr>
          <a:lstStyle/>
          <a:p>
            <a:r>
              <a:rPr lang="uk-UA" sz="4000" b="1" dirty="0"/>
              <a:t>2</a:t>
            </a:r>
            <a:r>
              <a:rPr lang="uk-UA" sz="4000" dirty="0"/>
              <a:t> Вантаж масою 250 кг піднімають за допомогою вантажної стріли риболовного траулера  на 20 м, прикладаючи до нього силу 3кН. Чому дорівнює потенціальна енергія вантажу на цій висоті? Кінетична енергія? У початковий момент тіло знаходилося у стані спокою.</a:t>
            </a:r>
          </a:p>
          <a:p>
            <a:endParaRPr lang="uk-UA" sz="40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544" y="485776"/>
            <a:ext cx="5176837" cy="544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37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6655" y="614363"/>
            <a:ext cx="5335207" cy="5151099"/>
          </a:xfrm>
        </p:spPr>
        <p:txBody>
          <a:bodyPr>
            <a:normAutofit lnSpcReduction="10000"/>
          </a:bodyPr>
          <a:lstStyle/>
          <a:p>
            <a:r>
              <a:rPr lang="uk-UA" sz="4000" b="1" dirty="0"/>
              <a:t>3 </a:t>
            </a:r>
            <a:r>
              <a:rPr lang="uk-UA" sz="4000" dirty="0"/>
              <a:t>Ожеледь призвела до зменшення коефіцієнта тертя шин об дорогу від 0,4 до 0,08. У скільки разів слід зменшити швидкість руху автомобіля, щоб його гальмівний шлях залишився незмінним? </a:t>
            </a:r>
          </a:p>
          <a:p>
            <a:endParaRPr lang="uk-UA" sz="4000" dirty="0"/>
          </a:p>
          <a:p>
            <a:endParaRPr lang="uk-UA" dirty="0"/>
          </a:p>
        </p:txBody>
      </p:sp>
      <p:pic>
        <p:nvPicPr>
          <p:cNvPr id="2050" name="Picture 2" descr="Похожее изображение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614363"/>
            <a:ext cx="5675312" cy="466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1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80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Домашнє завдання</a:t>
            </a:r>
            <a:endParaRPr lang="uk-UA" sz="8000" b="1" i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uk-UA" sz="4400" dirty="0" smtClean="0"/>
          </a:p>
          <a:p>
            <a:pPr algn="ctr"/>
            <a:r>
              <a:rPr lang="uk-UA" sz="5400" b="1" i="1" dirty="0" smtClean="0"/>
              <a:t>Повторити </a:t>
            </a:r>
            <a:r>
              <a:rPr lang="uk-UA" sz="5400" b="1" i="1" dirty="0"/>
              <a:t>основні  означення з розділу </a:t>
            </a:r>
            <a:endParaRPr lang="uk-UA" sz="5400" b="1" i="1" dirty="0" smtClean="0"/>
          </a:p>
          <a:p>
            <a:pPr algn="ctr"/>
            <a:r>
              <a:rPr lang="uk-UA" sz="5400" b="1" i="1" dirty="0" smtClean="0"/>
              <a:t>«</a:t>
            </a:r>
            <a:r>
              <a:rPr lang="uk-UA" sz="5400" b="1" i="1" dirty="0"/>
              <a:t>Основи молекулярної фізики».</a:t>
            </a:r>
          </a:p>
          <a:p>
            <a:r>
              <a:rPr lang="uk-UA" sz="5400" b="1" i="1" dirty="0"/>
              <a:t> </a:t>
            </a:r>
          </a:p>
          <a:p>
            <a:endParaRPr lang="uk-UA" sz="5400" b="1" dirty="0"/>
          </a:p>
        </p:txBody>
      </p:sp>
    </p:spTree>
    <p:extLst>
      <p:ext uri="{BB962C8B-B14F-4D97-AF65-F5344CB8AC3E}">
        <p14:creationId xmlns:p14="http://schemas.microsoft.com/office/powerpoint/2010/main" val="196073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55</TotalTime>
  <Words>617</Words>
  <Application>Microsoft Office PowerPoint</Application>
  <PresentationFormat>Широкоэкранный</PresentationFormat>
  <Paragraphs>56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Метрополия</vt:lpstr>
      <vt:lpstr> Механічна робота  та енергія</vt:lpstr>
      <vt:lpstr>Фізичний диктант </vt:lpstr>
      <vt:lpstr>Перевірка тверджень</vt:lpstr>
      <vt:lpstr>Презентация PowerPoint</vt:lpstr>
      <vt:lpstr>Презентация PowerPoint</vt:lpstr>
      <vt:lpstr>Фронтальне розв’язування завдань </vt:lpstr>
      <vt:lpstr>Презентация PowerPoint</vt:lpstr>
      <vt:lpstr>Презентация PowerPoint</vt:lpstr>
      <vt:lpstr>Домашнє завдання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Механічна робота та енергія</dc:title>
  <dc:creator>Ирина</dc:creator>
  <cp:lastModifiedBy>Ирина</cp:lastModifiedBy>
  <cp:revision>9</cp:revision>
  <dcterms:created xsi:type="dcterms:W3CDTF">2017-11-08T15:02:03Z</dcterms:created>
  <dcterms:modified xsi:type="dcterms:W3CDTF">2017-11-08T15:57:20Z</dcterms:modified>
</cp:coreProperties>
</file>