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99" r:id="rId2"/>
    <p:sldId id="256" r:id="rId3"/>
    <p:sldId id="257" r:id="rId4"/>
    <p:sldId id="258" r:id="rId5"/>
    <p:sldId id="315" r:id="rId6"/>
    <p:sldId id="303" r:id="rId7"/>
    <p:sldId id="302" r:id="rId8"/>
    <p:sldId id="304" r:id="rId9"/>
    <p:sldId id="259" r:id="rId10"/>
    <p:sldId id="262" r:id="rId11"/>
    <p:sldId id="266" r:id="rId12"/>
    <p:sldId id="260" r:id="rId13"/>
    <p:sldId id="261" r:id="rId14"/>
    <p:sldId id="263" r:id="rId15"/>
    <p:sldId id="264" r:id="rId16"/>
    <p:sldId id="265" r:id="rId17"/>
    <p:sldId id="305" r:id="rId18"/>
    <p:sldId id="270" r:id="rId19"/>
    <p:sldId id="267" r:id="rId20"/>
    <p:sldId id="268" r:id="rId21"/>
    <p:sldId id="271" r:id="rId22"/>
    <p:sldId id="272" r:id="rId23"/>
    <p:sldId id="273" r:id="rId24"/>
    <p:sldId id="274" r:id="rId25"/>
    <p:sldId id="275" r:id="rId26"/>
    <p:sldId id="276" r:id="rId27"/>
    <p:sldId id="278" r:id="rId28"/>
    <p:sldId id="306" r:id="rId29"/>
    <p:sldId id="277" r:id="rId30"/>
    <p:sldId id="280" r:id="rId31"/>
    <p:sldId id="279" r:id="rId32"/>
    <p:sldId id="314" r:id="rId33"/>
    <p:sldId id="281" r:id="rId34"/>
    <p:sldId id="282" r:id="rId35"/>
    <p:sldId id="283" r:id="rId36"/>
    <p:sldId id="284" r:id="rId37"/>
    <p:sldId id="309" r:id="rId38"/>
    <p:sldId id="308" r:id="rId39"/>
    <p:sldId id="310" r:id="rId40"/>
    <p:sldId id="311" r:id="rId41"/>
    <p:sldId id="307" r:id="rId42"/>
    <p:sldId id="285" r:id="rId43"/>
    <p:sldId id="286" r:id="rId44"/>
    <p:sldId id="287" r:id="rId45"/>
    <p:sldId id="288" r:id="rId46"/>
    <p:sldId id="312" r:id="rId47"/>
    <p:sldId id="289" r:id="rId48"/>
    <p:sldId id="316" r:id="rId49"/>
    <p:sldId id="291" r:id="rId50"/>
    <p:sldId id="292" r:id="rId51"/>
    <p:sldId id="293" r:id="rId52"/>
    <p:sldId id="294" r:id="rId53"/>
    <p:sldId id="295" r:id="rId54"/>
    <p:sldId id="300" r:id="rId55"/>
    <p:sldId id="313" r:id="rId56"/>
    <p:sldId id="296" r:id="rId57"/>
    <p:sldId id="297" r:id="rId58"/>
    <p:sldId id="298" r:id="rId59"/>
    <p:sldId id="317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3" autoAdjust="0"/>
    <p:restoredTop sz="94660"/>
  </p:normalViewPr>
  <p:slideViewPr>
    <p:cSldViewPr>
      <p:cViewPr varScale="1">
        <p:scale>
          <a:sx n="65" d="100"/>
          <a:sy n="65" d="100"/>
        </p:scale>
        <p:origin x="-12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5E37D-EAC0-40F2-A1E1-87ED6CC10DC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B85A1-ACA7-4B2B-958D-BA1318677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B85A1-ACA7-4B2B-958D-BA1318677FB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B85A1-ACA7-4B2B-958D-BA1318677FB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6B9AA-4357-4BCA-973D-95C71B2D9F13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1CB31-E61D-4F5E-A783-4DF6292F3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E9BD0-F67D-4365-B484-1E69075B8FBD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D17FF-B375-4070-83C9-F663A1473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1E7FE-22EB-4FE3-9533-6B23EB6C9B58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BC1BA-5618-4349-83F7-758F21B68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2F97-418F-48A1-B94E-ED44B77C718E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F69F3-2D12-4FEA-BC8E-890FE8F6C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A0037-6917-4E04-8BD1-09A066DB65C8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F471-F782-4DCD-BEB6-75FDC0182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27D3F-F429-42CC-851D-FB48523700DF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6422-B7B9-4B01-903E-9A7209284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4A4E7-E313-4736-BD7C-6D41EBD96FDC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11174-8679-46F5-81E0-6FEAB18F3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C0AFB-1602-490C-AC75-854F96073DCE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6411D-6F98-4F08-8801-69EB93BC7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9173-963D-45CC-BCFA-EEEAE9DE1F64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0580C-F0B3-4C5F-81C0-A5C1D1195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561F2-DA89-41F9-9BD1-D7E42A2AE48C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92A3-431A-4B54-B150-731A80B01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4847B-F292-4411-A46B-7E9BE7B6448E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ECB59-3990-4DC2-B354-896C8893C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CD47AA-51E5-4524-BE0D-05010124189F}" type="datetimeFigureOut">
              <a:rPr lang="ru-RU"/>
              <a:pPr>
                <a:defRPr/>
              </a:pPr>
              <a:t>27.11.2017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F6366B-48FD-4791-B84E-ED07AA94D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6000" b="1" dirty="0" smtClean="0">
                <a:solidFill>
                  <a:srgbClr val="FF0000"/>
                </a:solidFill>
              </a:rPr>
              <a:t>    Харків вітає гостей!!!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pic>
        <p:nvPicPr>
          <p:cNvPr id="59394" name="Picture 2" descr="C:\Documents and Settings\User\Рабочий стол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060575"/>
            <a:ext cx="5616575" cy="4392613"/>
          </a:xfrm>
        </p:spPr>
      </p:pic>
      <p:pic>
        <p:nvPicPr>
          <p:cNvPr id="59395" name="Picture 3" descr="C:\Documents and Settings\User\Рабочий стол\imag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773238"/>
            <a:ext cx="30241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 descr="C:\Documents and Settings\User\Рабочий стол\inde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221163"/>
            <a:ext cx="302418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Вітаємо делегацію </a:t>
            </a:r>
            <a:r>
              <a:rPr lang="uk-UA" sz="5600" b="1" dirty="0" err="1" smtClean="0">
                <a:solidFill>
                  <a:srgbClr val="FF0000"/>
                </a:solidFill>
              </a:rPr>
              <a:t>“Істориків”</a:t>
            </a:r>
            <a:r>
              <a:rPr lang="uk-UA" sz="5600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chemeClr val="bg1"/>
                </a:solidFill>
              </a:rPr>
              <a:t>!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2133600"/>
            <a:ext cx="5903912" cy="4248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Завдання №1 (жовті картки )</a:t>
            </a: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20482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                </a:t>
            </a:r>
            <a:r>
              <a:rPr lang="uk-UA" smtClean="0">
                <a:solidFill>
                  <a:srgbClr val="FF0000"/>
                </a:solidFill>
              </a:rPr>
              <a:t>Явище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/>
                </a:solidFill>
              </a:rPr>
              <a:t>Рік та прізвище вченого</a:t>
            </a: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0484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r>
              <a:rPr lang="uk-UA" sz="2800" b="1" smtClean="0">
                <a:solidFill>
                  <a:srgbClr val="FF0000"/>
                </a:solidFill>
              </a:rPr>
              <a:t>Випадково відкрив радіоактивність</a:t>
            </a:r>
            <a:endParaRPr lang="ru-RU" sz="2800" b="1" smtClean="0">
              <a:solidFill>
                <a:srgbClr val="FF0000"/>
              </a:solidFill>
            </a:endParaRPr>
          </a:p>
          <a:p>
            <a:pPr eaLnBrk="1" hangingPunct="1"/>
            <a:r>
              <a:rPr lang="uk-UA" sz="2800" b="1" smtClean="0">
                <a:solidFill>
                  <a:srgbClr val="FF0000"/>
                </a:solidFill>
              </a:rPr>
              <a:t>Відкрито полоній і радій</a:t>
            </a:r>
          </a:p>
          <a:p>
            <a:pPr eaLnBrk="1" hangingPunct="1">
              <a:buFont typeface="Wingdings 2" pitchFamily="18" charset="2"/>
              <a:buNone/>
            </a:pPr>
            <a:endParaRPr lang="en-US" sz="2800" b="1" smtClean="0">
              <a:solidFill>
                <a:srgbClr val="FF0000"/>
              </a:solidFill>
            </a:endParaRPr>
          </a:p>
          <a:p>
            <a:pPr eaLnBrk="1" hangingPunct="1"/>
            <a:r>
              <a:rPr lang="uk-UA" sz="4000" b="1" smtClean="0">
                <a:solidFill>
                  <a:srgbClr val="FF0000"/>
                </a:solidFill>
              </a:rPr>
              <a:t>???</a:t>
            </a:r>
          </a:p>
          <a:p>
            <a:pPr eaLnBrk="1" hangingPunct="1"/>
            <a:r>
              <a:rPr lang="uk-UA" sz="4000" b="1" smtClean="0">
                <a:solidFill>
                  <a:srgbClr val="FF0000"/>
                </a:solidFill>
              </a:rPr>
              <a:t>???</a:t>
            </a:r>
            <a:endParaRPr lang="ru-RU" sz="4000" b="1" smtClean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4300" dirty="0" smtClean="0">
                <a:solidFill>
                  <a:schemeClr val="bg1"/>
                </a:solidFill>
              </a:rPr>
              <a:t>???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4700" dirty="0" smtClean="0">
                <a:solidFill>
                  <a:schemeClr val="bg1"/>
                </a:solidFill>
              </a:rPr>
              <a:t>???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1932 рік Лев Ландау,К.</a:t>
            </a:r>
            <a:r>
              <a:rPr lang="uk-UA" sz="2400" b="1" dirty="0" err="1" smtClean="0">
                <a:solidFill>
                  <a:schemeClr val="bg1"/>
                </a:solidFill>
              </a:rPr>
              <a:t>Синельников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1903 рік Беккерель і подружжя Кюрі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6000" b="1" smtClean="0">
                <a:solidFill>
                  <a:srgbClr val="FF0000"/>
                </a:solidFill>
              </a:rPr>
              <a:t>                1896 рік</a:t>
            </a:r>
            <a:endParaRPr lang="ru-RU" sz="6000" b="1" smtClean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349500"/>
            <a:ext cx="3168650" cy="3600450"/>
          </a:xfrm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420938"/>
            <a:ext cx="3671888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      1898 рік</a:t>
            </a:r>
            <a:endParaRPr lang="ru-RU" smtClean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636838"/>
            <a:ext cx="4464050" cy="3384550"/>
          </a:xfr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620713"/>
            <a:ext cx="4284662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                  1928 рік</a:t>
            </a:r>
            <a:endParaRPr lang="ru-RU" smtClean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989138"/>
            <a:ext cx="6913563" cy="4392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200" b="1" smtClean="0">
                <a:solidFill>
                  <a:schemeClr val="bg1"/>
                </a:solidFill>
              </a:rPr>
              <a:t>Є.Ліфшиць</a:t>
            </a:r>
            <a:endParaRPr lang="ru-RU" sz="3200" b="1" smtClean="0">
              <a:solidFill>
                <a:schemeClr val="bg1"/>
              </a:solidFill>
            </a:endParaRPr>
          </a:p>
        </p:txBody>
      </p:sp>
      <p:pic>
        <p:nvPicPr>
          <p:cNvPr id="24578" name="Picture 2" descr="C:\Documents and Settings\User\Рабочий стол\images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6238" y="404813"/>
            <a:ext cx="2844800" cy="3790950"/>
          </a:xfrm>
        </p:spPr>
      </p:pic>
      <p:pic>
        <p:nvPicPr>
          <p:cNvPr id="24579" name="Picture 3" descr="C:\Documents and Settings\User\Рабочий стол\imag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4292600"/>
            <a:ext cx="37084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C:\Documents and Settings\User\Рабочий стол\index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765175"/>
            <a:ext cx="27368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Documents and Settings\User\Рабочий стол\index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221163"/>
            <a:ext cx="43195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C:\Documents and Settings\User\Рабочий стол\Livshit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773238"/>
            <a:ext cx="21590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800" b="1" smtClean="0">
                <a:solidFill>
                  <a:srgbClr val="FF0000"/>
                </a:solidFill>
              </a:rPr>
              <a:t>                      </a:t>
            </a:r>
            <a:r>
              <a:rPr lang="uk-UA" sz="6600" b="1" smtClean="0">
                <a:solidFill>
                  <a:srgbClr val="FF0000"/>
                </a:solidFill>
              </a:rPr>
              <a:t>1932 рік !!!</a:t>
            </a:r>
            <a:endParaRPr lang="ru-RU" sz="6600" smtClean="0"/>
          </a:p>
        </p:txBody>
      </p:sp>
      <p:pic>
        <p:nvPicPr>
          <p:cNvPr id="25602" name="Picture 2" descr="C:\Documents and Settings\User\Рабочий стол\mal1-g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2133600"/>
            <a:ext cx="7488238" cy="4248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Завдання №1 (жовті картки )</a:t>
            </a: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20482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                </a:t>
            </a:r>
            <a:r>
              <a:rPr lang="uk-UA" smtClean="0">
                <a:solidFill>
                  <a:srgbClr val="FF0000"/>
                </a:solidFill>
              </a:rPr>
              <a:t>Явище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/>
                </a:solidFill>
              </a:rPr>
              <a:t>Рік та прізвище вченого</a:t>
            </a: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0484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r>
              <a:rPr lang="uk-UA" sz="2800" b="1" smtClean="0">
                <a:solidFill>
                  <a:srgbClr val="FF0000"/>
                </a:solidFill>
              </a:rPr>
              <a:t>Випадково відкрив радіоактивність</a:t>
            </a:r>
            <a:endParaRPr lang="ru-RU" sz="2800" b="1" smtClean="0">
              <a:solidFill>
                <a:srgbClr val="FF0000"/>
              </a:solidFill>
            </a:endParaRPr>
          </a:p>
          <a:p>
            <a:pPr eaLnBrk="1" hangingPunct="1"/>
            <a:r>
              <a:rPr lang="uk-UA" sz="2800" b="1" smtClean="0">
                <a:solidFill>
                  <a:srgbClr val="FF0000"/>
                </a:solidFill>
              </a:rPr>
              <a:t>Відкрито полоній і радій</a:t>
            </a:r>
          </a:p>
          <a:p>
            <a:pPr eaLnBrk="1" hangingPunct="1">
              <a:buFont typeface="Wingdings 2" pitchFamily="18" charset="2"/>
              <a:buNone/>
            </a:pPr>
            <a:endParaRPr lang="en-US" sz="2800" b="1" smtClean="0">
              <a:solidFill>
                <a:srgbClr val="FF0000"/>
              </a:solidFill>
            </a:endParaRPr>
          </a:p>
          <a:p>
            <a:pPr eaLnBrk="1" hangingPunct="1"/>
            <a:r>
              <a:rPr lang="uk-UA" sz="4000" b="1" smtClean="0">
                <a:solidFill>
                  <a:srgbClr val="FF0000"/>
                </a:solidFill>
              </a:rPr>
              <a:t>???</a:t>
            </a:r>
          </a:p>
          <a:p>
            <a:pPr eaLnBrk="1" hangingPunct="1"/>
            <a:r>
              <a:rPr lang="uk-UA" sz="4000" b="1" smtClean="0">
                <a:solidFill>
                  <a:srgbClr val="FF0000"/>
                </a:solidFill>
              </a:rPr>
              <a:t>???</a:t>
            </a:r>
            <a:endParaRPr lang="ru-RU" sz="4000" b="1" smtClean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4300" dirty="0" smtClean="0">
                <a:solidFill>
                  <a:schemeClr val="bg1"/>
                </a:solidFill>
              </a:rPr>
              <a:t>???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4700" dirty="0" smtClean="0">
                <a:solidFill>
                  <a:schemeClr val="bg1"/>
                </a:solidFill>
              </a:rPr>
              <a:t>???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1932 рік Лев Ландау,К.</a:t>
            </a:r>
            <a:r>
              <a:rPr lang="uk-UA" sz="2400" b="1" dirty="0" err="1" smtClean="0">
                <a:solidFill>
                  <a:schemeClr val="bg1"/>
                </a:solidFill>
              </a:rPr>
              <a:t>Синельников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1903 рік Беккерель і подружжя Кюрі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Завдання №1 (жовті картки )</a:t>
            </a: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26626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FF00"/>
                </a:solidFill>
              </a:rPr>
              <a:t>                </a:t>
            </a:r>
            <a:r>
              <a:rPr lang="uk-UA" smtClean="0">
                <a:solidFill>
                  <a:srgbClr val="FF0000"/>
                </a:solidFill>
              </a:rPr>
              <a:t>Явище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>
                <a:solidFill>
                  <a:schemeClr val="bg1"/>
                </a:solidFill>
              </a:rPr>
              <a:t>Рік та прізвище вченого</a:t>
            </a: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800" b="1" dirty="0" smtClean="0">
                <a:solidFill>
                  <a:srgbClr val="FF0000"/>
                </a:solidFill>
              </a:rPr>
              <a:t>Випадково відкрив радіоактивність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800" b="1" dirty="0" smtClean="0">
                <a:solidFill>
                  <a:srgbClr val="FF0000"/>
                </a:solidFill>
              </a:rPr>
              <a:t>Відкрито полоній і радій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sz="2800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sz="2800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800" dirty="0" smtClean="0"/>
              <a:t>Розщеплення ядра атома літію в м. Харкові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1800" dirty="0" smtClean="0"/>
              <a:t>Нобелівська премія з фізики Беккерелю і подружжю Кюрі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1896 рік – Беккерель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1898 рік – </a:t>
            </a:r>
            <a:r>
              <a:rPr lang="uk-UA" dirty="0" err="1" smtClean="0"/>
              <a:t>П´єр</a:t>
            </a:r>
            <a:r>
              <a:rPr lang="uk-UA" dirty="0" smtClean="0"/>
              <a:t> Кюрі та Марія </a:t>
            </a:r>
            <a:r>
              <a:rPr lang="uk-UA" dirty="0" err="1" smtClean="0"/>
              <a:t>Склодовська-Кюрі</a:t>
            </a: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uk-UA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1932 рік Лев Ландау,К.</a:t>
            </a:r>
            <a:r>
              <a:rPr lang="uk-UA" sz="2400" b="1" dirty="0" err="1" smtClean="0">
                <a:solidFill>
                  <a:schemeClr val="bg1"/>
                </a:solidFill>
              </a:rPr>
              <a:t>Синельников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b="1" dirty="0" smtClean="0">
                <a:solidFill>
                  <a:schemeClr val="bg1"/>
                </a:solidFill>
              </a:rPr>
              <a:t>1903 рік Беккерель і подружжя Кюрі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Вітаємо делегацію </a:t>
            </a:r>
            <a:r>
              <a:rPr lang="uk-UA" sz="4000" b="1" smtClean="0">
                <a:solidFill>
                  <a:srgbClr val="FF0000"/>
                </a:solidFill>
              </a:rPr>
              <a:t>“Військових” </a:t>
            </a:r>
            <a:r>
              <a:rPr lang="uk-UA" sz="4000" b="1" smtClean="0">
                <a:solidFill>
                  <a:schemeClr val="bg1"/>
                </a:solidFill>
              </a:rPr>
              <a:t>!</a:t>
            </a:r>
            <a:endParaRPr lang="ru-RU" sz="4000" smtClean="0"/>
          </a:p>
        </p:txBody>
      </p:sp>
      <p:pic>
        <p:nvPicPr>
          <p:cNvPr id="27650" name="Picture 2" descr="C:\Documents and Settings\User\Рабочий стол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133600"/>
            <a:ext cx="7056437" cy="4103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19246"/>
          </a:xfrm>
        </p:spPr>
        <p:txBody>
          <a:bodyPr/>
          <a:lstStyle/>
          <a:p>
            <a:pPr algn="ctr" eaLnBrk="1" hangingPunct="1"/>
            <a:r>
              <a:rPr lang="uk-UA" sz="4400" b="1" dirty="0" smtClean="0">
                <a:solidFill>
                  <a:schemeClr val="bg1"/>
                </a:solidFill>
              </a:rPr>
              <a:t>Вітаємо вас на черговій науково-практичній конференції!</a:t>
            </a:r>
            <a:endParaRPr lang="ru-RU" sz="4400" b="1" dirty="0" smtClean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2224088"/>
            <a:ext cx="7200900" cy="4229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Завдання № 2 (червоні картки)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726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863043">
                <a:tc>
                  <a:txBody>
                    <a:bodyPr/>
                    <a:lstStyle/>
                    <a:p>
                      <a:r>
                        <a:rPr lang="uk-UA" sz="8000" dirty="0" smtClean="0">
                          <a:solidFill>
                            <a:srgbClr val="FFFF00"/>
                          </a:solidFill>
                        </a:rPr>
                        <a:t>Зберегти ???</a:t>
                      </a:r>
                      <a:endParaRPr lang="ru-RU" sz="8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863043">
                <a:tc>
                  <a:txBody>
                    <a:bodyPr/>
                    <a:lstStyle/>
                    <a:p>
                      <a:r>
                        <a:rPr lang="uk-UA" sz="8000" b="1" dirty="0" smtClean="0"/>
                        <a:t>Знищити???</a:t>
                      </a:r>
                      <a:endParaRPr lang="ru-RU" sz="8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             </a:t>
            </a:r>
            <a:r>
              <a:rPr lang="uk-UA" sz="6000" b="1" smtClean="0">
                <a:solidFill>
                  <a:schemeClr val="bg1"/>
                </a:solidFill>
              </a:rPr>
              <a:t>Ядерна зброя </a:t>
            </a:r>
            <a:endParaRPr lang="ru-RU" sz="6000" b="1" smtClean="0">
              <a:solidFill>
                <a:schemeClr val="bg1"/>
              </a:solidFill>
            </a:endParaRPr>
          </a:p>
        </p:txBody>
      </p:sp>
      <p:pic>
        <p:nvPicPr>
          <p:cNvPr id="29698" name="Picture 2" descr="C:\Documents and Settings\User\Рабочий стол\400px-Operation_Upshot-Knothole_-_Badger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989138"/>
            <a:ext cx="7056438" cy="4319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       </a:t>
            </a:r>
            <a:r>
              <a:rPr lang="uk-UA" b="1" smtClean="0">
                <a:solidFill>
                  <a:schemeClr val="bg1"/>
                </a:solidFill>
              </a:rPr>
              <a:t>Види ядерної зброї:  </a:t>
            </a:r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6000" b="1" smtClean="0">
                <a:solidFill>
                  <a:srgbClr val="FF0000"/>
                </a:solidFill>
              </a:rPr>
              <a:t>Термоядерна зброя</a:t>
            </a:r>
          </a:p>
          <a:p>
            <a:pPr eaLnBrk="1" hangingPunct="1"/>
            <a:r>
              <a:rPr lang="uk-UA" sz="6000" b="1" smtClean="0">
                <a:solidFill>
                  <a:srgbClr val="FF0000"/>
                </a:solidFill>
              </a:rPr>
              <a:t>Воднева зброя</a:t>
            </a:r>
          </a:p>
          <a:p>
            <a:pPr eaLnBrk="1" hangingPunct="1"/>
            <a:r>
              <a:rPr lang="uk-UA" sz="6000" b="1" smtClean="0">
                <a:solidFill>
                  <a:srgbClr val="FF0000"/>
                </a:solidFill>
              </a:rPr>
              <a:t>Нейтронна зброя</a:t>
            </a:r>
            <a:endParaRPr lang="ru-RU" sz="60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6" name="Picture 2" descr="C:\Documents and Settings\User\Рабочий стол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765175"/>
            <a:ext cx="8351837" cy="5472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Лідери у розробці ядерних бомб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5110178"/>
          </a:xfrm>
        </p:spPr>
        <p:txBody>
          <a:bodyPr/>
          <a:lstStyle/>
          <a:p>
            <a:pPr eaLnBrk="1" hangingPunct="1"/>
            <a:r>
              <a:rPr lang="uk-UA" sz="4000" b="1" dirty="0" smtClean="0">
                <a:solidFill>
                  <a:srgbClr val="FF0000"/>
                </a:solidFill>
              </a:rPr>
              <a:t>США</a:t>
            </a:r>
            <a:r>
              <a:rPr lang="uk-UA" sz="4000" b="1" dirty="0" smtClean="0"/>
              <a:t> - Операція Оранжерея</a:t>
            </a:r>
          </a:p>
          <a:p>
            <a:pPr eaLnBrk="1" hangingPunct="1">
              <a:buFont typeface="Wingdings 2" pitchFamily="18" charset="2"/>
              <a:buNone/>
            </a:pPr>
            <a:endParaRPr lang="uk-UA" sz="4000" b="1" dirty="0" smtClean="0"/>
          </a:p>
          <a:p>
            <a:pPr eaLnBrk="1" hangingPunct="1"/>
            <a:r>
              <a:rPr lang="uk-UA" sz="4000" b="1" dirty="0" smtClean="0">
                <a:solidFill>
                  <a:srgbClr val="FF0000"/>
                </a:solidFill>
              </a:rPr>
              <a:t>СРСР</a:t>
            </a:r>
            <a:r>
              <a:rPr lang="uk-UA" sz="4000" b="1" dirty="0" smtClean="0"/>
              <a:t> –9 серпня 1949 року-ядерна бомба;12 серпня 1953 року-воднева бомба </a:t>
            </a:r>
          </a:p>
          <a:p>
            <a:pPr eaLnBrk="1" hangingPunct="1">
              <a:buFont typeface="Wingdings 2" pitchFamily="18" charset="2"/>
              <a:buNone/>
            </a:pPr>
            <a:endParaRPr lang="uk-UA" sz="4000" b="1" dirty="0" smtClean="0"/>
          </a:p>
          <a:p>
            <a:pPr eaLnBrk="1" hangingPunct="1"/>
            <a:r>
              <a:rPr lang="uk-UA" sz="4000" b="1" dirty="0" smtClean="0">
                <a:solidFill>
                  <a:srgbClr val="FF0000"/>
                </a:solidFill>
              </a:rPr>
              <a:t>ВЕЛИКОБРИТАНІЯ</a:t>
            </a:r>
            <a:r>
              <a:rPr lang="uk-UA" sz="4000" b="1" dirty="0" smtClean="0"/>
              <a:t> – Операція Сутичка </a:t>
            </a: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eaLnBrk="1" hangingPunct="1"/>
            <a:r>
              <a:rPr lang="uk-UA" sz="4400" b="1" smtClean="0">
                <a:solidFill>
                  <a:srgbClr val="FF0000"/>
                </a:solidFill>
              </a:rPr>
              <a:t>З 1945 року підірвано 2065 бомб</a:t>
            </a:r>
            <a:r>
              <a:rPr lang="uk-UA" smtClean="0"/>
              <a:t>:</a:t>
            </a:r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229600" cy="4389437"/>
          </a:xfrm>
        </p:spPr>
        <p:txBody>
          <a:bodyPr/>
          <a:lstStyle/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США – 1056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СРСР – 715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Франція – 198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Великобританія – 45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Китай – 45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Індія – 4</a:t>
            </a:r>
          </a:p>
          <a:p>
            <a:pPr eaLnBrk="1" hangingPunct="1"/>
            <a:r>
              <a:rPr lang="uk-UA" sz="4000" b="1" smtClean="0">
                <a:solidFill>
                  <a:schemeClr val="bg1"/>
                </a:solidFill>
              </a:rPr>
              <a:t>Пакистан - 2</a:t>
            </a:r>
            <a:endParaRPr lang="ru-RU" sz="40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    Наслідки вибухів </a:t>
            </a:r>
            <a:r>
              <a:rPr lang="uk-UA" sz="3100" b="1" dirty="0" smtClean="0">
                <a:solidFill>
                  <a:srgbClr val="FF0000"/>
                </a:solidFill>
              </a:rPr>
              <a:t>(Хіросіма і Нагасакі)</a:t>
            </a:r>
            <a:endParaRPr lang="ru-RU" sz="3100" b="1" dirty="0">
              <a:solidFill>
                <a:srgbClr val="FF0000"/>
              </a:solidFill>
            </a:endParaRPr>
          </a:p>
        </p:txBody>
      </p:sp>
      <p:pic>
        <p:nvPicPr>
          <p:cNvPr id="35842" name="Picture 3" descr="C:\Documents and Settings\User\Рабочий стол\imag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60575"/>
            <a:ext cx="30956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4" descr="C:\Documents and Settings\User\Рабочий стол\imag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1773238"/>
            <a:ext cx="31321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 descr="C:\Documents and Settings\User\Рабочий стол\images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92500" y="2735263"/>
            <a:ext cx="2592388" cy="41227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8" name="Picture 2" descr="C:\Documents and Settings\User\Рабочий стол\images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384550" cy="2205038"/>
          </a:xfrm>
        </p:spPr>
      </p:pic>
      <p:pic>
        <p:nvPicPr>
          <p:cNvPr id="34819" name="Picture 3" descr="C:\Documents and Settings\User\Рабочий стол\images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773238"/>
            <a:ext cx="54737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C:\Documents and Settings\User\Рабочий стол\images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4076700"/>
            <a:ext cx="26193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 descr="C:\Documents and Settings\User\Рабочий стол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0"/>
            <a:ext cx="334803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C:\Documents and Settings\User\Рабочий стол\inde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4365625"/>
            <a:ext cx="356393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Завдання № 2 (червоні картки)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726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863043">
                <a:tc>
                  <a:txBody>
                    <a:bodyPr/>
                    <a:lstStyle/>
                    <a:p>
                      <a:r>
                        <a:rPr lang="uk-UA" sz="8000" dirty="0" smtClean="0">
                          <a:solidFill>
                            <a:srgbClr val="FFFF00"/>
                          </a:solidFill>
                        </a:rPr>
                        <a:t>Зберегти ???</a:t>
                      </a:r>
                      <a:endParaRPr lang="ru-RU" sz="8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863043">
                <a:tc>
                  <a:txBody>
                    <a:bodyPr/>
                    <a:lstStyle/>
                    <a:p>
                      <a:r>
                        <a:rPr lang="uk-UA" sz="8000" b="1" dirty="0" smtClean="0"/>
                        <a:t>Знищити???</a:t>
                      </a:r>
                      <a:endParaRPr lang="ru-RU" sz="8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bg1"/>
                </a:solidFill>
              </a:rPr>
              <a:t>Вітаємо делегацію </a:t>
            </a:r>
            <a:r>
              <a:rPr lang="uk-UA" sz="4800" b="1" smtClean="0">
                <a:solidFill>
                  <a:srgbClr val="FF0000"/>
                </a:solidFill>
              </a:rPr>
              <a:t>“Екологів” </a:t>
            </a:r>
            <a:r>
              <a:rPr lang="uk-UA" sz="4800" b="1" smtClean="0">
                <a:solidFill>
                  <a:schemeClr val="bg1"/>
                </a:solidFill>
              </a:rPr>
              <a:t>!</a:t>
            </a:r>
            <a:endParaRPr lang="ru-RU" sz="4800" b="1" smtClean="0">
              <a:solidFill>
                <a:srgbClr val="FF0000"/>
              </a:solidFill>
            </a:endParaRPr>
          </a:p>
        </p:txBody>
      </p:sp>
      <p:pic>
        <p:nvPicPr>
          <p:cNvPr id="36870" name="Picture 6" descr="1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268413"/>
            <a:ext cx="6192838" cy="5402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313213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141663"/>
            <a:ext cx="32416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0"/>
            <a:ext cx="27717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333375"/>
            <a:ext cx="36004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132138" y="1773238"/>
            <a:ext cx="4883150" cy="3095625"/>
          </a:xfrm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2500" y="4437063"/>
            <a:ext cx="54721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4" name="Picture 2" descr="C:\Documents and Settings\User\Рабочий стол\inde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7658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:\Documents and Settings\User\Рабочий стол\index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14678" y="2214554"/>
            <a:ext cx="3313113" cy="2420938"/>
          </a:xfrm>
        </p:spPr>
      </p:pic>
      <p:pic>
        <p:nvPicPr>
          <p:cNvPr id="38916" name="Picture 4" descr="C:\Documents and Settings\User\Рабочий стол\images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4652963"/>
            <a:ext cx="331152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C:\Documents and Settings\User\Рабочий стол\images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115888"/>
            <a:ext cx="27003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C:\Documents and Settings\User\Рабочий стол\images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508500"/>
            <a:ext cx="284321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 descr="C:\Documents and Settings\User\Рабочий стол\images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437063"/>
            <a:ext cx="28432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0" descr="i?id=11180232-67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2276475"/>
            <a:ext cx="2987675" cy="2519363"/>
          </a:xfrm>
          <a:prstGeom prst="rect">
            <a:avLst/>
          </a:prstGeom>
          <a:noFill/>
        </p:spPr>
      </p:pic>
      <p:pic>
        <p:nvPicPr>
          <p:cNvPr id="38924" name="Picture 12" descr="8_WT2OIbND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0"/>
            <a:ext cx="2916238" cy="2187575"/>
          </a:xfrm>
          <a:prstGeom prst="rect">
            <a:avLst/>
          </a:prstGeom>
          <a:noFill/>
        </p:spPr>
      </p:pic>
      <p:pic>
        <p:nvPicPr>
          <p:cNvPr id="12" name="Picture 2" descr="C:\Documents and Settings\User\Рабочий стол\inde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43306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Documents and Settings\User\Рабочий стол\index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285992"/>
            <a:ext cx="3313113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Завдання № 3 (зелені картки)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Вікторина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1.Які недоліки є в сучасній атомній енергетиці? Назвіть їх.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2.Які масштабні катастрофи  атомної енергетики були в світі?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3.Яку роль відіграють штучні поклади у життєдіяльності земних цивілізацій?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4.Які існують в Україні діючі енергоблоки?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5.Яким чином впливає ядерна промисловість на екологію регіону, розташування промисловості?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6.Як Україна співпрацює з іншими країнами  в проекті очищення забруднених територій ядерними відходами?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bg1"/>
                </a:solidFill>
              </a:rPr>
              <a:t> 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C:\Documents and Settings\User\Рабочий стол\images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8215338" cy="686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3591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                        </a:t>
            </a:r>
            <a:r>
              <a:rPr lang="uk-UA" sz="8000" b="1" dirty="0" smtClean="0">
                <a:solidFill>
                  <a:schemeClr val="bg1"/>
                </a:solidFill>
              </a:rPr>
              <a:t>АЕС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7"/>
          </a:xfrm>
        </p:spPr>
        <p:txBody>
          <a:bodyPr/>
          <a:lstStyle/>
          <a:p>
            <a:pPr eaLnBrk="1" hangingPunct="1"/>
            <a:r>
              <a:rPr lang="uk-UA" sz="4000" b="1" dirty="0" err="1" smtClean="0">
                <a:solidFill>
                  <a:srgbClr val="FFC000"/>
                </a:solidFill>
              </a:rPr>
              <a:t>Легководневі</a:t>
            </a:r>
            <a:r>
              <a:rPr lang="uk-UA" sz="4000" b="1" dirty="0" smtClean="0">
                <a:solidFill>
                  <a:srgbClr val="FFC000"/>
                </a:solidFill>
              </a:rPr>
              <a:t> реактори</a:t>
            </a:r>
          </a:p>
          <a:p>
            <a:pPr eaLnBrk="1" hangingPunct="1">
              <a:buFont typeface="Wingdings 2" pitchFamily="18" charset="2"/>
              <a:buNone/>
            </a:pPr>
            <a:endParaRPr lang="uk-UA" sz="48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4800" b="1" dirty="0" smtClean="0"/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U-235  (50-100 </a:t>
            </a:r>
            <a:r>
              <a:rPr lang="uk-UA" sz="2800" b="1" dirty="0" smtClean="0">
                <a:solidFill>
                  <a:srgbClr val="FF0000"/>
                </a:solidFill>
              </a:rPr>
              <a:t>років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r>
              <a:rPr lang="uk-UA" sz="2800" b="1" dirty="0" smtClean="0">
                <a:solidFill>
                  <a:srgbClr val="FF0000"/>
                </a:solidFill>
              </a:rPr>
              <a:t>    Вигоряння </a:t>
            </a:r>
            <a:r>
              <a:rPr lang="uk-UA" sz="2800" b="1" dirty="0" err="1" smtClean="0">
                <a:solidFill>
                  <a:srgbClr val="FF0000"/>
                </a:solidFill>
              </a:rPr>
              <a:t>палива-</a:t>
            </a:r>
            <a:r>
              <a:rPr lang="en-US" sz="2800" b="1" dirty="0" smtClean="0">
                <a:solidFill>
                  <a:srgbClr val="FF0000"/>
                </a:solidFill>
              </a:rPr>
              <a:t>max</a:t>
            </a:r>
            <a:endParaRPr lang="uk-UA" sz="28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uk-UA" sz="4000" b="1" dirty="0" err="1" smtClean="0">
                <a:solidFill>
                  <a:srgbClr val="7030A0"/>
                </a:solidFill>
              </a:rPr>
              <a:t>Важководневі</a:t>
            </a:r>
            <a:r>
              <a:rPr lang="uk-UA" sz="4000" b="1" dirty="0" smtClean="0">
                <a:solidFill>
                  <a:srgbClr val="7030A0"/>
                </a:solidFill>
              </a:rPr>
              <a:t> реактори</a:t>
            </a:r>
            <a:endParaRPr lang="en-US" sz="4000" b="1" dirty="0" smtClean="0">
              <a:solidFill>
                <a:srgbClr val="7030A0"/>
              </a:solidFill>
            </a:endParaRPr>
          </a:p>
          <a:p>
            <a:pPr eaLnBrk="1" hangingPunct="1"/>
            <a:endParaRPr lang="en-US" sz="4000" b="1" dirty="0" smtClean="0">
              <a:solidFill>
                <a:srgbClr val="7030A0"/>
              </a:solidFill>
            </a:endParaRPr>
          </a:p>
          <a:p>
            <a:pPr eaLnBrk="1" hangingPunct="1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U-238</a:t>
            </a:r>
            <a:r>
              <a:rPr lang="uk-UA" sz="2800" b="1" dirty="0" smtClean="0">
                <a:solidFill>
                  <a:srgbClr val="FF0000"/>
                </a:solidFill>
              </a:rPr>
              <a:t>  (тисячі років)   Вигоряння </a:t>
            </a:r>
            <a:r>
              <a:rPr lang="uk-UA" sz="2800" b="1" dirty="0" err="1" smtClean="0">
                <a:solidFill>
                  <a:srgbClr val="FF0000"/>
                </a:solidFill>
              </a:rPr>
              <a:t>палива-</a:t>
            </a:r>
            <a:r>
              <a:rPr lang="en-US" sz="2800" b="1" dirty="0" smtClean="0">
                <a:solidFill>
                  <a:srgbClr val="FF0000"/>
                </a:solidFill>
              </a:rPr>
              <a:t>min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123728" y="184482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195736" y="429309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156176" y="177281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228184" y="429309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eaLnBrk="1" hangingPunct="1"/>
            <a:r>
              <a:rPr lang="uk-UA" smtClean="0"/>
              <a:t>      </a:t>
            </a:r>
            <a:r>
              <a:rPr lang="uk-UA" b="1" smtClean="0">
                <a:solidFill>
                  <a:schemeClr val="bg1"/>
                </a:solidFill>
              </a:rPr>
              <a:t>Аварії-катастрофи:</a:t>
            </a:r>
            <a:endParaRPr lang="ru-RU" b="1" smtClean="0">
              <a:solidFill>
                <a:schemeClr val="bg1"/>
              </a:solidFill>
            </a:endParaRPr>
          </a:p>
        </p:txBody>
      </p:sp>
      <p:pic>
        <p:nvPicPr>
          <p:cNvPr id="40962" name="Picture 2" descr="C:\Documents and Settings\User\Рабочий стол\899c3de71e198dd7541b0a2960a5e331_nuklear_crashuk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484313"/>
            <a:ext cx="8748712" cy="5373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chemeClr val="bg1"/>
                </a:solidFill>
              </a:rPr>
              <a:t>       Наслідки Чорнобиля:</a:t>
            </a:r>
            <a:endParaRPr lang="ru-RU" b="1" smtClean="0">
              <a:solidFill>
                <a:schemeClr val="bg1"/>
              </a:solidFill>
            </a:endParaRPr>
          </a:p>
        </p:txBody>
      </p:sp>
      <p:pic>
        <p:nvPicPr>
          <p:cNvPr id="41986" name="Picture 2" descr="C:\Documents and Settings\User\Рабочий стол\inde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25538"/>
            <a:ext cx="4643438" cy="2879725"/>
          </a:xfrm>
        </p:spPr>
      </p:pic>
      <p:pic>
        <p:nvPicPr>
          <p:cNvPr id="41987" name="Picture 3" descr="C:\Documents and Settings\User\Рабочий стол\inde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773238"/>
            <a:ext cx="4427537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C:\Documents and Settings\User\Рабочий стол\image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825"/>
            <a:ext cx="47164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3010" name="Picture 2" descr="C:\Documents and Settings\User\Рабочий стол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15888"/>
            <a:ext cx="4608512" cy="2376487"/>
          </a:xfrm>
        </p:spPr>
      </p:pic>
      <p:pic>
        <p:nvPicPr>
          <p:cNvPr id="43011" name="Picture 3" descr="C:\Documents and Settings\User\Рабочий стол\image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0"/>
            <a:ext cx="442753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C:\Documents and Settings\User\Рабочий стол\image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636838"/>
            <a:ext cx="5616575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" descr="C:\Documents and Settings\User\Рабочий стол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2924175"/>
            <a:ext cx="30591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130381505675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130381505874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63" y="0"/>
            <a:ext cx="91199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130381508455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91325"/>
            <a:ext cx="6143668" cy="6666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7200" b="1" smtClean="0">
                <a:solidFill>
                  <a:srgbClr val="FF0000"/>
                </a:solidFill>
              </a:rPr>
              <a:t>     Ядерна енергія</a:t>
            </a:r>
            <a:endParaRPr lang="ru-RU" sz="7200" b="1" smtClean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844675"/>
            <a:ext cx="7704137" cy="48688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130381506124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933"/>
            <a:ext cx="9144000" cy="6874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Завдання № 3 (зелені картки)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Вікторина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1.Які недоліки є в сучасній атомній енергетиці? Назвіть їх.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2.Які </a:t>
            </a:r>
            <a:r>
              <a:rPr lang="uk-UA" b="1" dirty="0" err="1" smtClean="0">
                <a:solidFill>
                  <a:schemeClr val="bg1"/>
                </a:solidFill>
              </a:rPr>
              <a:t>маштабні</a:t>
            </a:r>
            <a:r>
              <a:rPr lang="uk-UA" b="1" dirty="0" smtClean="0">
                <a:solidFill>
                  <a:schemeClr val="bg1"/>
                </a:solidFill>
              </a:rPr>
              <a:t> катастрофи  атомної енергетики були в світі?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3.Яку роль відіграють штучні поклади у життєдіяльності земних цивілізацій?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4.Які існують в Україні діючі енергоблоки?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5.Яким чином впливає ядерна промисловість на екологію регіону, розташування промисловості?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6.Як Україна співпрацює з іншими країнами  в проекті очищення забруднених територій ядерними відходами?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bg1"/>
                </a:solidFill>
              </a:rPr>
              <a:t> 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bg1"/>
                </a:solidFill>
              </a:rPr>
              <a:t>Вітаємо делегацію </a:t>
            </a:r>
            <a:r>
              <a:rPr lang="uk-UA" sz="4800" b="1" smtClean="0">
                <a:solidFill>
                  <a:srgbClr val="FF0000"/>
                </a:solidFill>
              </a:rPr>
              <a:t>“Лікарів” </a:t>
            </a:r>
            <a:r>
              <a:rPr lang="uk-UA" sz="4800" b="1" smtClean="0">
                <a:solidFill>
                  <a:schemeClr val="bg1"/>
                </a:solidFill>
              </a:rPr>
              <a:t>!</a:t>
            </a:r>
            <a:endParaRPr lang="ru-RU" sz="4800" b="1" smtClean="0">
              <a:solidFill>
                <a:srgbClr val="FF0000"/>
              </a:solidFill>
            </a:endParaRPr>
          </a:p>
        </p:txBody>
      </p:sp>
      <p:pic>
        <p:nvPicPr>
          <p:cNvPr id="44036" name="Picture 4" descr="fur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341438"/>
            <a:ext cx="7659688" cy="511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chemeClr val="tx1"/>
                </a:solidFill>
              </a:rPr>
              <a:t>Завдання № 4 (білі картки)</a:t>
            </a: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5700" b="1" dirty="0" smtClean="0">
                <a:solidFill>
                  <a:srgbClr val="FF0000"/>
                </a:solidFill>
              </a:rPr>
              <a:t>Доповніть поради:</a:t>
            </a:r>
            <a:endParaRPr lang="ru-RU" sz="5700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1.Щоб вивести  із організму людини найнебезпечніші елементи : стронцій  і цезій  необхідно вживати : кисломолочні продукти , ізюм, активоване вугілля , цибулю , часник , </a:t>
            </a:r>
            <a:r>
              <a:rPr lang="uk-UA" dirty="0" err="1" smtClean="0"/>
              <a:t>агрус</a:t>
            </a:r>
            <a:r>
              <a:rPr lang="uk-UA" dirty="0" smtClean="0"/>
              <a:t> , відвар з ромашки і т.д.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2.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3.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4.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5.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7753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6000" b="1" dirty="0" err="1" smtClean="0">
                <a:solidFill>
                  <a:srgbClr val="FF0000"/>
                </a:solidFill>
                <a:latin typeface="Arial" charset="0"/>
              </a:rPr>
              <a:t>Ядерна</a:t>
            </a:r>
            <a:r>
              <a:rPr lang="ru-RU" sz="6000" b="1" dirty="0" smtClean="0">
                <a:solidFill>
                  <a:srgbClr val="FF0000"/>
                </a:solidFill>
                <a:latin typeface="Arial" charset="0"/>
              </a:rPr>
              <a:t> медицина</a:t>
            </a:r>
            <a:r>
              <a:rPr lang="ru-RU" sz="6000" b="1" dirty="0" smtClean="0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6000" b="1" dirty="0" err="1" smtClean="0">
                <a:solidFill>
                  <a:schemeClr val="bg1"/>
                </a:solidFill>
                <a:latin typeface="Arial" charset="0"/>
              </a:rPr>
              <a:t>Чи</a:t>
            </a:r>
            <a:endParaRPr lang="ru-RU" sz="6000" b="1" dirty="0" smtClean="0">
              <a:solidFill>
                <a:schemeClr val="bg1"/>
              </a:solidFill>
              <a:latin typeface="Arial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6000" b="1" dirty="0" smtClean="0">
                <a:solidFill>
                  <a:schemeClr val="bg1"/>
                </a:solidFill>
                <a:latin typeface="Arial" charset="0"/>
              </a:rPr>
              <a:t>Без</a:t>
            </a:r>
            <a:r>
              <a:rPr lang="en-US" sz="6000" b="1" dirty="0" smtClean="0">
                <a:solidFill>
                  <a:schemeClr val="bg1"/>
                </a:solidFill>
                <a:latin typeface="Arial" charset="0"/>
              </a:rPr>
              <a:t>’</a:t>
            </a:r>
            <a:r>
              <a:rPr lang="ru-RU" sz="6000" b="1" dirty="0" err="1" smtClean="0">
                <a:solidFill>
                  <a:schemeClr val="bg1"/>
                </a:solidFill>
                <a:latin typeface="Arial" charset="0"/>
              </a:rPr>
              <a:t>ядерна</a:t>
            </a:r>
            <a:r>
              <a:rPr lang="ru-RU" sz="6000" b="1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Arial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Arial" charset="0"/>
              </a:rPr>
              <a:t> Катастрофа 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chemeClr val="bg1"/>
                </a:solidFill>
              </a:rPr>
              <a:t>У Харкові </a:t>
            </a:r>
            <a:r>
              <a:rPr lang="uk-UA" sz="4000" b="1" dirty="0" err="1" smtClean="0">
                <a:solidFill>
                  <a:schemeClr val="bg1"/>
                </a:solidFill>
              </a:rPr>
              <a:t>з´явиться</a:t>
            </a:r>
            <a:r>
              <a:rPr lang="uk-UA" sz="4000" b="1" dirty="0" smtClean="0">
                <a:solidFill>
                  <a:schemeClr val="bg1"/>
                </a:solidFill>
              </a:rPr>
              <a:t> центр ядерної </a:t>
            </a:r>
            <a:r>
              <a:rPr lang="uk-UA" sz="4000" b="1" dirty="0" err="1" smtClean="0">
                <a:solidFill>
                  <a:schemeClr val="bg1"/>
                </a:solidFill>
              </a:rPr>
              <a:t>медицини”Джерело</a:t>
            </a:r>
            <a:r>
              <a:rPr lang="uk-UA" sz="4000" b="1" dirty="0" smtClean="0">
                <a:solidFill>
                  <a:schemeClr val="bg1"/>
                </a:solidFill>
              </a:rPr>
              <a:t> </a:t>
            </a:r>
            <a:r>
              <a:rPr lang="uk-UA" sz="4000" b="1" dirty="0" err="1" smtClean="0">
                <a:solidFill>
                  <a:schemeClr val="bg1"/>
                </a:solidFill>
              </a:rPr>
              <a:t>нейтронів”</a:t>
            </a:r>
            <a:r>
              <a:rPr lang="uk-UA" sz="4000" b="1" dirty="0" smtClean="0">
                <a:solidFill>
                  <a:schemeClr val="bg1"/>
                </a:solidFill>
              </a:rPr>
              <a:t>!!!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7108" name="Picture 4" descr="056_Nuclear_Medicine_Skylight_lo_res-137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428737"/>
            <a:ext cx="7848600" cy="5103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chemeClr val="tx1"/>
                </a:solidFill>
              </a:rPr>
              <a:t>Завдання № 4 (білі картки)</a:t>
            </a: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5700" b="1" dirty="0" smtClean="0">
                <a:solidFill>
                  <a:srgbClr val="FF0000"/>
                </a:solidFill>
              </a:rPr>
              <a:t>Доповніть поради:</a:t>
            </a:r>
            <a:endParaRPr lang="ru-RU" sz="5700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1.Щоб вивести  із організму людини найнебезпечніші елементи : стронцій  і цезій  необхідно вживати : кисломолочні продукти , ізюм, активоване вугілля , цибулю , часник , </a:t>
            </a:r>
            <a:r>
              <a:rPr lang="uk-UA" dirty="0" err="1" smtClean="0"/>
              <a:t>агрус</a:t>
            </a:r>
            <a:r>
              <a:rPr lang="uk-UA" dirty="0" smtClean="0"/>
              <a:t> , відвар з ромашки і т.д.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2.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3.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4.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5.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chemeClr val="bg1"/>
                </a:solidFill>
              </a:rPr>
              <a:t>Вітаємо делегацію </a:t>
            </a:r>
            <a:r>
              <a:rPr lang="uk-UA" sz="5400" b="1" dirty="0" err="1" smtClean="0">
                <a:solidFill>
                  <a:srgbClr val="FF0000"/>
                </a:solidFill>
              </a:rPr>
              <a:t>“Фізиків”</a:t>
            </a:r>
            <a:r>
              <a:rPr lang="uk-UA" sz="5400" b="1" dirty="0" smtClean="0">
                <a:solidFill>
                  <a:srgbClr val="FF0000"/>
                </a:solidFill>
              </a:rPr>
              <a:t> </a:t>
            </a:r>
            <a:r>
              <a:rPr lang="uk-UA" sz="5400" b="1" dirty="0" smtClean="0">
                <a:solidFill>
                  <a:schemeClr val="bg1"/>
                </a:solidFill>
              </a:rPr>
              <a:t>!</a:t>
            </a:r>
            <a:endParaRPr lang="ru-RU" dirty="0"/>
          </a:p>
        </p:txBody>
      </p:sp>
      <p:pic>
        <p:nvPicPr>
          <p:cNvPr id="48130" name="Picture 4" descr="C:\Documents and Settings\User\Рабочий стол\13101193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2000239"/>
            <a:ext cx="7129463" cy="4643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00B0F0"/>
                </a:solidFill>
              </a:rPr>
              <a:t>Завдання № 5 (сині картки)</a:t>
            </a:r>
            <a:endParaRPr lang="ru-RU" dirty="0" smtClean="0">
              <a:solidFill>
                <a:srgbClr val="00B0F0"/>
              </a:solidFill>
            </a:endParaRPr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chemeClr val="bg1"/>
                </a:solidFill>
              </a:rPr>
              <a:t>Задачі: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uk-UA" sz="2000" i="1" dirty="0" smtClean="0">
                <a:solidFill>
                  <a:schemeClr val="bg1"/>
                </a:solidFill>
              </a:rPr>
              <a:t>1.Чи є на землі місця, де немає природного радіоактивного фону?</a:t>
            </a:r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uk-UA" sz="2000" i="1" dirty="0" smtClean="0">
                <a:solidFill>
                  <a:schemeClr val="bg1"/>
                </a:solidFill>
              </a:rPr>
              <a:t>2.У верхніх  шарах атмосфери під дією космічних променів утворюється радіоактивний ізотоп Карбону-14. У який елемент він перетворюється під час ẞ-розпаду? Напишіть рівняння </a:t>
            </a:r>
            <a:r>
              <a:rPr lang="ru-RU" sz="2000" i="1" dirty="0" err="1" smtClean="0">
                <a:solidFill>
                  <a:schemeClr val="bg1"/>
                </a:solidFill>
              </a:rPr>
              <a:t>реакції</a:t>
            </a:r>
            <a:r>
              <a:rPr lang="ru-RU" sz="2000" i="1" dirty="0" smtClean="0">
                <a:solidFill>
                  <a:schemeClr val="bg1"/>
                </a:solidFill>
              </a:rPr>
              <a:t>.</a:t>
            </a:r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i="1" dirty="0" smtClean="0">
                <a:solidFill>
                  <a:schemeClr val="bg1"/>
                </a:solidFill>
              </a:rPr>
              <a:t>3.</a:t>
            </a:r>
            <a:r>
              <a:rPr lang="uk-UA" sz="2000" i="1" dirty="0" smtClean="0">
                <a:solidFill>
                  <a:schemeClr val="bg1"/>
                </a:solidFill>
              </a:rPr>
              <a:t>Яким стане активність препарату </a:t>
            </a:r>
            <a:r>
              <a:rPr lang="uk-UA" sz="2000" i="1" dirty="0" err="1" smtClean="0">
                <a:solidFill>
                  <a:schemeClr val="bg1"/>
                </a:solidFill>
              </a:rPr>
              <a:t>полонія</a:t>
            </a:r>
            <a:r>
              <a:rPr lang="uk-UA" sz="2000" i="1" dirty="0" smtClean="0">
                <a:solidFill>
                  <a:schemeClr val="bg1"/>
                </a:solidFill>
              </a:rPr>
              <a:t> після того, як 2/3 всіх атомів </a:t>
            </a:r>
            <a:r>
              <a:rPr lang="uk-UA" sz="2000" i="1" dirty="0" err="1" smtClean="0">
                <a:solidFill>
                  <a:schemeClr val="bg1"/>
                </a:solidFill>
              </a:rPr>
              <a:t>полонія</a:t>
            </a:r>
            <a:r>
              <a:rPr lang="uk-UA" sz="2000" i="1" dirty="0" smtClean="0">
                <a:solidFill>
                  <a:schemeClr val="bg1"/>
                </a:solidFill>
              </a:rPr>
              <a:t> розпадуться?</a:t>
            </a:r>
            <a:r>
              <a:rPr lang="ru-RU" sz="2000" i="1" dirty="0" err="1" smtClean="0">
                <a:solidFill>
                  <a:schemeClr val="bg1"/>
                </a:solidFill>
              </a:rPr>
              <a:t>Активн</a:t>
            </a:r>
            <a:r>
              <a:rPr lang="uk-UA" sz="2000" i="1" dirty="0" smtClean="0">
                <a:solidFill>
                  <a:schemeClr val="bg1"/>
                </a:solidFill>
              </a:rPr>
              <a:t>і</a:t>
            </a:r>
            <a:r>
              <a:rPr lang="ru-RU" sz="2000" i="1" dirty="0" err="1" smtClean="0">
                <a:solidFill>
                  <a:schemeClr val="bg1"/>
                </a:solidFill>
              </a:rPr>
              <a:t>сть</a:t>
            </a:r>
            <a:r>
              <a:rPr lang="ru-RU" sz="2000" i="1" dirty="0" smtClean="0">
                <a:solidFill>
                  <a:schemeClr val="bg1"/>
                </a:solidFill>
              </a:rPr>
              <a:t> препарату на початку опита </a:t>
            </a:r>
            <a:r>
              <a:rPr lang="ru-RU" sz="2000" i="1" dirty="0" err="1" smtClean="0">
                <a:solidFill>
                  <a:schemeClr val="bg1"/>
                </a:solidFill>
              </a:rPr>
              <a:t>була</a:t>
            </a:r>
            <a:r>
              <a:rPr lang="ru-RU" sz="2000" i="1" dirty="0" smtClean="0">
                <a:solidFill>
                  <a:schemeClr val="bg1"/>
                </a:solidFill>
              </a:rPr>
              <a:t> 9600 Бк.</a:t>
            </a:r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i="1" dirty="0" smtClean="0">
                <a:solidFill>
                  <a:schemeClr val="bg1"/>
                </a:solidFill>
              </a:rPr>
              <a:t>4.Радіоактивний </a:t>
            </a:r>
            <a:r>
              <a:rPr lang="ru-RU" sz="2000" i="1" dirty="0" err="1" smtClean="0">
                <a:solidFill>
                  <a:schemeClr val="bg1"/>
                </a:solidFill>
              </a:rPr>
              <a:t>ізотоп</a:t>
            </a:r>
            <a:r>
              <a:rPr lang="ru-RU" sz="2000" i="1" dirty="0" smtClean="0">
                <a:solidFill>
                  <a:schemeClr val="bg1"/>
                </a:solidFill>
              </a:rPr>
              <a:t> Карбону- 14 </a:t>
            </a:r>
            <a:r>
              <a:rPr lang="ru-RU" sz="2000" i="1" dirty="0" err="1" smtClean="0">
                <a:solidFill>
                  <a:schemeClr val="bg1"/>
                </a:solidFill>
              </a:rPr>
              <a:t>утворюється</a:t>
            </a:r>
            <a:r>
              <a:rPr lang="ru-RU" sz="2000" i="1" dirty="0" smtClean="0">
                <a:solidFill>
                  <a:schemeClr val="bg1"/>
                </a:solidFill>
              </a:rPr>
              <a:t> у </a:t>
            </a:r>
            <a:r>
              <a:rPr lang="ru-RU" sz="2000" i="1" dirty="0" err="1" smtClean="0">
                <a:solidFill>
                  <a:schemeClr val="bg1"/>
                </a:solidFill>
              </a:rPr>
              <a:t>верхніх</a:t>
            </a:r>
            <a:r>
              <a:rPr lang="ru-RU" sz="2000" i="1" dirty="0" smtClean="0">
                <a:solidFill>
                  <a:schemeClr val="bg1"/>
                </a:solidFill>
              </a:rPr>
              <a:t> шарах </a:t>
            </a:r>
            <a:r>
              <a:rPr lang="ru-RU" sz="2000" i="1" dirty="0" err="1" smtClean="0">
                <a:solidFill>
                  <a:schemeClr val="bg1"/>
                </a:solidFill>
              </a:rPr>
              <a:t>атмосфери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під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дією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космічних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променів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з</a:t>
            </a:r>
            <a:r>
              <a:rPr lang="ru-RU" sz="2000" i="1" dirty="0" smtClean="0">
                <a:solidFill>
                  <a:schemeClr val="bg1"/>
                </a:solidFill>
              </a:rPr>
              <a:t> ядер </a:t>
            </a:r>
            <a:r>
              <a:rPr lang="ru-RU" sz="2000" i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Нітрогену</a:t>
            </a:r>
            <a:r>
              <a:rPr lang="ru-RU" sz="2000" i="1" dirty="0" smtClean="0">
                <a:solidFill>
                  <a:schemeClr val="bg1"/>
                </a:solidFill>
              </a:rPr>
              <a:t>- 14. </a:t>
            </a:r>
            <a:r>
              <a:rPr lang="ru-RU" sz="2000" i="1" dirty="0" err="1" smtClean="0">
                <a:solidFill>
                  <a:schemeClr val="bg1"/>
                </a:solidFill>
              </a:rPr>
              <a:t>Одночасно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утворюються</a:t>
            </a:r>
            <a:r>
              <a:rPr lang="ru-RU" sz="2000" i="1" dirty="0" smtClean="0">
                <a:solidFill>
                  <a:schemeClr val="bg1"/>
                </a:solidFill>
              </a:rPr>
              <a:t> ядра </a:t>
            </a:r>
            <a:r>
              <a:rPr lang="ru-RU" sz="2000" i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Гідрогену</a:t>
            </a:r>
            <a:r>
              <a:rPr lang="ru-RU" sz="2000" i="1" dirty="0" smtClean="0">
                <a:solidFill>
                  <a:schemeClr val="bg1"/>
                </a:solidFill>
              </a:rPr>
              <a:t>. </a:t>
            </a:r>
            <a:r>
              <a:rPr lang="ru-RU" sz="2000" i="1" dirty="0" err="1" smtClean="0">
                <a:solidFill>
                  <a:schemeClr val="bg1"/>
                </a:solidFill>
              </a:rPr>
              <a:t>Які</a:t>
            </a:r>
            <a:r>
              <a:rPr lang="ru-RU" sz="2000" i="1" dirty="0" smtClean="0">
                <a:solidFill>
                  <a:schemeClr val="bg1"/>
                </a:solidFill>
              </a:rPr>
              <a:t> сааме </a:t>
            </a:r>
            <a:r>
              <a:rPr lang="ru-RU" sz="2000" i="1" dirty="0" err="1" smtClean="0">
                <a:solidFill>
                  <a:schemeClr val="bg1"/>
                </a:solidFill>
              </a:rPr>
              <a:t>частинки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викликають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утворення</a:t>
            </a:r>
            <a:r>
              <a:rPr lang="ru-RU" sz="2000" i="1" dirty="0" smtClean="0">
                <a:solidFill>
                  <a:schemeClr val="bg1"/>
                </a:solidFill>
              </a:rPr>
              <a:t> ядер </a:t>
            </a:r>
            <a:r>
              <a:rPr lang="ru-RU" sz="2000" i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i="1" dirty="0" smtClean="0">
                <a:solidFill>
                  <a:schemeClr val="bg1"/>
                </a:solidFill>
              </a:rPr>
              <a:t> Карбону- 14? </a:t>
            </a:r>
            <a:r>
              <a:rPr lang="ru-RU" sz="2000" i="1" dirty="0" err="1" smtClean="0">
                <a:solidFill>
                  <a:schemeClr val="bg1"/>
                </a:solidFill>
              </a:rPr>
              <a:t>Напишіть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рівняння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</a:rPr>
              <a:t>реакції</a:t>
            </a:r>
            <a:r>
              <a:rPr lang="ru-RU" sz="2000" i="1" dirty="0" smtClean="0">
                <a:solidFill>
                  <a:schemeClr val="bg1"/>
                </a:solidFill>
              </a:rPr>
              <a:t>.</a:t>
            </a:r>
            <a:endParaRPr lang="ru-RU" sz="2000" b="1" i="1" dirty="0" smtClean="0">
              <a:solidFill>
                <a:schemeClr val="bg1"/>
              </a:solidFill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hangingPunct="1"/>
            <a:r>
              <a:rPr lang="uk-UA" dirty="0" smtClean="0"/>
              <a:t>           </a:t>
            </a:r>
            <a:r>
              <a:rPr lang="uk-UA" sz="6000" b="1" dirty="0" smtClean="0">
                <a:solidFill>
                  <a:schemeClr val="bg1"/>
                </a:solidFill>
              </a:rPr>
              <a:t>Герб Харкова</a:t>
            </a:r>
            <a:endParaRPr lang="ru-RU" sz="6000" b="1" dirty="0" smtClean="0">
              <a:solidFill>
                <a:schemeClr val="bg1"/>
              </a:solidFill>
            </a:endParaRPr>
          </a:p>
        </p:txBody>
      </p:sp>
      <p:pic>
        <p:nvPicPr>
          <p:cNvPr id="50178" name="Picture 2" descr="C:\Documents and Settings\User\Рабочий стол\index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22891" y="3233454"/>
            <a:ext cx="3821109" cy="3624546"/>
          </a:xfrm>
        </p:spPr>
      </p:pic>
      <p:pic>
        <p:nvPicPr>
          <p:cNvPr id="50179" name="Picture 3" descr="C:\Documents and Settings\User\Рабочий стол\index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3262390" cy="358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C:\Documents and Settings\User\Рабочий стол\index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7875" y="0"/>
            <a:ext cx="20161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C:\Documents and Settings\User\Рабочий стол\index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000241"/>
            <a:ext cx="3009913" cy="485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5786478"/>
          </a:xfrm>
        </p:spPr>
        <p:txBody>
          <a:bodyPr/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Мета конференції  :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uk-UA" b="1" dirty="0" smtClean="0"/>
          </a:p>
          <a:p>
            <a:pPr>
              <a:buNone/>
            </a:pPr>
            <a:r>
              <a:rPr lang="uk-UA" sz="4000" b="1" dirty="0" smtClean="0">
                <a:solidFill>
                  <a:schemeClr val="bg1"/>
                </a:solidFill>
              </a:rPr>
              <a:t>   створення умов для розвитку ядерної енергії в суспільстві,  класифікація видів радіоактивного випромінювання  та вплив на життєдіяльність людського організму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sz="4400" b="1" dirty="0" smtClean="0">
                <a:solidFill>
                  <a:srgbClr val="FF0000"/>
                </a:solidFill>
              </a:rPr>
              <a:t>Лідери у виробництві ядерної електроенергії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b="1" dirty="0" smtClean="0">
                <a:solidFill>
                  <a:schemeClr val="bg1"/>
                </a:solidFill>
              </a:rPr>
              <a:t>США</a:t>
            </a:r>
            <a:endParaRPr lang="ru-RU" sz="35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788,6 млрд. кВт*</a:t>
            </a:r>
            <a:r>
              <a:rPr lang="uk-UA" dirty="0" err="1" smtClean="0"/>
              <a:t>год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b="1" dirty="0" smtClean="0">
                <a:solidFill>
                  <a:schemeClr val="bg1"/>
                </a:solidFill>
              </a:rPr>
              <a:t>Франція</a:t>
            </a:r>
            <a:endParaRPr lang="ru-RU" sz="35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426,8 млрд. кВт*</a:t>
            </a:r>
            <a:r>
              <a:rPr lang="uk-UA" dirty="0" err="1" smtClean="0"/>
              <a:t>год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b="1" dirty="0" smtClean="0">
                <a:solidFill>
                  <a:schemeClr val="bg1"/>
                </a:solidFill>
              </a:rPr>
              <a:t>Японія</a:t>
            </a:r>
            <a:endParaRPr lang="ru-RU" sz="35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273,8 млрд. кВт*</a:t>
            </a:r>
            <a:r>
              <a:rPr lang="uk-UA" dirty="0" err="1" smtClean="0"/>
              <a:t>год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b="1" dirty="0" smtClean="0">
                <a:solidFill>
                  <a:schemeClr val="bg1"/>
                </a:solidFill>
              </a:rPr>
              <a:t>Німеччина</a:t>
            </a:r>
            <a:endParaRPr lang="ru-RU" sz="35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158,4 млрд. кВт*</a:t>
            </a:r>
            <a:r>
              <a:rPr lang="uk-UA" dirty="0" err="1" smtClean="0"/>
              <a:t>год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b="1" dirty="0" smtClean="0">
                <a:solidFill>
                  <a:schemeClr val="bg1"/>
                </a:solidFill>
              </a:rPr>
              <a:t>Росія</a:t>
            </a:r>
            <a:endParaRPr lang="ru-RU" sz="3500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154,7 млрд. кВт*</a:t>
            </a:r>
            <a:r>
              <a:rPr lang="uk-UA" dirty="0" err="1" smtClean="0"/>
              <a:t>год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468313" y="1196975"/>
            <a:ext cx="8229600" cy="1143000"/>
          </a:xfrm>
        </p:spPr>
        <p:txBody>
          <a:bodyPr/>
          <a:lstStyle/>
          <a:p>
            <a:pPr eaLnBrk="1" hangingPunct="1"/>
            <a:r>
              <a:rPr lang="uk-UA" sz="3200" smtClean="0"/>
              <a:t>У 2012 році в світі працювало</a:t>
            </a:r>
            <a:r>
              <a:rPr lang="uk-UA" sz="4600" smtClean="0"/>
              <a:t> </a:t>
            </a:r>
            <a:r>
              <a:rPr lang="uk-UA" sz="3200" smtClean="0"/>
              <a:t>близько 440 АЕС. Усі вони  зосереджені в 30 країнах світу, зокрема: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3600" b="1" smtClean="0">
                <a:solidFill>
                  <a:schemeClr val="bg1"/>
                </a:solidFill>
              </a:rPr>
              <a:t>США - 103</a:t>
            </a:r>
          </a:p>
          <a:p>
            <a:pPr eaLnBrk="1" hangingPunct="1"/>
            <a:r>
              <a:rPr lang="uk-UA" sz="3600" b="1" smtClean="0">
                <a:solidFill>
                  <a:schemeClr val="bg1"/>
                </a:solidFill>
              </a:rPr>
              <a:t>Франція - 59</a:t>
            </a:r>
          </a:p>
          <a:p>
            <a:pPr eaLnBrk="1" hangingPunct="1"/>
            <a:r>
              <a:rPr lang="uk-UA" sz="3600" b="1" smtClean="0">
                <a:solidFill>
                  <a:schemeClr val="bg1"/>
                </a:solidFill>
              </a:rPr>
              <a:t>Японія - 55</a:t>
            </a:r>
          </a:p>
          <a:p>
            <a:pPr eaLnBrk="1" hangingPunct="1"/>
            <a:r>
              <a:rPr lang="uk-UA" sz="3600" b="1" smtClean="0">
                <a:solidFill>
                  <a:schemeClr val="bg1"/>
                </a:solidFill>
              </a:rPr>
              <a:t>Росія - 10</a:t>
            </a:r>
          </a:p>
          <a:p>
            <a:pPr eaLnBrk="1" hangingPunct="1"/>
            <a:r>
              <a:rPr lang="uk-UA" sz="3600" b="1" smtClean="0">
                <a:solidFill>
                  <a:schemeClr val="bg1"/>
                </a:solidFill>
              </a:rPr>
              <a:t>Україна - 5</a:t>
            </a:r>
            <a:endParaRPr lang="ru-RU" sz="36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chemeClr val="bg1"/>
                </a:solidFill>
              </a:rPr>
              <a:t>Інші напрямки</a:t>
            </a:r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532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Детектори</a:t>
            </a:r>
          </a:p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Прискорювачі</a:t>
            </a:r>
          </a:p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Коллайдери</a:t>
            </a:r>
          </a:p>
          <a:p>
            <a:pPr eaLnBrk="1" hangingPunct="1"/>
            <a:r>
              <a:rPr lang="uk-UA" sz="5400" b="1" smtClean="0">
                <a:solidFill>
                  <a:srgbClr val="FF0000"/>
                </a:solidFill>
              </a:rPr>
              <a:t>Атомний двигун</a:t>
            </a:r>
            <a:endParaRPr lang="ru-RU"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Вимоги до розвитку ядерної енергетики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Ефективне використання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Унеможливлення аварій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Екологічно безпечне виробництво й утилізація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Перекриття каналу поширення ядерної зброї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600" b="1" dirty="0" smtClean="0">
                <a:solidFill>
                  <a:schemeClr val="bg1"/>
                </a:solidFill>
              </a:rPr>
              <a:t>Економічна </a:t>
            </a:r>
            <a:r>
              <a:rPr lang="uk-UA" sz="3600" b="1" dirty="0" err="1" smtClean="0">
                <a:solidFill>
                  <a:schemeClr val="bg1"/>
                </a:solidFill>
              </a:rPr>
              <a:t>конкурентноздатність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00B0F0"/>
                </a:solidFill>
              </a:rPr>
              <a:t>Завдання № 5 (сині картки)</a:t>
            </a:r>
            <a:endParaRPr lang="ru-RU" dirty="0" smtClean="0">
              <a:solidFill>
                <a:srgbClr val="00B0F0"/>
              </a:solidFill>
            </a:endParaRPr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chemeClr val="bg1"/>
                </a:solidFill>
              </a:rPr>
              <a:t>Задачі: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uk-UA" sz="2000" b="1" dirty="0" smtClean="0">
                <a:solidFill>
                  <a:schemeClr val="bg1"/>
                </a:solidFill>
              </a:rPr>
              <a:t>1.Чи є на землі місця, де немає природного радіоактивного фону?</a:t>
            </a:r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uk-UA" sz="2000" b="1" dirty="0" smtClean="0">
                <a:solidFill>
                  <a:schemeClr val="bg1"/>
                </a:solidFill>
              </a:rPr>
              <a:t>2.У верхніх  шарах атмосфери під дією космічних променів утворюється радіоактивний ізотоп Карбону-14. У який елемент він перетворюється під час </a:t>
            </a:r>
            <a:r>
              <a:rPr lang="en-US" sz="2000" b="1" dirty="0" smtClean="0">
                <a:solidFill>
                  <a:schemeClr val="bg1"/>
                </a:solidFill>
              </a:rPr>
              <a:t>b</a:t>
            </a:r>
            <a:r>
              <a:rPr lang="uk-UA" sz="2000" b="1" dirty="0" err="1" smtClean="0">
                <a:solidFill>
                  <a:schemeClr val="bg1"/>
                </a:solidFill>
              </a:rPr>
              <a:t>-розпаду</a:t>
            </a:r>
            <a:r>
              <a:rPr lang="uk-UA" sz="2000" b="1" dirty="0" smtClean="0">
                <a:solidFill>
                  <a:schemeClr val="bg1"/>
                </a:solidFill>
              </a:rPr>
              <a:t>? Напишіть рівняння </a:t>
            </a:r>
            <a:r>
              <a:rPr lang="ru-RU" sz="2000" b="1" dirty="0" err="1" smtClean="0">
                <a:solidFill>
                  <a:schemeClr val="bg1"/>
                </a:solidFill>
              </a:rPr>
              <a:t>реакції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3.</a:t>
            </a:r>
            <a:r>
              <a:rPr lang="uk-UA" sz="2000" b="1" dirty="0" smtClean="0">
                <a:solidFill>
                  <a:schemeClr val="bg1"/>
                </a:solidFill>
              </a:rPr>
              <a:t>Яким стане активність препарату </a:t>
            </a:r>
            <a:r>
              <a:rPr lang="uk-UA" sz="2000" b="1" dirty="0" err="1" smtClean="0">
                <a:solidFill>
                  <a:schemeClr val="bg1"/>
                </a:solidFill>
              </a:rPr>
              <a:t>полонія</a:t>
            </a:r>
            <a:r>
              <a:rPr lang="uk-UA" sz="2000" b="1" dirty="0" smtClean="0">
                <a:solidFill>
                  <a:schemeClr val="bg1"/>
                </a:solidFill>
              </a:rPr>
              <a:t> після того, як 2/3 всіх атомів </a:t>
            </a:r>
            <a:r>
              <a:rPr lang="uk-UA" sz="2000" b="1" dirty="0" err="1" smtClean="0">
                <a:solidFill>
                  <a:schemeClr val="bg1"/>
                </a:solidFill>
              </a:rPr>
              <a:t>полонія</a:t>
            </a:r>
            <a:r>
              <a:rPr lang="uk-UA" sz="2000" b="1" dirty="0" smtClean="0">
                <a:solidFill>
                  <a:schemeClr val="bg1"/>
                </a:solidFill>
              </a:rPr>
              <a:t> розпадуться?</a:t>
            </a:r>
            <a:r>
              <a:rPr lang="ru-RU" sz="2000" b="1" dirty="0" err="1" smtClean="0">
                <a:solidFill>
                  <a:schemeClr val="bg1"/>
                </a:solidFill>
              </a:rPr>
              <a:t>Активн</a:t>
            </a:r>
            <a:r>
              <a:rPr lang="uk-UA" sz="2000" b="1" dirty="0" smtClean="0">
                <a:solidFill>
                  <a:schemeClr val="bg1"/>
                </a:solidFill>
              </a:rPr>
              <a:t>і</a:t>
            </a:r>
            <a:r>
              <a:rPr lang="ru-RU" sz="2000" b="1" dirty="0" err="1" smtClean="0">
                <a:solidFill>
                  <a:schemeClr val="bg1"/>
                </a:solidFill>
              </a:rPr>
              <a:t>сть</a:t>
            </a:r>
            <a:r>
              <a:rPr lang="ru-RU" sz="2000" b="1" dirty="0" smtClean="0">
                <a:solidFill>
                  <a:schemeClr val="bg1"/>
                </a:solidFill>
              </a:rPr>
              <a:t> препарату на початку </a:t>
            </a:r>
            <a:r>
              <a:rPr lang="uk-UA" sz="2000" b="1" dirty="0" err="1" smtClean="0">
                <a:solidFill>
                  <a:schemeClr val="bg1"/>
                </a:solidFill>
              </a:rPr>
              <a:t>досліда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була</a:t>
            </a:r>
            <a:r>
              <a:rPr lang="ru-RU" sz="2000" b="1" dirty="0" smtClean="0">
                <a:solidFill>
                  <a:schemeClr val="bg1"/>
                </a:solidFill>
              </a:rPr>
              <a:t> 9600 Бк.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4.Радіоактивний </a:t>
            </a:r>
            <a:r>
              <a:rPr lang="ru-RU" sz="2000" b="1" dirty="0" err="1" smtClean="0">
                <a:solidFill>
                  <a:schemeClr val="bg1"/>
                </a:solidFill>
              </a:rPr>
              <a:t>ізотоп</a:t>
            </a:r>
            <a:r>
              <a:rPr lang="ru-RU" sz="2000" b="1" dirty="0" smtClean="0">
                <a:solidFill>
                  <a:schemeClr val="bg1"/>
                </a:solidFill>
              </a:rPr>
              <a:t> Карбону- 14 </a:t>
            </a:r>
            <a:r>
              <a:rPr lang="ru-RU" sz="2000" b="1" dirty="0" err="1" smtClean="0">
                <a:solidFill>
                  <a:schemeClr val="bg1"/>
                </a:solidFill>
              </a:rPr>
              <a:t>утворюється</a:t>
            </a:r>
            <a:r>
              <a:rPr lang="ru-RU" sz="2000" b="1" dirty="0" smtClean="0">
                <a:solidFill>
                  <a:schemeClr val="bg1"/>
                </a:solidFill>
              </a:rPr>
              <a:t> у </a:t>
            </a:r>
            <a:r>
              <a:rPr lang="ru-RU" sz="2000" b="1" dirty="0" err="1" smtClean="0">
                <a:solidFill>
                  <a:schemeClr val="bg1"/>
                </a:solidFill>
              </a:rPr>
              <a:t>верхніх</a:t>
            </a:r>
            <a:r>
              <a:rPr lang="ru-RU" sz="2000" b="1" dirty="0" smtClean="0">
                <a:solidFill>
                  <a:schemeClr val="bg1"/>
                </a:solidFill>
              </a:rPr>
              <a:t> шарах </a:t>
            </a:r>
            <a:r>
              <a:rPr lang="ru-RU" sz="2000" b="1" dirty="0" err="1" smtClean="0">
                <a:solidFill>
                  <a:schemeClr val="bg1"/>
                </a:solidFill>
              </a:rPr>
              <a:t>атмосфери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під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дією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космічних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променів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з</a:t>
            </a:r>
            <a:r>
              <a:rPr lang="ru-RU" sz="2000" b="1" dirty="0" smtClean="0">
                <a:solidFill>
                  <a:schemeClr val="bg1"/>
                </a:solidFill>
              </a:rPr>
              <a:t> ядер </a:t>
            </a:r>
            <a:r>
              <a:rPr lang="ru-RU" sz="2000" b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Нітрогену</a:t>
            </a:r>
            <a:r>
              <a:rPr lang="ru-RU" sz="2000" b="1" dirty="0" smtClean="0">
                <a:solidFill>
                  <a:schemeClr val="bg1"/>
                </a:solidFill>
              </a:rPr>
              <a:t>- 14. </a:t>
            </a:r>
            <a:r>
              <a:rPr lang="ru-RU" sz="2000" b="1" dirty="0" err="1" smtClean="0">
                <a:solidFill>
                  <a:schemeClr val="bg1"/>
                </a:solidFill>
              </a:rPr>
              <a:t>Одночасно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утворюються</a:t>
            </a:r>
            <a:r>
              <a:rPr lang="ru-RU" sz="2000" b="1" dirty="0" smtClean="0">
                <a:solidFill>
                  <a:schemeClr val="bg1"/>
                </a:solidFill>
              </a:rPr>
              <a:t> ядра </a:t>
            </a:r>
            <a:r>
              <a:rPr lang="ru-RU" sz="2000" b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Гідрогену</a:t>
            </a:r>
            <a:r>
              <a:rPr lang="ru-RU" sz="2000" b="1" dirty="0" smtClean="0">
                <a:solidFill>
                  <a:schemeClr val="bg1"/>
                </a:solidFill>
              </a:rPr>
              <a:t>. </a:t>
            </a:r>
            <a:r>
              <a:rPr lang="ru-RU" sz="2000" b="1" dirty="0" err="1" smtClean="0">
                <a:solidFill>
                  <a:schemeClr val="bg1"/>
                </a:solidFill>
              </a:rPr>
              <a:t>Які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саме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частинки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викликають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утворення</a:t>
            </a:r>
            <a:r>
              <a:rPr lang="ru-RU" sz="2000" b="1" dirty="0" smtClean="0">
                <a:solidFill>
                  <a:schemeClr val="bg1"/>
                </a:solidFill>
              </a:rPr>
              <a:t> ядер </a:t>
            </a:r>
            <a:r>
              <a:rPr lang="ru-RU" sz="2000" b="1" dirty="0" err="1" smtClean="0">
                <a:solidFill>
                  <a:schemeClr val="bg1"/>
                </a:solidFill>
              </a:rPr>
              <a:t>атомів</a:t>
            </a:r>
            <a:r>
              <a:rPr lang="ru-RU" sz="2000" b="1" dirty="0" smtClean="0">
                <a:solidFill>
                  <a:schemeClr val="bg1"/>
                </a:solidFill>
              </a:rPr>
              <a:t> Карбону- 14? </a:t>
            </a:r>
            <a:r>
              <a:rPr lang="ru-RU" sz="2000" b="1" dirty="0" err="1" smtClean="0">
                <a:solidFill>
                  <a:schemeClr val="bg1"/>
                </a:solidFill>
              </a:rPr>
              <a:t>Напишіть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рівняння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реакції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Завдання № 2 (червоні картки)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726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863043">
                <a:tc>
                  <a:txBody>
                    <a:bodyPr/>
                    <a:lstStyle/>
                    <a:p>
                      <a:r>
                        <a:rPr lang="uk-UA" sz="8000" dirty="0" smtClean="0">
                          <a:solidFill>
                            <a:srgbClr val="FFFF00"/>
                          </a:solidFill>
                        </a:rPr>
                        <a:t>Зберегти ???</a:t>
                      </a:r>
                      <a:endParaRPr lang="ru-RU" sz="80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863043">
                <a:tc>
                  <a:txBody>
                    <a:bodyPr/>
                    <a:lstStyle/>
                    <a:p>
                      <a:r>
                        <a:rPr lang="uk-UA" sz="8000" b="1" dirty="0" smtClean="0"/>
                        <a:t>Знищити???</a:t>
                      </a:r>
                      <a:endParaRPr lang="ru-RU" sz="8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        Бортовий журнал</a:t>
            </a:r>
            <a:endParaRPr lang="ru-RU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    Знаю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Дізнався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Хочу поділитися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         АРКУШ ОЦІНЮВАННЯ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ПРІЗВИЩЕ , ІМЯ____________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>
                <a:solidFill>
                  <a:schemeClr val="bg1"/>
                </a:solidFill>
              </a:rPr>
              <a:t>Критерії оцінювання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bg1"/>
                </a:solidFill>
              </a:rPr>
              <a:t>( 1- вимагає вдосконалення;   2- задовільно; 3- відмінно)</a:t>
            </a:r>
            <a:endParaRPr lang="ru-RU" b="1" dirty="0" smtClean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                                                                                                     Бали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Я вмію добирати аргументи й чітко їх висловлювати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Я вмію робити логічні висновки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Я успішно використовую набуті знання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Я вмію аргументовано відповідати на критику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FF0000"/>
                </a:solidFill>
              </a:rPr>
              <a:t>Домашнє завдання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опрацювати § </a:t>
            </a:r>
            <a:r>
              <a:rPr lang="ru-RU" dirty="0" smtClean="0"/>
              <a:t>27</a:t>
            </a:r>
            <a:r>
              <a:rPr lang="uk-UA" dirty="0" smtClean="0"/>
              <a:t> ст.1</a:t>
            </a:r>
            <a:r>
              <a:rPr lang="ru-RU" dirty="0" smtClean="0"/>
              <a:t>74</a:t>
            </a:r>
            <a:r>
              <a:rPr lang="uk-UA" dirty="0" smtClean="0"/>
              <a:t> (Фізика 9 клас </a:t>
            </a:r>
            <a:r>
              <a:rPr lang="ru-RU" dirty="0" smtClean="0"/>
              <a:t>за ред. </a:t>
            </a:r>
            <a:r>
              <a:rPr lang="uk-UA" dirty="0" smtClean="0"/>
              <a:t>В.Г. </a:t>
            </a:r>
            <a:r>
              <a:rPr lang="uk-UA" dirty="0" err="1" smtClean="0"/>
              <a:t>Бар´яхтара</a:t>
            </a:r>
            <a:r>
              <a:rPr lang="uk-UA" dirty="0" smtClean="0"/>
              <a:t>, С.О. Довгого.)</a:t>
            </a:r>
            <a:endParaRPr lang="ru-RU" dirty="0" smtClean="0"/>
          </a:p>
          <a:p>
            <a:pPr lvl="0"/>
            <a:r>
              <a:rPr lang="uk-UA" dirty="0" smtClean="0"/>
              <a:t>Тести №1-№16(4 варіанти) ст.180.</a:t>
            </a:r>
            <a:endParaRPr lang="ru-RU" dirty="0" smtClean="0"/>
          </a:p>
          <a:p>
            <a:pPr lvl="0"/>
            <a:r>
              <a:rPr lang="uk-UA" dirty="0" smtClean="0"/>
              <a:t>Завдання №5.ст.178.</a:t>
            </a:r>
            <a:endParaRPr lang="ru-RU" dirty="0" smtClean="0"/>
          </a:p>
          <a:p>
            <a:pPr lvl="0"/>
            <a:r>
              <a:rPr lang="uk-UA" dirty="0" smtClean="0"/>
              <a:t>№17.44 (</a:t>
            </a:r>
            <a:r>
              <a:rPr lang="uk-UA" dirty="0" err="1" smtClean="0"/>
              <a:t>зб</a:t>
            </a:r>
            <a:r>
              <a:rPr lang="uk-UA" dirty="0" smtClean="0"/>
              <a:t> </a:t>
            </a:r>
            <a:r>
              <a:rPr lang="uk-UA" dirty="0" err="1" smtClean="0"/>
              <a:t>.Фізика</a:t>
            </a:r>
            <a:r>
              <a:rPr lang="uk-UA" dirty="0" smtClean="0"/>
              <a:t> -9, І.Ю.Ненашев</a:t>
            </a:r>
            <a:r>
              <a:rPr lang="uk-UA" dirty="0" smtClean="0"/>
              <a:t>),</a:t>
            </a:r>
            <a:endParaRPr lang="en-US" smtClean="0"/>
          </a:p>
          <a:p>
            <a:pPr lvl="0"/>
            <a:r>
              <a:rPr lang="uk-UA" smtClean="0"/>
              <a:t>*</a:t>
            </a:r>
            <a:r>
              <a:rPr lang="uk-UA" dirty="0" smtClean="0"/>
              <a:t>скласти кросворд на тему «Ядерна енергія»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</a:t>
            </a:r>
            <a:r>
              <a:rPr lang="uk-UA" sz="8000" b="1" dirty="0" smtClean="0">
                <a:solidFill>
                  <a:srgbClr val="FF0000"/>
                </a:solidFill>
              </a:rPr>
              <a:t>До зустрічі!!!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User\Рабочий стол\inde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416824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5895996"/>
          </a:xfrm>
        </p:spPr>
        <p:txBody>
          <a:bodyPr/>
          <a:lstStyle/>
          <a:p>
            <a:pPr>
              <a:buNone/>
            </a:pPr>
            <a:endParaRPr lang="en-US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Наука призвела нас до загибелі від атомних і водневих бомб. Учені знають, що науку не можна звинувачувати. Винуваті тільки ті люди,які погано використовують її </a:t>
            </a:r>
            <a:r>
              <a:rPr lang="uk-UA" sz="3600" b="1" dirty="0" err="1" smtClean="0">
                <a:solidFill>
                  <a:srgbClr val="FF0000"/>
                </a:solidFill>
              </a:rPr>
              <a:t>досягнення”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chemeClr val="bg1"/>
                </a:solidFill>
              </a:rPr>
              <a:t>                                                 Ф. Жоліо – Кюрі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5" descr="2-1-nuclear_ener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5967434"/>
          </a:xfrm>
        </p:spPr>
        <p:txBody>
          <a:bodyPr/>
          <a:lstStyle/>
          <a:p>
            <a:pPr lvl="1"/>
            <a:r>
              <a:rPr lang="uk-UA" sz="4200" b="1" i="1" dirty="0" smtClean="0">
                <a:solidFill>
                  <a:srgbClr val="FF0000"/>
                </a:solidFill>
              </a:rPr>
              <a:t>Правила проведення </a:t>
            </a:r>
            <a:r>
              <a:rPr lang="en-US" sz="4200" b="1" i="1" dirty="0" smtClean="0">
                <a:solidFill>
                  <a:srgbClr val="FF0000"/>
                </a:solidFill>
              </a:rPr>
              <a:t>       			</a:t>
            </a:r>
            <a:r>
              <a:rPr lang="uk-UA" sz="4200" b="1" i="1" dirty="0" smtClean="0">
                <a:solidFill>
                  <a:srgbClr val="FF0000"/>
                </a:solidFill>
              </a:rPr>
              <a:t>конференції:</a:t>
            </a:r>
            <a:endParaRPr lang="ru-RU" sz="4200" b="1" dirty="0" smtClean="0">
              <a:solidFill>
                <a:srgbClr val="FF0000"/>
              </a:solidFill>
            </a:endParaRPr>
          </a:p>
          <a:p>
            <a:r>
              <a:rPr lang="uk-UA" i="1" dirty="0" smtClean="0"/>
              <a:t>	</a:t>
            </a:r>
            <a:r>
              <a:rPr lang="uk-UA" b="1" dirty="0" smtClean="0">
                <a:solidFill>
                  <a:schemeClr val="bg1"/>
                </a:solidFill>
              </a:rPr>
              <a:t>1.Толерантність;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i="1" dirty="0" smtClean="0">
                <a:solidFill>
                  <a:schemeClr val="bg1"/>
                </a:solidFill>
              </a:rPr>
              <a:t>	</a:t>
            </a:r>
            <a:r>
              <a:rPr lang="uk-UA" b="1" dirty="0" smtClean="0">
                <a:solidFill>
                  <a:schemeClr val="bg1"/>
                </a:solidFill>
              </a:rPr>
              <a:t>2. Уважність;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i="1" dirty="0" smtClean="0">
                <a:solidFill>
                  <a:schemeClr val="bg1"/>
                </a:solidFill>
              </a:rPr>
              <a:t>	</a:t>
            </a:r>
            <a:r>
              <a:rPr lang="uk-UA" b="1" dirty="0" smtClean="0">
                <a:solidFill>
                  <a:schemeClr val="bg1"/>
                </a:solidFill>
              </a:rPr>
              <a:t>3. Повага до інших;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i="1" dirty="0" smtClean="0">
                <a:solidFill>
                  <a:schemeClr val="bg1"/>
                </a:solidFill>
              </a:rPr>
              <a:t>	</a:t>
            </a:r>
            <a:r>
              <a:rPr lang="uk-UA" b="1" dirty="0" smtClean="0">
                <a:solidFill>
                  <a:schemeClr val="bg1"/>
                </a:solidFill>
              </a:rPr>
              <a:t>4.Зацікавленість;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i="1" dirty="0" smtClean="0">
                <a:solidFill>
                  <a:schemeClr val="bg1"/>
                </a:solidFill>
              </a:rPr>
              <a:t>	5. </a:t>
            </a:r>
            <a:r>
              <a:rPr lang="uk-UA" b="1" dirty="0" smtClean="0">
                <a:solidFill>
                  <a:schemeClr val="bg1"/>
                </a:solidFill>
              </a:rPr>
              <a:t>Лаконічність;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     6.Своєчасність;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     7.” Тут і </a:t>
            </a:r>
            <a:r>
              <a:rPr lang="uk-UA" b="1" dirty="0" err="1" smtClean="0">
                <a:solidFill>
                  <a:schemeClr val="bg1"/>
                </a:solidFill>
              </a:rPr>
              <a:t>зараз”</a:t>
            </a:r>
            <a:r>
              <a:rPr lang="uk-UA" b="1" dirty="0" smtClean="0">
                <a:solidFill>
                  <a:schemeClr val="bg1"/>
                </a:solidFill>
              </a:rPr>
              <a:t>;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     8.Правило руки;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     9.Регламент часу;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hangingPunct="1"/>
            <a:r>
              <a:rPr lang="uk-UA" dirty="0" smtClean="0"/>
              <a:t>         </a:t>
            </a:r>
            <a:r>
              <a:rPr lang="uk-UA" b="1" dirty="0" smtClean="0">
                <a:solidFill>
                  <a:schemeClr val="bg1"/>
                </a:solidFill>
              </a:rPr>
              <a:t>Ядерна енергія - ???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214422"/>
            <a:ext cx="8497887" cy="53102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899</TotalTime>
  <Words>1031</Words>
  <Application>Microsoft Office PowerPoint</Application>
  <PresentationFormat>Экран (4:3)</PresentationFormat>
  <Paragraphs>240</Paragraphs>
  <Slides>59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Поток</vt:lpstr>
      <vt:lpstr>    Харків вітає гостей!!!</vt:lpstr>
      <vt:lpstr>Вітаємо вас на черговій науково-практичній конференції!</vt:lpstr>
      <vt:lpstr>Слайд 3</vt:lpstr>
      <vt:lpstr>     Ядерна енергія</vt:lpstr>
      <vt:lpstr>Слайд 5</vt:lpstr>
      <vt:lpstr>Слайд 6</vt:lpstr>
      <vt:lpstr>Слайд 7</vt:lpstr>
      <vt:lpstr>Слайд 8</vt:lpstr>
      <vt:lpstr>         Ядерна енергія - ???</vt:lpstr>
      <vt:lpstr>Вітаємо делегацію “Істориків” !</vt:lpstr>
      <vt:lpstr>Завдання №1 (жовті картки )</vt:lpstr>
      <vt:lpstr>                1896 рік</vt:lpstr>
      <vt:lpstr>      1898 рік</vt:lpstr>
      <vt:lpstr>                  1928 рік</vt:lpstr>
      <vt:lpstr>Є.Ліфшиць</vt:lpstr>
      <vt:lpstr>                      1932 рік !!!</vt:lpstr>
      <vt:lpstr>Завдання №1 (жовті картки )</vt:lpstr>
      <vt:lpstr>Завдання №1 (жовті картки )</vt:lpstr>
      <vt:lpstr>Вітаємо делегацію “Військових” !</vt:lpstr>
      <vt:lpstr>Завдання № 2 (червоні картки)</vt:lpstr>
      <vt:lpstr>              Ядерна зброя </vt:lpstr>
      <vt:lpstr>        Види ядерної зброї:  </vt:lpstr>
      <vt:lpstr>Слайд 23</vt:lpstr>
      <vt:lpstr>Лідери у розробці ядерних бомб</vt:lpstr>
      <vt:lpstr>З 1945 року підірвано 2065 бомб:</vt:lpstr>
      <vt:lpstr>    Наслідки вибухів (Хіросіма і Нагасакі)</vt:lpstr>
      <vt:lpstr>Слайд 27</vt:lpstr>
      <vt:lpstr>Завдання № 2 (червоні картки)</vt:lpstr>
      <vt:lpstr>Вітаємо делегацію “Екологів” !</vt:lpstr>
      <vt:lpstr>Слайд 30</vt:lpstr>
      <vt:lpstr>Завдання № 3 (зелені картки)</vt:lpstr>
      <vt:lpstr>Слайд 32</vt:lpstr>
      <vt:lpstr>                         АЕС</vt:lpstr>
      <vt:lpstr>      Аварії-катастрофи:</vt:lpstr>
      <vt:lpstr>       Наслідки Чорнобиля:</vt:lpstr>
      <vt:lpstr>Слайд 36</vt:lpstr>
      <vt:lpstr>Слайд 37</vt:lpstr>
      <vt:lpstr>Слайд 38</vt:lpstr>
      <vt:lpstr>Слайд 39</vt:lpstr>
      <vt:lpstr>Слайд 40</vt:lpstr>
      <vt:lpstr>Завдання № 3 (зелені картки)</vt:lpstr>
      <vt:lpstr>Вітаємо делегацію “Лікарів” !</vt:lpstr>
      <vt:lpstr>Завдання № 4 (білі картки)</vt:lpstr>
      <vt:lpstr>Слайд 44</vt:lpstr>
      <vt:lpstr>У Харкові з´явиться центр ядерної медицини”Джерело нейтронів”!!!</vt:lpstr>
      <vt:lpstr>Завдання № 4 (білі картки)</vt:lpstr>
      <vt:lpstr>Вітаємо делегацію “Фізиків” !</vt:lpstr>
      <vt:lpstr>Завдання № 5 (сині картки)</vt:lpstr>
      <vt:lpstr>           Герб Харкова</vt:lpstr>
      <vt:lpstr>  Лідери у виробництві ядерної електроенергії </vt:lpstr>
      <vt:lpstr>У 2012 році в світі працювало близько 440 АЕС. Усі вони  зосереджені в 30 країнах світу, зокрема: </vt:lpstr>
      <vt:lpstr>Інші напрямки</vt:lpstr>
      <vt:lpstr>Вимоги до розвитку ядерної енергетики</vt:lpstr>
      <vt:lpstr>Завдання № 5 (сині картки)</vt:lpstr>
      <vt:lpstr>Завдання № 2 (червоні картки)</vt:lpstr>
      <vt:lpstr>         Бортовий журнал</vt:lpstr>
      <vt:lpstr>         АРКУШ ОЦІНЮВАННЯ </vt:lpstr>
      <vt:lpstr>Домашнє завдання</vt:lpstr>
      <vt:lpstr>             До зустрічі!!!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Вітаємо учасників конференції!!!</dc:title>
  <cp:lastModifiedBy>user</cp:lastModifiedBy>
  <cp:revision>88</cp:revision>
  <dcterms:modified xsi:type="dcterms:W3CDTF">2017-11-27T07:38:59Z</dcterms:modified>
</cp:coreProperties>
</file>