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video/unknown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2"/>
    <p:sldMasterId id="2147483738" r:id="rId3"/>
    <p:sldMasterId id="2147483752" r:id="rId4"/>
  </p:sldMasterIdLst>
  <p:notesMasterIdLst>
    <p:notesMasterId r:id="rId37"/>
  </p:notesMasterIdLst>
  <p:handoutMasterIdLst>
    <p:handoutMasterId r:id="rId38"/>
  </p:handoutMasterIdLst>
  <p:sldIdLst>
    <p:sldId id="257" r:id="rId5"/>
    <p:sldId id="281" r:id="rId6"/>
    <p:sldId id="296" r:id="rId7"/>
    <p:sldId id="283" r:id="rId8"/>
    <p:sldId id="297" r:id="rId9"/>
    <p:sldId id="284" r:id="rId10"/>
    <p:sldId id="285" r:id="rId11"/>
    <p:sldId id="298" r:id="rId12"/>
    <p:sldId id="282" r:id="rId13"/>
    <p:sldId id="258" r:id="rId14"/>
    <p:sldId id="271" r:id="rId15"/>
    <p:sldId id="299" r:id="rId16"/>
    <p:sldId id="272" r:id="rId17"/>
    <p:sldId id="276" r:id="rId18"/>
    <p:sldId id="279" r:id="rId19"/>
    <p:sldId id="278" r:id="rId20"/>
    <p:sldId id="307" r:id="rId21"/>
    <p:sldId id="300" r:id="rId22"/>
    <p:sldId id="287" r:id="rId23"/>
    <p:sldId id="302" r:id="rId24"/>
    <p:sldId id="289" r:id="rId25"/>
    <p:sldId id="303" r:id="rId26"/>
    <p:sldId id="304" r:id="rId27"/>
    <p:sldId id="291" r:id="rId28"/>
    <p:sldId id="292" r:id="rId29"/>
    <p:sldId id="293" r:id="rId30"/>
    <p:sldId id="305" r:id="rId31"/>
    <p:sldId id="270" r:id="rId32"/>
    <p:sldId id="294" r:id="rId33"/>
    <p:sldId id="295" r:id="rId34"/>
    <p:sldId id="306" r:id="rId35"/>
    <p:sldId id="310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09A6329-547B-4628-80C7-58855D65C112}">
          <p14:sldIdLst>
            <p14:sldId id="257"/>
            <p14:sldId id="281"/>
            <p14:sldId id="296"/>
            <p14:sldId id="283"/>
            <p14:sldId id="297"/>
            <p14:sldId id="284"/>
            <p14:sldId id="285"/>
            <p14:sldId id="298"/>
            <p14:sldId id="282"/>
            <p14:sldId id="258"/>
            <p14:sldId id="271"/>
            <p14:sldId id="299"/>
            <p14:sldId id="272"/>
            <p14:sldId id="276"/>
            <p14:sldId id="279"/>
            <p14:sldId id="278"/>
            <p14:sldId id="307"/>
            <p14:sldId id="300"/>
            <p14:sldId id="287"/>
            <p14:sldId id="302"/>
            <p14:sldId id="289"/>
            <p14:sldId id="303"/>
            <p14:sldId id="304"/>
            <p14:sldId id="291"/>
            <p14:sldId id="292"/>
            <p14:sldId id="293"/>
            <p14:sldId id="305"/>
            <p14:sldId id="270"/>
            <p14:sldId id="294"/>
            <p14:sldId id="295"/>
            <p14:sldId id="306"/>
            <p14:sldId id="310"/>
          </p14:sldIdLst>
        </p14:section>
      </p14:sectionLst>
    </p:ex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2" autoAdjust="0"/>
    <p:restoredTop sz="94660"/>
  </p:normalViewPr>
  <p:slideViewPr>
    <p:cSldViewPr snapToGrid="0">
      <p:cViewPr>
        <p:scale>
          <a:sx n="44" d="100"/>
          <a:sy n="44" d="100"/>
        </p:scale>
        <p:origin x="-907" y="-21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ru-RU" smtClean="0"/>
              <a:pPr/>
              <a:t>13.12.2017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524B369-B79F-4910-BF37-BA525F039C75}" type="slidenum">
              <a:rPr lang="ru-RU" altLang="ru-RU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20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144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8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49774-CE4F-4501-99D1-A30CC787A0E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696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AA033-081C-4229-97A6-CA6FDC87BD5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390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9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9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E99E6-B35A-4408-B734-7E7B454D409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83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77BBF-BD7F-4B7C-A929-5F19203BD713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699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600206"/>
            <a:ext cx="109728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1098B-BB7F-4326-81A5-E4A91224AB1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840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223FD-B555-42BC-AFD7-BCD309EDACD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915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rgbClr val="70797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64633" y="1311278"/>
            <a:ext cx="13906500" cy="5908675"/>
            <a:chOff x="-313" y="824"/>
            <a:chExt cx="6570" cy="372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4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73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</a:endParaRPr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</p:grpSp>
      <p:sp>
        <p:nvSpPr>
          <p:cNvPr id="226522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44678"/>
            <a:ext cx="103632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226523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20" name="Rectangle 2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21" name="Rectangle 221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22" name="Rectangle 2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8E8BB-CA0D-4E27-B0D4-A1EB8E7E066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1789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3C53C-C715-4D21-9123-D875FA0EC91C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135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10B2C-9248-4EB9-8803-B31F40D7ADA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756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80201-950C-418B-A7AE-A450BBDD23D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586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226066-57A1-4FC0-9945-07C63CABEA5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831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A128E-2684-4CF4-80AE-FF155078C00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2439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BB168-4E0E-497C-99A6-11B2BFC84EC9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6368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3A2C2-74E6-4106-A171-46B73ABFAC6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33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3B25B-351B-4B61-A8E6-DE08BFC2F76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094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79E1B-562B-4918-8056-B50882ECA80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0721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23BD4-0C65-4A4D-B927-5F115028E1F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3919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4914F-DF65-4E11-96C1-DDE15482368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1931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33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0" y="3943350"/>
            <a:ext cx="53848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2D1CA-A205-4289-95AA-071E4A9C30D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076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10972800" cy="45339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2FFA6-8968-4EC0-A12E-DAA8DD875AE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9986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4722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104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5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720E5-3219-41F6-8086-55476F462BB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3611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744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022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2616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3908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7458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4336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8423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4426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06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13553-B4D4-4075-8463-5249473453A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98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05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405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65F8F0-55D4-41F9-8639-08E21A57F37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001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F83F2-6484-4C82-BFB9-22D07984F766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59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678F0-6898-4BE7-8E61-6BD497BC2B0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744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10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78965-8629-4E44-9DE1-5BDF3B30121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018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21D4C-85F9-472F-9868-5260DBEFFF8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31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2EE2D4-B941-491B-931F-88EF69B561C7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869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6A737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662517" y="1308103"/>
            <a:ext cx="13906501" cy="5908675"/>
            <a:chOff x="-313" y="824"/>
            <a:chExt cx="6570" cy="3722"/>
          </a:xfrm>
        </p:grpSpPr>
        <p:sp>
          <p:nvSpPr>
            <p:cNvPr id="225283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84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85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86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87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88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89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90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91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92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93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94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95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96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97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98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299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00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01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02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03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04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05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06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07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08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09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10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11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12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13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14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5315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16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17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18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19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20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21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22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23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24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25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26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27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28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29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30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31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32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33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34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35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36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37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38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39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40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41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42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43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44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45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46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47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48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49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50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51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52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53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54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55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56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57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58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59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60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61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62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63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64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65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66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67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68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69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70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71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72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73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74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75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76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77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78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79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80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81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82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83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84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85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86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87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88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89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90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91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92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93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94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95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96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97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98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399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00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01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02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03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04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05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06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07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08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09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10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11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12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13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14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15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16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17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18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19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20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21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22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23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24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25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26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27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28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29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30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31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32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33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34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35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36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37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38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39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40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41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42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43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44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45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46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47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48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49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50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51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52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53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54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55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56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57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58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59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60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61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62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63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64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65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66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67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68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69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70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71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72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73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74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75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76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77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78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79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80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81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82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83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84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85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86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87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88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89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90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91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92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93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94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95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96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  <p:sp>
          <p:nvSpPr>
            <p:cNvPr id="225497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>
                <a:solidFill>
                  <a:srgbClr val="000000"/>
                </a:solidFill>
              </a:endParaRPr>
            </a:p>
          </p:txBody>
        </p:sp>
      </p:grpSp>
      <p:sp>
        <p:nvSpPr>
          <p:cNvPr id="225498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219707-8D9E-40CE-A3AE-FCD4C8D9730F}" type="slidenum">
              <a:rPr lang="ru-RU" altLang="ru-RU" sz="12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225499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225500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225501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25502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5335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045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%D0%A2%D0%B8%D1%81%D0%BA" TargetMode="External"/><Relationship Id="rId13" Type="http://schemas.openxmlformats.org/officeDocument/2006/relationships/hyperlink" Target="https://uk.wikipedia.org/wiki/%D0%9E%D0%B1%D0%B5%D1%80%D1%82%D0%B0%D0%BB%D1%8C%D0%BD%D0%B8%D0%B9_%D1%80%D1%83%D1%85" TargetMode="External"/><Relationship Id="rId3" Type="http://schemas.openxmlformats.org/officeDocument/2006/relationships/slideLayout" Target="../slideLayouts/slideLayout4.xml"/><Relationship Id="rId7" Type="http://schemas.openxmlformats.org/officeDocument/2006/relationships/hyperlink" Target="https://uk.wikipedia.org/wiki/%D0%9F%D0%B0%D1%80%D0%B0" TargetMode="External"/><Relationship Id="rId12" Type="http://schemas.openxmlformats.org/officeDocument/2006/relationships/hyperlink" Target="https://uk.wikipedia.org/wiki/%D0%9B%D0%B0%D0%BD%D0%BA%D0%B0_(%D0%BC%D0%B5%D1%85%D0%B0%D0%BD%D1%96%D0%B7%D0%BC)" TargetMode="External"/><Relationship Id="rId2" Type="http://schemas.openxmlformats.org/officeDocument/2006/relationships/video" Target="../media/media1.gif"/><Relationship Id="rId1" Type="http://schemas.microsoft.com/office/2007/relationships/media" Target="../media/media1.gif"/><Relationship Id="rId6" Type="http://schemas.openxmlformats.org/officeDocument/2006/relationships/hyperlink" Target="https://uk.wikipedia.org/wiki/%D0%9F%D0%BE%D1%82%D0%B5%D0%BD%D1%86%D1%96%D0%B0%D0%BB%D1%8C%D0%BD%D0%B0_%D0%B5%D0%BD%D0%B5%D1%80%D0%B3%D1%96%D1%8F" TargetMode="External"/><Relationship Id="rId11" Type="http://schemas.openxmlformats.org/officeDocument/2006/relationships/hyperlink" Target="https://uk.wikipedia.org/wiki/%D0%9F%D0%BE%D1%80%D1%88%D0%B5%D0%BD%D1%8C" TargetMode="External"/><Relationship Id="rId5" Type="http://schemas.openxmlformats.org/officeDocument/2006/relationships/hyperlink" Target="https://uk.wikipedia.org/wiki/%D0%94%D0%B2%D0%B8%D0%B3%D1%83%D0%BD_%D0%B7%D0%BE%D0%B2%D0%BD%D1%96%D1%88%D0%BD%D1%8C%D0%BE%D0%B3%D0%BE_%D0%B7%D0%B3%D0%BE%D1%80%D1%8F%D0%BD%D0%BD%D1%8F" TargetMode="External"/><Relationship Id="rId15" Type="http://schemas.openxmlformats.org/officeDocument/2006/relationships/image" Target="../media/image31.png"/><Relationship Id="rId10" Type="http://schemas.openxmlformats.org/officeDocument/2006/relationships/hyperlink" Target="https://uk.wikipedia.org/wiki/%D0%9C%D0%B5%D1%85%D0%B0%D0%BD%D1%96%D1%87%D0%BD%D0%B0_%D1%80%D0%BE%D0%B1%D0%BE%D1%82%D0%B0" TargetMode="External"/><Relationship Id="rId4" Type="http://schemas.openxmlformats.org/officeDocument/2006/relationships/hyperlink" Target="https://uk.wikipedia.org/wiki/%D0%A2%D0%B5%D0%BF%D0%BB%D0%BE%D0%B2%D0%B8%D0%B9_%D0%B4%D0%B2%D0%B8%D0%B3%D1%83%D0%BD" TargetMode="External"/><Relationship Id="rId9" Type="http://schemas.openxmlformats.org/officeDocument/2006/relationships/hyperlink" Target="https://uk.wikipedia.org/wiki/%D0%9F%D0%B0%D1%80%D0%BE%D0%B2%D0%B8%D0%B9_%D0%BA%D0%BE%D1%82%D0%B5%D0%BB" TargetMode="External"/><Relationship Id="rId14" Type="http://schemas.openxmlformats.org/officeDocument/2006/relationships/hyperlink" Target="https://uk.wikipedia.org/wiki/%D0%92%D0%B0%D0%BB_(%D1%82%D0%B5%D1%85%D0%BD%D1%96%D0%BA%D0%B0)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gif"/><Relationship Id="rId1" Type="http://schemas.microsoft.com/office/2007/relationships/media" Target="../media/media2.gif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3.gif"/><Relationship Id="rId1" Type="http://schemas.microsoft.com/office/2007/relationships/media" Target="../media/media3.gif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emf"/><Relationship Id="rId4" Type="http://schemas.openxmlformats.org/officeDocument/2006/relationships/image" Target="../media/image21.jpeg"/><Relationship Id="rId9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0030" y="4"/>
            <a:ext cx="5734575" cy="7019777"/>
          </a:xfrm>
        </p:spPr>
        <p:txBody>
          <a:bodyPr>
            <a:normAutofit fontScale="90000"/>
          </a:bodyPr>
          <a:lstStyle/>
          <a:p>
            <a:pPr marR="45720" lvl="0">
              <a:spcBef>
                <a:spcPct val="20000"/>
              </a:spcBef>
            </a:pPr>
            <a:r>
              <a:rPr lang="uk-UA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Навчальний проект  з фізики на тему</a:t>
            </a:r>
            <a:r>
              <a:rPr lang="ru-RU" sz="4400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r>
              <a:rPr lang="uk-UA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"Теплові машини: минуле, сучасне і  майбутнє»</a:t>
            </a:r>
            <a:br>
              <a:rPr lang="uk-UA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r>
              <a:rPr lang="ru-RU" sz="2800" b="1" dirty="0">
                <a:latin typeface="Constantia"/>
                <a:ea typeface="+mn-ea"/>
                <a:cs typeface="+mn-cs"/>
              </a:rPr>
              <a:t>Тип проекту: </a:t>
            </a:r>
            <a:r>
              <a:rPr lang="ru-RU" sz="2800" b="1" dirty="0" err="1">
                <a:latin typeface="Constantia"/>
                <a:ea typeface="+mn-ea"/>
                <a:cs typeface="+mn-cs"/>
              </a:rPr>
              <a:t>інформаційний</a:t>
            </a:r>
            <a:r>
              <a:rPr lang="ru-RU" sz="2800" b="1" dirty="0">
                <a:latin typeface="Constantia"/>
                <a:ea typeface="+mn-ea"/>
                <a:cs typeface="+mn-cs"/>
              </a:rPr>
              <a:t>, </a:t>
            </a:r>
            <a:r>
              <a:rPr lang="ru-RU" sz="2800" b="1" dirty="0" err="1">
                <a:latin typeface="Constantia"/>
                <a:ea typeface="+mn-ea"/>
                <a:cs typeface="+mn-cs"/>
              </a:rPr>
              <a:t>колективний</a:t>
            </a:r>
            <a:r>
              <a:rPr lang="ru-RU" sz="2800" b="1" dirty="0">
                <a:latin typeface="Constantia"/>
                <a:ea typeface="+mn-ea"/>
                <a:cs typeface="+mn-cs"/>
              </a:rPr>
              <a:t/>
            </a:r>
            <a:br>
              <a:rPr lang="ru-RU" sz="2800" b="1" dirty="0">
                <a:latin typeface="Constantia"/>
                <a:ea typeface="+mn-ea"/>
                <a:cs typeface="+mn-cs"/>
              </a:rPr>
            </a:br>
            <a:r>
              <a:rPr lang="ru-RU" sz="2800" b="1" dirty="0" err="1">
                <a:latin typeface="Constantia"/>
                <a:ea typeface="+mn-ea"/>
                <a:cs typeface="+mn-cs"/>
              </a:rPr>
              <a:t>Орієнтовний</a:t>
            </a:r>
            <a:r>
              <a:rPr lang="ru-RU" sz="2800" b="1" dirty="0">
                <a:latin typeface="Constantia"/>
                <a:ea typeface="+mn-ea"/>
                <a:cs typeface="+mn-cs"/>
              </a:rPr>
              <a:t> час проекту: 4 </a:t>
            </a:r>
            <a:r>
              <a:rPr lang="ru-RU" sz="2800" b="1" dirty="0" err="1">
                <a:latin typeface="Constantia"/>
                <a:ea typeface="+mn-ea"/>
                <a:cs typeface="+mn-cs"/>
              </a:rPr>
              <a:t>тижні</a:t>
            </a:r>
            <a:r>
              <a:rPr lang="ru-RU" sz="2800" b="1" dirty="0">
                <a:latin typeface="Constantia"/>
                <a:ea typeface="+mn-ea"/>
                <a:cs typeface="+mn-cs"/>
              </a:rPr>
              <a:t>.</a:t>
            </a:r>
            <a:br>
              <a:rPr lang="ru-RU" sz="2800" b="1" dirty="0">
                <a:latin typeface="Constantia"/>
                <a:ea typeface="+mn-ea"/>
                <a:cs typeface="+mn-cs"/>
              </a:rPr>
            </a:br>
            <a:r>
              <a:rPr lang="ru-RU" sz="2800" b="1" dirty="0" err="1">
                <a:latin typeface="Constantia"/>
                <a:ea typeface="+mn-ea"/>
                <a:cs typeface="+mn-cs"/>
              </a:rPr>
              <a:t>Етап</a:t>
            </a:r>
            <a:r>
              <a:rPr lang="ru-RU" sz="2800" b="1" dirty="0">
                <a:latin typeface="Constantia"/>
                <a:ea typeface="+mn-ea"/>
                <a:cs typeface="+mn-cs"/>
              </a:rPr>
              <a:t>  </a:t>
            </a:r>
            <a:r>
              <a:rPr lang="ru-RU" sz="2800" b="1" dirty="0" err="1">
                <a:latin typeface="Constantia"/>
                <a:ea typeface="+mn-ea"/>
                <a:cs typeface="+mn-cs"/>
              </a:rPr>
              <a:t>реалізації</a:t>
            </a:r>
            <a:r>
              <a:rPr lang="ru-RU" sz="2800" b="1" dirty="0">
                <a:latin typeface="Constantia"/>
                <a:ea typeface="+mn-ea"/>
                <a:cs typeface="+mn-cs"/>
              </a:rPr>
              <a:t> проекту (45 </a:t>
            </a:r>
            <a:r>
              <a:rPr lang="ru-RU" sz="2800" b="1" dirty="0" err="1">
                <a:latin typeface="Constantia"/>
                <a:ea typeface="+mn-ea"/>
                <a:cs typeface="+mn-cs"/>
              </a:rPr>
              <a:t>хв</a:t>
            </a:r>
            <a:r>
              <a:rPr lang="ru-RU" sz="2800" b="1" dirty="0">
                <a:latin typeface="Constantia"/>
                <a:ea typeface="+mn-ea"/>
                <a:cs typeface="+mn-cs"/>
              </a:rPr>
              <a:t>).</a:t>
            </a:r>
            <a:br>
              <a:rPr lang="ru-RU" sz="2800" b="1" dirty="0">
                <a:latin typeface="Constantia"/>
                <a:ea typeface="+mn-ea"/>
                <a:cs typeface="+mn-cs"/>
              </a:rPr>
            </a:br>
            <a:r>
              <a:rPr lang="ru-RU" sz="2800" b="1" dirty="0">
                <a:latin typeface="Constantia"/>
                <a:ea typeface="+mn-ea"/>
                <a:cs typeface="+mn-cs"/>
              </a:rPr>
              <a:t> </a:t>
            </a:r>
            <a:r>
              <a:rPr lang="ru-RU" sz="2800" b="1" dirty="0" err="1" smtClean="0">
                <a:latin typeface="Constantia"/>
                <a:ea typeface="+mn-ea"/>
                <a:cs typeface="+mn-cs"/>
              </a:rPr>
              <a:t>Учні</a:t>
            </a:r>
            <a:r>
              <a:rPr lang="ru-RU" sz="2800" b="1" dirty="0" smtClean="0">
                <a:latin typeface="Constantia"/>
                <a:ea typeface="+mn-ea"/>
                <a:cs typeface="+mn-cs"/>
              </a:rPr>
              <a:t> 8 </a:t>
            </a:r>
            <a:r>
              <a:rPr lang="ru-RU" sz="2800" b="1" dirty="0" err="1" smtClean="0">
                <a:latin typeface="Constantia"/>
                <a:ea typeface="+mn-ea"/>
                <a:cs typeface="+mn-cs"/>
              </a:rPr>
              <a:t>кл</a:t>
            </a:r>
            <a:r>
              <a:rPr lang="ru-RU" sz="2800" b="1" dirty="0" smtClean="0">
                <a:latin typeface="Constantia"/>
                <a:ea typeface="+mn-ea"/>
                <a:cs typeface="+mn-cs"/>
              </a:rPr>
              <a:t>. </a:t>
            </a:r>
            <a:r>
              <a:rPr lang="ru-RU" sz="2800" b="1" dirty="0" err="1">
                <a:latin typeface="Constantia"/>
                <a:ea typeface="+mn-ea"/>
                <a:cs typeface="+mn-cs"/>
              </a:rPr>
              <a:t>виконують</a:t>
            </a:r>
            <a:r>
              <a:rPr lang="ru-RU" sz="2800" b="1" dirty="0">
                <a:latin typeface="Constantia"/>
                <a:ea typeface="+mn-ea"/>
                <a:cs typeface="+mn-cs"/>
              </a:rPr>
              <a:t> </a:t>
            </a:r>
            <a:r>
              <a:rPr lang="ru-RU" sz="2800" b="1" dirty="0" err="1">
                <a:latin typeface="Constantia"/>
                <a:ea typeface="+mn-ea"/>
                <a:cs typeface="+mn-cs"/>
              </a:rPr>
              <a:t>завдання</a:t>
            </a:r>
            <a:r>
              <a:rPr lang="ru-RU" sz="2800" b="1" dirty="0">
                <a:latin typeface="Constantia"/>
                <a:ea typeface="+mn-ea"/>
                <a:cs typeface="+mn-cs"/>
              </a:rPr>
              <a:t>.</a:t>
            </a:r>
            <a:br>
              <a:rPr lang="ru-RU" sz="2800" b="1" dirty="0">
                <a:latin typeface="Constantia"/>
                <a:ea typeface="+mn-ea"/>
                <a:cs typeface="+mn-cs"/>
              </a:rPr>
            </a:br>
            <a:r>
              <a:rPr lang="ru-RU" sz="2800" b="1" dirty="0">
                <a:latin typeface="Constantia"/>
                <a:ea typeface="+mn-ea"/>
                <a:cs typeface="+mn-cs"/>
              </a:rPr>
              <a:t> Учитель </a:t>
            </a:r>
            <a:r>
              <a:rPr lang="ru-RU" sz="2800" b="1" dirty="0" err="1">
                <a:latin typeface="Constantia"/>
                <a:ea typeface="+mn-ea"/>
                <a:cs typeface="+mn-cs"/>
              </a:rPr>
              <a:t>координує</a:t>
            </a:r>
            <a:r>
              <a:rPr lang="ru-RU" sz="2800" b="1" dirty="0">
                <a:latin typeface="Constantia"/>
                <a:ea typeface="+mn-ea"/>
                <a:cs typeface="+mn-cs"/>
              </a:rPr>
              <a:t> роботу  та  </a:t>
            </a:r>
            <a:r>
              <a:rPr lang="ru-RU" sz="2800" b="1" dirty="0" err="1">
                <a:latin typeface="Constantia"/>
                <a:ea typeface="+mn-ea"/>
                <a:cs typeface="+mn-cs"/>
              </a:rPr>
              <a:t>консультує</a:t>
            </a:r>
            <a:r>
              <a:rPr lang="ru-RU" sz="2800" b="1" dirty="0">
                <a:latin typeface="Constantia"/>
                <a:ea typeface="+mn-ea"/>
                <a:cs typeface="+mn-cs"/>
              </a:rPr>
              <a:t>  </a:t>
            </a:r>
            <a:r>
              <a:rPr lang="ru-RU" sz="2800" b="1" dirty="0" err="1">
                <a:latin typeface="Constantia"/>
                <a:ea typeface="+mn-ea"/>
                <a:cs typeface="+mn-cs"/>
              </a:rPr>
              <a:t>учнів</a:t>
            </a:r>
            <a:r>
              <a:rPr lang="ru-RU" sz="44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latin typeface="Calibri"/>
                <a:ea typeface="Calibri"/>
                <a:cs typeface="Times New Roman"/>
              </a:rPr>
            </a:br>
            <a:endParaRPr lang="ru-RU" sz="5400" b="0" i="0" dirty="0">
              <a:latin typeface="Segoe Print"/>
            </a:endParaRPr>
          </a:p>
        </p:txBody>
      </p:sp>
      <p:pic>
        <p:nvPicPr>
          <p:cNvPr id="16386" name="Picture 2" descr="C:\Users\Comfy\Desktop\CIMG25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22" y="381000"/>
            <a:ext cx="6142007" cy="6096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205889" y="633046"/>
            <a:ext cx="10058403" cy="1219200"/>
          </a:xfrm>
        </p:spPr>
        <p:txBody>
          <a:bodyPr/>
          <a:lstStyle/>
          <a:p>
            <a:pPr algn="r" defTabSz="914400">
              <a:lnSpc>
                <a:spcPct val="90000"/>
              </a:lnSpc>
              <a:spcBef>
                <a:spcPts val="1"/>
              </a:spcBef>
              <a:buNone/>
            </a:pPr>
            <a:endParaRPr lang="ru-RU" sz="3600" b="1" i="0" dirty="0">
              <a:solidFill>
                <a:srgbClr val="9A5315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/>
              <a:ea typeface="+mj-ea"/>
              <a:cs typeface="+mj-cs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55276" y="362310"/>
            <a:ext cx="8540150" cy="6495690"/>
          </a:xfrm>
        </p:spPr>
        <p:txBody>
          <a:bodyPr>
            <a:normAutofit/>
          </a:bodyPr>
          <a:lstStyle/>
          <a:p>
            <a:r>
              <a:rPr lang="ru-RU" sz="3500" b="1" dirty="0" err="1">
                <a:solidFill>
                  <a:srgbClr val="C00000"/>
                </a:solidFill>
                <a:latin typeface="Calibri,Bold"/>
              </a:rPr>
              <a:t>Тепловими</a:t>
            </a:r>
            <a:r>
              <a:rPr lang="ru-RU" sz="3500" b="1" dirty="0">
                <a:solidFill>
                  <a:srgbClr val="C00000"/>
                </a:solidFill>
                <a:latin typeface="Calibri,Bold"/>
              </a:rPr>
              <a:t> </a:t>
            </a:r>
            <a:r>
              <a:rPr lang="ru-RU" sz="3500" b="1" dirty="0" err="1">
                <a:solidFill>
                  <a:srgbClr val="C00000"/>
                </a:solidFill>
                <a:latin typeface="Calibri,Bold"/>
              </a:rPr>
              <a:t>двигунами</a:t>
            </a:r>
            <a:endParaRPr lang="ru-RU" sz="3500" b="1" dirty="0">
              <a:solidFill>
                <a:srgbClr val="C00000"/>
              </a:solidFill>
              <a:latin typeface="Calibri,Bold"/>
            </a:endParaRPr>
          </a:p>
          <a:p>
            <a:pPr marL="0" indent="0">
              <a:buNone/>
            </a:pPr>
            <a:r>
              <a:rPr lang="ru-RU" sz="3500" dirty="0" err="1">
                <a:solidFill>
                  <a:srgbClr val="C00000"/>
                </a:solidFill>
              </a:rPr>
              <a:t>називають</a:t>
            </a:r>
            <a:r>
              <a:rPr lang="ru-RU" sz="3500" dirty="0">
                <a:solidFill>
                  <a:srgbClr val="C00000"/>
                </a:solidFill>
              </a:rPr>
              <a:t> </a:t>
            </a:r>
            <a:r>
              <a:rPr lang="ru-RU" sz="3500" dirty="0" err="1">
                <a:solidFill>
                  <a:srgbClr val="C00000"/>
                </a:solidFill>
              </a:rPr>
              <a:t>машини</a:t>
            </a:r>
            <a:r>
              <a:rPr lang="ru-RU" sz="3500" dirty="0">
                <a:solidFill>
                  <a:srgbClr val="C00000"/>
                </a:solidFill>
              </a:rPr>
              <a:t>, у </a:t>
            </a:r>
            <a:r>
              <a:rPr lang="ru-RU" sz="3500" dirty="0" err="1">
                <a:solidFill>
                  <a:srgbClr val="C00000"/>
                </a:solidFill>
              </a:rPr>
              <a:t>яких</a:t>
            </a:r>
            <a:endParaRPr lang="ru-RU" sz="35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500" dirty="0" err="1">
                <a:solidFill>
                  <a:srgbClr val="C00000"/>
                </a:solidFill>
              </a:rPr>
              <a:t>внутрішня</a:t>
            </a:r>
            <a:r>
              <a:rPr lang="ru-RU" sz="3500" dirty="0">
                <a:solidFill>
                  <a:srgbClr val="C00000"/>
                </a:solidFill>
              </a:rPr>
              <a:t> </a:t>
            </a:r>
            <a:r>
              <a:rPr lang="ru-RU" sz="3500" dirty="0" err="1">
                <a:solidFill>
                  <a:srgbClr val="C00000"/>
                </a:solidFill>
              </a:rPr>
              <a:t>енергія</a:t>
            </a:r>
            <a:r>
              <a:rPr lang="ru-RU" sz="3500" dirty="0">
                <a:solidFill>
                  <a:srgbClr val="C00000"/>
                </a:solidFill>
              </a:rPr>
              <a:t> </a:t>
            </a:r>
            <a:r>
              <a:rPr lang="ru-RU" sz="3500" dirty="0" err="1">
                <a:solidFill>
                  <a:srgbClr val="C00000"/>
                </a:solidFill>
              </a:rPr>
              <a:t>палива</a:t>
            </a:r>
            <a:endParaRPr lang="ru-RU" sz="35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500" dirty="0" err="1">
                <a:solidFill>
                  <a:srgbClr val="C00000"/>
                </a:solidFill>
              </a:rPr>
              <a:t>частково</a:t>
            </a:r>
            <a:r>
              <a:rPr lang="ru-RU" sz="3500" dirty="0">
                <a:solidFill>
                  <a:srgbClr val="C00000"/>
                </a:solidFill>
              </a:rPr>
              <a:t> </a:t>
            </a:r>
            <a:r>
              <a:rPr lang="ru-RU" sz="3500" dirty="0" err="1">
                <a:solidFill>
                  <a:srgbClr val="C00000"/>
                </a:solidFill>
              </a:rPr>
              <a:t>перетворюється</a:t>
            </a:r>
            <a:r>
              <a:rPr lang="ru-RU" sz="3500" dirty="0">
                <a:solidFill>
                  <a:srgbClr val="C00000"/>
                </a:solidFill>
              </a:rPr>
              <a:t> в</a:t>
            </a:r>
          </a:p>
          <a:p>
            <a:pPr marL="0" indent="0">
              <a:buNone/>
            </a:pPr>
            <a:r>
              <a:rPr lang="ru-RU" sz="3500" dirty="0" err="1">
                <a:solidFill>
                  <a:srgbClr val="C00000"/>
                </a:solidFill>
              </a:rPr>
              <a:t>механічну</a:t>
            </a:r>
            <a:r>
              <a:rPr lang="ru-RU" sz="3500" dirty="0">
                <a:solidFill>
                  <a:srgbClr val="C00000"/>
                </a:solidFill>
              </a:rPr>
              <a:t> </a:t>
            </a:r>
            <a:r>
              <a:rPr lang="ru-RU" sz="3500" dirty="0" err="1">
                <a:solidFill>
                  <a:srgbClr val="C00000"/>
                </a:solidFill>
              </a:rPr>
              <a:t>енергію</a:t>
            </a:r>
            <a:r>
              <a:rPr lang="ru-RU" sz="3500" dirty="0">
                <a:solidFill>
                  <a:srgbClr val="C0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500" dirty="0">
                <a:solidFill>
                  <a:srgbClr val="C00000"/>
                </a:solidFill>
              </a:rPr>
              <a:t>В тепловому </a:t>
            </a:r>
            <a:r>
              <a:rPr lang="ru-RU" sz="3500" dirty="0" err="1">
                <a:solidFill>
                  <a:srgbClr val="C00000"/>
                </a:solidFill>
              </a:rPr>
              <a:t>двигуні</a:t>
            </a:r>
            <a:r>
              <a:rPr lang="ru-RU" sz="3500" dirty="0">
                <a:solidFill>
                  <a:srgbClr val="C00000"/>
                </a:solidFill>
              </a:rPr>
              <a:t> роботу </a:t>
            </a:r>
            <a:r>
              <a:rPr lang="ru-RU" sz="3500" dirty="0" err="1">
                <a:solidFill>
                  <a:srgbClr val="C00000"/>
                </a:solidFill>
              </a:rPr>
              <a:t>виконує</a:t>
            </a:r>
            <a:r>
              <a:rPr lang="ru-RU" sz="3500" dirty="0">
                <a:solidFill>
                  <a:srgbClr val="C00000"/>
                </a:solidFill>
              </a:rPr>
              <a:t> сила </a:t>
            </a:r>
            <a:r>
              <a:rPr lang="ru-RU" sz="3500" dirty="0" err="1">
                <a:solidFill>
                  <a:srgbClr val="C00000"/>
                </a:solidFill>
              </a:rPr>
              <a:t>тиску</a:t>
            </a:r>
            <a:r>
              <a:rPr lang="ru-RU" sz="3500" dirty="0">
                <a:solidFill>
                  <a:srgbClr val="C00000"/>
                </a:solidFill>
              </a:rPr>
              <a:t> </a:t>
            </a:r>
            <a:r>
              <a:rPr lang="ru-RU" sz="3500" dirty="0" err="1">
                <a:solidFill>
                  <a:srgbClr val="C00000"/>
                </a:solidFill>
              </a:rPr>
              <a:t>нагрітого</a:t>
            </a:r>
            <a:r>
              <a:rPr lang="ru-RU" sz="3500" dirty="0">
                <a:solidFill>
                  <a:srgbClr val="C00000"/>
                </a:solidFill>
              </a:rPr>
              <a:t> газу</a:t>
            </a:r>
          </a:p>
          <a:p>
            <a:pPr marL="0" indent="0">
              <a:buNone/>
            </a:pPr>
            <a:r>
              <a:rPr lang="ru-RU" sz="3500" dirty="0">
                <a:solidFill>
                  <a:srgbClr val="C00000"/>
                </a:solidFill>
              </a:rPr>
              <a:t>(пари) при </a:t>
            </a:r>
            <a:r>
              <a:rPr lang="ru-RU" sz="3500" dirty="0" err="1">
                <a:solidFill>
                  <a:srgbClr val="C00000"/>
                </a:solidFill>
              </a:rPr>
              <a:t>розширенні</a:t>
            </a:r>
            <a:r>
              <a:rPr lang="ru-RU" sz="3500" dirty="0">
                <a:solidFill>
                  <a:srgbClr val="C00000"/>
                </a:solidFill>
              </a:rPr>
              <a:t>. </a:t>
            </a:r>
            <a:r>
              <a:rPr lang="ru-RU" sz="3500" dirty="0" err="1">
                <a:solidFill>
                  <a:srgbClr val="C00000"/>
                </a:solidFill>
              </a:rPr>
              <a:t>Цей</a:t>
            </a:r>
            <a:r>
              <a:rPr lang="ru-RU" sz="3500" dirty="0">
                <a:solidFill>
                  <a:srgbClr val="C00000"/>
                </a:solidFill>
              </a:rPr>
              <a:t> газ (</a:t>
            </a:r>
            <a:r>
              <a:rPr lang="ru-RU" sz="3500" dirty="0" err="1">
                <a:solidFill>
                  <a:srgbClr val="C00000"/>
                </a:solidFill>
              </a:rPr>
              <a:t>або</a:t>
            </a:r>
            <a:r>
              <a:rPr lang="ru-RU" sz="3500" dirty="0">
                <a:solidFill>
                  <a:srgbClr val="C00000"/>
                </a:solidFill>
              </a:rPr>
              <a:t> пару) </a:t>
            </a:r>
            <a:r>
              <a:rPr lang="ru-RU" sz="3500" dirty="0" err="1">
                <a:solidFill>
                  <a:srgbClr val="C00000"/>
                </a:solidFill>
              </a:rPr>
              <a:t>називають</a:t>
            </a:r>
            <a:r>
              <a:rPr lang="ru-RU" sz="3500" dirty="0">
                <a:solidFill>
                  <a:srgbClr val="C00000"/>
                </a:solidFill>
              </a:rPr>
              <a:t> </a:t>
            </a:r>
            <a:r>
              <a:rPr lang="ru-RU" sz="3500" b="1" dirty="0" err="1" smtClean="0">
                <a:solidFill>
                  <a:srgbClr val="C00000"/>
                </a:solidFill>
                <a:latin typeface="Calibri,Bold"/>
              </a:rPr>
              <a:t>робочим</a:t>
            </a:r>
            <a:r>
              <a:rPr lang="ru-RU" sz="3500" b="1" dirty="0" smtClean="0">
                <a:solidFill>
                  <a:srgbClr val="C00000"/>
                </a:solidFill>
                <a:latin typeface="Calibri,Bold"/>
              </a:rPr>
              <a:t> </a:t>
            </a:r>
            <a:r>
              <a:rPr lang="ru-RU" sz="3500" b="1" dirty="0" err="1" smtClean="0">
                <a:solidFill>
                  <a:srgbClr val="C00000"/>
                </a:solidFill>
                <a:latin typeface="Calibri,Bold"/>
              </a:rPr>
              <a:t>тілом</a:t>
            </a:r>
            <a:r>
              <a:rPr lang="ru-RU" sz="3500" b="1" dirty="0" smtClean="0">
                <a:solidFill>
                  <a:srgbClr val="C00000"/>
                </a:solidFill>
                <a:latin typeface="Calibri,Bold"/>
              </a:rPr>
              <a:t> </a:t>
            </a:r>
            <a:r>
              <a:rPr lang="ru-RU" sz="3500" b="1" dirty="0">
                <a:solidFill>
                  <a:srgbClr val="C00000"/>
                </a:solidFill>
                <a:latin typeface="Calibri,Bold"/>
              </a:rPr>
              <a:t>теплового </a:t>
            </a:r>
            <a:r>
              <a:rPr lang="ru-RU" sz="3500" b="1" dirty="0" err="1">
                <a:solidFill>
                  <a:srgbClr val="C00000"/>
                </a:solidFill>
                <a:latin typeface="Calibri,Bold"/>
              </a:rPr>
              <a:t>двигуна</a:t>
            </a:r>
            <a:r>
              <a:rPr lang="ru-RU" sz="3500" dirty="0">
                <a:solidFill>
                  <a:srgbClr val="C00000"/>
                </a:solidFill>
              </a:rPr>
              <a:t>.</a:t>
            </a:r>
          </a:p>
          <a:p>
            <a:pPr>
              <a:buClr>
                <a:srgbClr val="9A5315"/>
              </a:buClr>
              <a:buFont typeface="Arial"/>
              <a:buChar char="•"/>
            </a:pPr>
            <a:endParaRPr lang="ru-RU" i="1" dirty="0">
              <a:solidFill>
                <a:srgbClr val="C00000"/>
              </a:solidFill>
              <a:latin typeface="Calibri Light" pitchFamily="34" charset="0"/>
            </a:endParaRPr>
          </a:p>
          <a:p>
            <a:pPr>
              <a:buClr>
                <a:srgbClr val="9A5315"/>
              </a:buClr>
              <a:buFont typeface="Arial"/>
              <a:buChar char="•"/>
            </a:pPr>
            <a:endParaRPr lang="ru-RU" i="1" dirty="0" smtClean="0">
              <a:solidFill>
                <a:srgbClr val="9A5315"/>
              </a:solidFill>
              <a:latin typeface="Calibri Light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426" y="414068"/>
            <a:ext cx="3496573" cy="6072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1074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6873" y="362310"/>
            <a:ext cx="10058403" cy="1069676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b="1" dirty="0">
                <a:solidFill>
                  <a:srgbClr val="9A5315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роботи теплового двигуна</a:t>
            </a:r>
            <a:endParaRPr lang="ru-RU" sz="3600" b="1" i="0" dirty="0">
              <a:solidFill>
                <a:srgbClr val="9A5315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6045" y="1673525"/>
            <a:ext cx="8712681" cy="4750776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Нагрівають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пару за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рахунок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згоряння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палива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.</a:t>
            </a:r>
          </a:p>
          <a:p>
            <a:pPr marL="0" lvl="0" indent="0">
              <a:buNone/>
            </a:pP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У тепловому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двигуні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відбуваються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такі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перетворення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енергії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:</a:t>
            </a:r>
          </a:p>
          <a:p>
            <a:pPr marL="0" lvl="0" indent="0">
              <a:buNone/>
            </a:pP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1) при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згорянні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палива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його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внутрішня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енергія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перетворюється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у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внутрішню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енергію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нагрітої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пари;</a:t>
            </a:r>
          </a:p>
          <a:p>
            <a:pPr marL="0" lvl="0" indent="0">
              <a:buNone/>
            </a:pP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2)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розширюючись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, пара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виконує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роботу, при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цьому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внутрішня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енергія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пари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частково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переходить у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механічну</a:t>
            </a:r>
            <a:r>
              <a:rPr lang="ru-RU" sz="26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600" b="1" i="1" dirty="0" err="1">
                <a:solidFill>
                  <a:srgbClr val="C00000"/>
                </a:solidFill>
                <a:latin typeface="+mj-lt"/>
              </a:rPr>
              <a:t>енергію</a:t>
            </a:r>
            <a:endParaRPr lang="ru-RU" sz="2600" b="1" i="1" dirty="0">
              <a:solidFill>
                <a:srgbClr val="C00000"/>
              </a:solidFill>
              <a:latin typeface="+mj-lt"/>
            </a:endParaRPr>
          </a:p>
          <a:p>
            <a:pPr>
              <a:buClr>
                <a:srgbClr val="9A5315"/>
              </a:buClr>
              <a:buFont typeface="Arial"/>
              <a:buChar char="•"/>
            </a:pPr>
            <a:r>
              <a:rPr lang="ru-RU" b="1" i="1" dirty="0" err="1" smtClean="0">
                <a:latin typeface="Calibri" panose="020F0502020204030204" pitchFamily="34" charset="0"/>
              </a:rPr>
              <a:t>Охолоджена</a:t>
            </a:r>
            <a:r>
              <a:rPr lang="ru-RU" b="1" i="1" dirty="0" smtClean="0">
                <a:latin typeface="Calibri" panose="020F0502020204030204" pitchFamily="34" charset="0"/>
              </a:rPr>
              <a:t> </a:t>
            </a:r>
            <a:r>
              <a:rPr lang="ru-RU" b="1" i="1" dirty="0">
                <a:latin typeface="Calibri" panose="020F0502020204030204" pitchFamily="34" charset="0"/>
              </a:rPr>
              <a:t>робоча речовина повертається до нагрівача, і так починається наступний цикл. В залежності від того в яких умовах відбувається отримання і передача тепла виділяють різні робочі цикли </a:t>
            </a:r>
            <a:r>
              <a:rPr lang="ru-RU" b="1" i="1" dirty="0" err="1">
                <a:latin typeface="Calibri" panose="020F0502020204030204" pitchFamily="34" charset="0"/>
              </a:rPr>
              <a:t>теплових</a:t>
            </a:r>
            <a:r>
              <a:rPr lang="ru-RU" b="1" i="1" dirty="0">
                <a:latin typeface="Calibri" panose="020F0502020204030204" pitchFamily="34" charset="0"/>
              </a:rPr>
              <a:t> </a:t>
            </a:r>
            <a:r>
              <a:rPr lang="ru-RU" b="1" i="1" dirty="0" err="1" smtClean="0">
                <a:latin typeface="Calibri" panose="020F0502020204030204" pitchFamily="34" charset="0"/>
              </a:rPr>
              <a:t>двигунів</a:t>
            </a:r>
            <a:r>
              <a:rPr lang="ru-RU" i="1" dirty="0" smtClean="0">
                <a:latin typeface="Calibri" panose="020F0502020204030204" pitchFamily="34" charset="0"/>
              </a:rPr>
              <a:t>.</a:t>
            </a:r>
            <a:endParaRPr lang="ru-RU" sz="2400" b="0" i="1" dirty="0">
              <a:latin typeface="Calibri" panose="020F0502020204030204" pitchFamily="34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6739" y="1414732"/>
            <a:ext cx="2902219" cy="5141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8059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cap="all" dirty="0" err="1">
                <a:solidFill>
                  <a:prstClr val="black"/>
                </a:solidFill>
              </a:rPr>
              <a:t>Типи</a:t>
            </a:r>
            <a:r>
              <a:rPr lang="ru-RU" sz="4000" b="1" cap="all" dirty="0">
                <a:solidFill>
                  <a:prstClr val="black"/>
                </a:solidFill>
              </a:rPr>
              <a:t> </a:t>
            </a:r>
            <a:r>
              <a:rPr lang="ru-RU" sz="4000" b="1" cap="all" dirty="0" err="1">
                <a:solidFill>
                  <a:prstClr val="black"/>
                </a:solidFill>
              </a:rPr>
              <a:t>теплових</a:t>
            </a:r>
            <a:r>
              <a:rPr lang="ru-RU" sz="4000" b="1" cap="all" dirty="0">
                <a:solidFill>
                  <a:prstClr val="black"/>
                </a:solidFill>
              </a:rPr>
              <a:t> </a:t>
            </a:r>
            <a:r>
              <a:rPr lang="ru-RU" sz="4000" b="1" cap="all" dirty="0" err="1">
                <a:solidFill>
                  <a:prstClr val="black"/>
                </a:solidFill>
              </a:rPr>
              <a:t>двигунів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7792528" cy="4525963"/>
          </a:xfrm>
        </p:spPr>
        <p:txBody>
          <a:bodyPr>
            <a:normAutofit lnSpcReduction="10000"/>
          </a:bodyPr>
          <a:lstStyle/>
          <a:p>
            <a:pPr lvl="0">
              <a:buClr>
                <a:srgbClr val="9A5315"/>
              </a:buClr>
              <a:buFont typeface="Arial"/>
              <a:buChar char="•"/>
            </a:pP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До теплового </a:t>
            </a:r>
            <a:r>
              <a:rPr lang="ru-RU" sz="3500" b="1" i="1" dirty="0" err="1">
                <a:solidFill>
                  <a:srgbClr val="C00000"/>
                </a:solidFill>
                <a:latin typeface="Calibri" panose="020F0502020204030204" pitchFamily="34" charset="0"/>
              </a:rPr>
              <a:t>двигуна</a:t>
            </a: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з </a:t>
            </a:r>
            <a:r>
              <a:rPr lang="ru-RU" sz="3500" b="1" i="1" dirty="0" err="1">
                <a:latin typeface="Calibri" panose="020F0502020204030204" pitchFamily="34" charset="0"/>
              </a:rPr>
              <a:t>зовнішнім</a:t>
            </a:r>
            <a:r>
              <a:rPr lang="ru-RU" sz="3500" b="1" i="1" dirty="0">
                <a:latin typeface="Calibri" panose="020F0502020204030204" pitchFamily="34" charset="0"/>
              </a:rPr>
              <a:t> </a:t>
            </a:r>
            <a:r>
              <a:rPr lang="ru-RU" sz="3500" b="1" i="1" dirty="0" err="1">
                <a:solidFill>
                  <a:srgbClr val="C00000"/>
                </a:solidFill>
                <a:latin typeface="Calibri" panose="020F0502020204030204" pitchFamily="34" charset="0"/>
              </a:rPr>
              <a:t>згорянням</a:t>
            </a: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35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3500" b="1" i="1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палива</a:t>
            </a:r>
            <a:r>
              <a:rPr lang="ru-RU" sz="35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 належать    </a:t>
            </a:r>
            <a:r>
              <a:rPr lang="ru-RU" sz="3500" b="1" i="1" dirty="0" err="1" smtClean="0">
                <a:latin typeface="Calibri" panose="020F0502020204030204" pitchFamily="34" charset="0"/>
              </a:rPr>
              <a:t>парові</a:t>
            </a:r>
            <a:r>
              <a:rPr lang="ru-RU" sz="3500" b="1" i="1" dirty="0" smtClean="0">
                <a:latin typeface="Calibri" panose="020F0502020204030204" pitchFamily="34" charset="0"/>
              </a:rPr>
              <a:t> </a:t>
            </a:r>
            <a:r>
              <a:rPr lang="ru-RU" sz="3500" b="1" i="1" dirty="0" err="1">
                <a:latin typeface="Calibri" panose="020F0502020204030204" pitchFamily="34" charset="0"/>
              </a:rPr>
              <a:t>машини</a:t>
            </a:r>
            <a:r>
              <a:rPr lang="ru-RU" sz="3500" b="1" i="1" dirty="0">
                <a:latin typeface="Calibri" panose="020F0502020204030204" pitchFamily="34" charset="0"/>
              </a:rPr>
              <a:t> і </a:t>
            </a:r>
            <a:r>
              <a:rPr lang="ru-RU" sz="3500" b="1" i="1" dirty="0" err="1">
                <a:latin typeface="Calibri" panose="020F0502020204030204" pitchFamily="34" charset="0"/>
              </a:rPr>
              <a:t>парові</a:t>
            </a:r>
            <a:r>
              <a:rPr lang="ru-RU" sz="3500" b="1" i="1" dirty="0">
                <a:latin typeface="Calibri" panose="020F0502020204030204" pitchFamily="34" charset="0"/>
              </a:rPr>
              <a:t> </a:t>
            </a:r>
            <a:r>
              <a:rPr lang="ru-RU" sz="3500" b="1" i="1" dirty="0" err="1" smtClean="0">
                <a:latin typeface="Calibri" panose="020F0502020204030204" pitchFamily="34" charset="0"/>
              </a:rPr>
              <a:t>турбіни</a:t>
            </a: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.</a:t>
            </a:r>
            <a:r>
              <a:rPr lang="ru-RU" sz="35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</a:p>
          <a:p>
            <a:pPr lvl="0">
              <a:buClr>
                <a:srgbClr val="9A5315"/>
              </a:buClr>
              <a:buFont typeface="Arial"/>
              <a:buChar char="•"/>
            </a:pP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Д</a:t>
            </a:r>
            <a:r>
              <a:rPr lang="ru-RU" sz="35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о </a:t>
            </a: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теплового </a:t>
            </a:r>
            <a:r>
              <a:rPr lang="ru-RU" sz="3500" b="1" i="1" dirty="0" err="1">
                <a:solidFill>
                  <a:srgbClr val="C00000"/>
                </a:solidFill>
                <a:latin typeface="Calibri" panose="020F0502020204030204" pitchFamily="34" charset="0"/>
              </a:rPr>
              <a:t>двигуна</a:t>
            </a: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з </a:t>
            </a:r>
            <a:r>
              <a:rPr lang="ru-RU" sz="3500" b="1" i="1" dirty="0" err="1">
                <a:latin typeface="Calibri" panose="020F0502020204030204" pitchFamily="34" charset="0"/>
              </a:rPr>
              <a:t>внутрішнім</a:t>
            </a: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3500" b="1" i="1" dirty="0" err="1">
                <a:solidFill>
                  <a:srgbClr val="C00000"/>
                </a:solidFill>
                <a:latin typeface="Calibri" panose="020F0502020204030204" pitchFamily="34" charset="0"/>
              </a:rPr>
              <a:t>згорянням</a:t>
            </a: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35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- </a:t>
            </a:r>
            <a:r>
              <a:rPr lang="ru-RU" sz="3500" b="1" i="1" dirty="0" err="1">
                <a:latin typeface="Calibri" panose="020F0502020204030204" pitchFamily="34" charset="0"/>
              </a:rPr>
              <a:t>двигуни</a:t>
            </a:r>
            <a:r>
              <a:rPr lang="ru-RU" sz="3500" b="1" i="1" dirty="0">
                <a:latin typeface="Calibri" panose="020F0502020204030204" pitchFamily="34" charset="0"/>
              </a:rPr>
              <a:t> </a:t>
            </a:r>
            <a:r>
              <a:rPr lang="ru-RU" sz="3500" b="1" i="1" dirty="0" err="1">
                <a:latin typeface="Calibri" panose="020F0502020204030204" pitchFamily="34" charset="0"/>
              </a:rPr>
              <a:t>внутрішнього</a:t>
            </a:r>
            <a:r>
              <a:rPr lang="ru-RU" sz="3500" b="1" i="1" dirty="0">
                <a:latin typeface="Calibri" panose="020F0502020204030204" pitchFamily="34" charset="0"/>
              </a:rPr>
              <a:t> </a:t>
            </a:r>
            <a:r>
              <a:rPr lang="ru-RU" sz="3500" b="1" i="1" dirty="0" err="1">
                <a:latin typeface="Calibri" panose="020F0502020204030204" pitchFamily="34" charset="0"/>
              </a:rPr>
              <a:t>згоряння</a:t>
            </a:r>
            <a:r>
              <a:rPr lang="ru-RU" sz="3500" b="1" i="1" dirty="0">
                <a:latin typeface="Calibri" panose="020F0502020204030204" pitchFamily="34" charset="0"/>
              </a:rPr>
              <a:t>, </a:t>
            </a:r>
            <a:r>
              <a:rPr lang="ru-RU" sz="3500" b="1" i="1" dirty="0" err="1">
                <a:latin typeface="Calibri" panose="020F0502020204030204" pitchFamily="34" charset="0"/>
              </a:rPr>
              <a:t>газові</a:t>
            </a:r>
            <a:r>
              <a:rPr lang="ru-RU" sz="3500" b="1" i="1" dirty="0">
                <a:latin typeface="Calibri" panose="020F0502020204030204" pitchFamily="34" charset="0"/>
              </a:rPr>
              <a:t> </a:t>
            </a:r>
            <a:r>
              <a:rPr lang="ru-RU" sz="3500" b="1" i="1" dirty="0" err="1">
                <a:latin typeface="Calibri" panose="020F0502020204030204" pitchFamily="34" charset="0"/>
              </a:rPr>
              <a:t>турбіни</a:t>
            </a:r>
            <a:r>
              <a:rPr lang="ru-RU" sz="3500" b="1" i="1" dirty="0">
                <a:latin typeface="Calibri" panose="020F0502020204030204" pitchFamily="34" charset="0"/>
              </a:rPr>
              <a:t> і </a:t>
            </a:r>
            <a:r>
              <a:rPr lang="ru-RU" sz="3500" b="1" i="1" dirty="0" err="1">
                <a:latin typeface="Calibri" panose="020F0502020204030204" pitchFamily="34" charset="0"/>
              </a:rPr>
              <a:t>реактивні</a:t>
            </a:r>
            <a:r>
              <a:rPr lang="ru-RU" sz="3500" b="1" i="1" dirty="0">
                <a:latin typeface="Calibri" panose="020F0502020204030204" pitchFamily="34" charset="0"/>
              </a:rPr>
              <a:t> </a:t>
            </a:r>
            <a:r>
              <a:rPr lang="ru-RU" sz="3500" b="1" i="1" dirty="0" err="1">
                <a:latin typeface="Calibri" panose="020F0502020204030204" pitchFamily="34" charset="0"/>
              </a:rPr>
              <a:t>двигуни</a:t>
            </a:r>
            <a:r>
              <a:rPr lang="ru-RU" sz="3500" b="1" i="1" dirty="0">
                <a:latin typeface="Calibri" panose="020F0502020204030204" pitchFamily="34" charset="0"/>
              </a:rPr>
              <a:t>.</a:t>
            </a: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В кожному тепловому </a:t>
            </a:r>
            <a:r>
              <a:rPr lang="ru-RU" sz="3500" b="1" i="1" dirty="0" err="1">
                <a:solidFill>
                  <a:srgbClr val="C00000"/>
                </a:solidFill>
                <a:latin typeface="Calibri" panose="020F0502020204030204" pitchFamily="34" charset="0"/>
              </a:rPr>
              <a:t>двигуні</a:t>
            </a: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3500" b="1" i="1" dirty="0" err="1">
                <a:solidFill>
                  <a:srgbClr val="C00000"/>
                </a:solidFill>
                <a:latin typeface="Calibri" panose="020F0502020204030204" pitchFamily="34" charset="0"/>
              </a:rPr>
              <a:t>розрізняють</a:t>
            </a: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3500" b="1" i="1" dirty="0" err="1">
                <a:solidFill>
                  <a:srgbClr val="C00000"/>
                </a:solidFill>
                <a:latin typeface="Calibri" panose="020F0502020204030204" pitchFamily="34" charset="0"/>
              </a:rPr>
              <a:t>нагрівник</a:t>
            </a:r>
            <a:r>
              <a:rPr lang="ru-RU" sz="35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і холодильник.</a:t>
            </a:r>
          </a:p>
          <a:p>
            <a:pPr marL="0" lvl="0" indent="0">
              <a:buNone/>
            </a:pPr>
            <a:endParaRPr lang="ru-RU" sz="2000" dirty="0">
              <a:solidFill>
                <a:prstClr val="black">
                  <a:tint val="75000"/>
                </a:prstClr>
              </a:solidFill>
            </a:endParaRPr>
          </a:p>
          <a:p>
            <a:endParaRPr lang="ru-RU" dirty="0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5755" y="1600200"/>
            <a:ext cx="257925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34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225098" y="1711624"/>
            <a:ext cx="4689231" cy="332935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1029" y="586154"/>
            <a:ext cx="10058403" cy="1219200"/>
          </a:xfrm>
        </p:spPr>
        <p:txBody>
          <a:bodyPr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Парова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машина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45525" y="1518249"/>
            <a:ext cx="5946475" cy="4741874"/>
          </a:xfrm>
        </p:spPr>
        <p:txBody>
          <a:bodyPr>
            <a:normAutofit lnSpcReduction="10000"/>
          </a:bodyPr>
          <a:lstStyle/>
          <a:p>
            <a:pPr>
              <a:buClr>
                <a:srgbClr val="9A5315"/>
              </a:buClr>
              <a:buFont typeface="Arial"/>
              <a:buChar char="•"/>
            </a:pPr>
            <a:r>
              <a:rPr lang="ru-RU" sz="2400" dirty="0" err="1">
                <a:solidFill>
                  <a:srgbClr val="C00000"/>
                </a:solidFill>
                <a:latin typeface="Arial"/>
                <a:hlinkClick r:id="rId4" tooltip="Тепловий двигун"/>
              </a:rPr>
              <a:t>тепловий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поршневий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 err="1">
                <a:solidFill>
                  <a:srgbClr val="C00000"/>
                </a:solidFill>
                <a:latin typeface="Arial"/>
                <a:hlinkClick r:id="rId5" tooltip="Двигун зовнішнього згоряння"/>
              </a:rPr>
              <a:t>двигун</a:t>
            </a:r>
            <a:r>
              <a:rPr lang="ru-RU" sz="2400" dirty="0">
                <a:solidFill>
                  <a:srgbClr val="C00000"/>
                </a:solidFill>
                <a:latin typeface="Arial"/>
                <a:hlinkClick r:id="rId5" tooltip="Двигун зовнішнього згоряння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Arial"/>
                <a:hlinkClick r:id="rId5" tooltip="Двигун зовнішнього згоряння"/>
              </a:rPr>
              <a:t>зовнішнього</a:t>
            </a:r>
            <a:r>
              <a:rPr lang="ru-RU" sz="2400" dirty="0">
                <a:solidFill>
                  <a:srgbClr val="C00000"/>
                </a:solidFill>
                <a:latin typeface="Arial"/>
                <a:hlinkClick r:id="rId5" tooltip="Двигун зовнішнього згоряння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Arial"/>
                <a:hlinkClick r:id="rId5" tooltip="Двигун зовнішнього згоряння"/>
              </a:rPr>
              <a:t>згоряння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, в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якому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 err="1">
                <a:solidFill>
                  <a:srgbClr val="C00000"/>
                </a:solidFill>
                <a:latin typeface="Arial"/>
                <a:hlinkClick r:id="rId6" tooltip="Потенціальна енергія"/>
              </a:rPr>
              <a:t>потенціальна</a:t>
            </a:r>
            <a:r>
              <a:rPr lang="ru-RU" sz="2400" dirty="0">
                <a:solidFill>
                  <a:srgbClr val="C00000"/>
                </a:solidFill>
                <a:latin typeface="Arial"/>
                <a:hlinkClick r:id="rId6" tooltip="Потенціальна енергія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Arial"/>
                <a:hlinkClick r:id="rId6" tooltip="Потенціальна енергія"/>
              </a:rPr>
              <a:t>енергія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водяної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>
                <a:solidFill>
                  <a:srgbClr val="C00000"/>
                </a:solidFill>
                <a:latin typeface="Arial"/>
                <a:hlinkClick r:id="rId7" tooltip="Пара"/>
              </a:rPr>
              <a:t>пари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,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котра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надходить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під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 err="1">
                <a:solidFill>
                  <a:srgbClr val="C00000"/>
                </a:solidFill>
                <a:latin typeface="Arial"/>
                <a:hlinkClick r:id="rId8" tooltip="Тиск"/>
              </a:rPr>
              <a:t>тиском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з </a:t>
            </a:r>
            <a:r>
              <a:rPr lang="ru-RU" sz="2400" dirty="0">
                <a:solidFill>
                  <a:srgbClr val="C00000"/>
                </a:solidFill>
                <a:latin typeface="Arial"/>
                <a:hlinkClick r:id="rId9" tooltip="Паровий котел"/>
              </a:rPr>
              <a:t>парового котла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,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перетворюється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 в </a:t>
            </a:r>
            <a:r>
              <a:rPr lang="ru-RU" sz="2400" dirty="0" err="1">
                <a:solidFill>
                  <a:srgbClr val="C00000"/>
                </a:solidFill>
                <a:latin typeface="Arial"/>
                <a:hlinkClick r:id="rId10" tooltip="Механічна робота"/>
              </a:rPr>
              <a:t>механічну</a:t>
            </a:r>
            <a:r>
              <a:rPr lang="ru-RU" sz="2400" dirty="0">
                <a:solidFill>
                  <a:srgbClr val="C00000"/>
                </a:solidFill>
                <a:latin typeface="Arial"/>
                <a:hlinkClick r:id="rId10" tooltip="Механічна робота"/>
              </a:rPr>
              <a:t> роботу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при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зворотно-поступальному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русі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>
                <a:solidFill>
                  <a:srgbClr val="C00000"/>
                </a:solidFill>
                <a:latin typeface="Arial"/>
                <a:hlinkClick r:id="rId11" tooltip="Поршень"/>
              </a:rPr>
              <a:t>поршня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,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який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 через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механічні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>
                <a:solidFill>
                  <a:srgbClr val="C00000"/>
                </a:solidFill>
                <a:latin typeface="Arial"/>
                <a:hlinkClick r:id="rId12" tooltip="Ланка (механізм)"/>
              </a:rPr>
              <a:t>ланки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надає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 err="1">
                <a:solidFill>
                  <a:srgbClr val="C00000"/>
                </a:solidFill>
                <a:latin typeface="Arial"/>
                <a:hlinkClick r:id="rId13" tooltip="Обертальний рух"/>
              </a:rPr>
              <a:t>обертального</a:t>
            </a:r>
            <a:r>
              <a:rPr lang="ru-RU" sz="2400" dirty="0">
                <a:solidFill>
                  <a:srgbClr val="C00000"/>
                </a:solidFill>
                <a:latin typeface="Arial"/>
                <a:hlinkClick r:id="rId13" tooltip="Обертальний рух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Arial"/>
                <a:hlinkClick r:id="rId13" tooltip="Обертальний рух"/>
              </a:rPr>
              <a:t>руху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вихідному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 </a:t>
            </a:r>
            <a:r>
              <a:rPr lang="ru-RU" sz="2400" dirty="0">
                <a:solidFill>
                  <a:srgbClr val="C00000"/>
                </a:solidFill>
                <a:latin typeface="Arial"/>
                <a:hlinkClick r:id="rId14" tooltip="Вал (техніка)"/>
              </a:rPr>
              <a:t>валу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. У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ширшому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розумінні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,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парова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 машина — всякий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тепловий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двигун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,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який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перетворює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Arial"/>
              </a:rPr>
              <a:t>енергію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 пари в </a:t>
            </a:r>
            <a:r>
              <a:rPr lang="ru-RU" sz="2400" dirty="0" err="1">
                <a:solidFill>
                  <a:srgbClr val="C00000"/>
                </a:solidFill>
                <a:latin typeface="Arial"/>
                <a:hlinkClick r:id="rId10" tooltip="Механічна робота"/>
              </a:rPr>
              <a:t>механічну</a:t>
            </a:r>
            <a:r>
              <a:rPr lang="ru-RU" sz="2400" dirty="0">
                <a:solidFill>
                  <a:srgbClr val="C00000"/>
                </a:solidFill>
                <a:latin typeface="Arial"/>
                <a:hlinkClick r:id="rId10" tooltip="Механічна робота"/>
              </a:rPr>
              <a:t> роботу</a:t>
            </a:r>
            <a:r>
              <a:rPr lang="ru-RU" sz="2400" dirty="0">
                <a:solidFill>
                  <a:srgbClr val="C00000"/>
                </a:solidFill>
                <a:latin typeface="Arial"/>
              </a:rPr>
              <a:t>.</a:t>
            </a:r>
            <a:endParaRPr lang="ru-RU" sz="2400" b="0" i="1" dirty="0">
              <a:solidFill>
                <a:srgbClr val="C00000"/>
              </a:solidFill>
              <a:latin typeface="Calibri Light" pitchFamily="34" charset="0"/>
            </a:endParaRPr>
          </a:p>
        </p:txBody>
      </p:sp>
      <p:pic>
        <p:nvPicPr>
          <p:cNvPr id="7" name="Steam_engine_in_action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1401310" y="1910861"/>
            <a:ext cx="4336807" cy="29542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8781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8475787" y="1954091"/>
            <a:ext cx="3001108" cy="329418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322" y="128955"/>
            <a:ext cx="11094236" cy="94072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Парова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турбіна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9209" y="1079134"/>
            <a:ext cx="6934201" cy="504409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Парова турбіна 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</a:rPr>
              <a:t>- </a:t>
            </a:r>
            <a:r>
              <a:rPr lang="ru-RU" b="1" i="1" dirty="0">
                <a:solidFill>
                  <a:srgbClr val="C00000"/>
                </a:solidFill>
                <a:latin typeface="Calibri" panose="020F0502020204030204" pitchFamily="34" charset="0"/>
              </a:rPr>
              <a:t>тепловий двигун з обертовим ротором, призначений для перетворення потенціальної енергії пари на кінетичну, а кінетичної енергії пари - на механічну роботу. Парову турбіну широко застосовують у багатьох галузях народного господарства, зокрема на теплових </a:t>
            </a:r>
            <a:r>
              <a:rPr lang="ru-RU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електростанціях.</a:t>
            </a:r>
          </a:p>
          <a:p>
            <a:pPr marL="0" indent="0" algn="just">
              <a:buNone/>
            </a:pPr>
            <a:r>
              <a:rPr lang="ru-RU" b="1" i="1" dirty="0" err="1" smtClean="0">
                <a:solidFill>
                  <a:srgbClr val="C00000"/>
                </a:solidFill>
                <a:latin typeface="Calibri" panose="020F0502020204030204" pitchFamily="34" charset="0"/>
              </a:rPr>
              <a:t>Парова</a:t>
            </a:r>
            <a:r>
              <a:rPr lang="ru-RU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турбіна 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складається з </a:t>
            </a:r>
            <a:r>
              <a:rPr lang="ru-RU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нерухомої частини - статора з нерухомими напрямками апаратами (соплами) і рухомої - обертового ротора з дисками, що на них закріплено робочі лопатки.</a:t>
            </a:r>
          </a:p>
          <a:p>
            <a:pPr>
              <a:buClr>
                <a:srgbClr val="9A5315"/>
              </a:buClr>
              <a:buFont typeface="Arial"/>
              <a:buChar char="•"/>
            </a:pPr>
            <a:endParaRPr lang="ru-RU" sz="2400" b="0" i="1" dirty="0">
              <a:solidFill>
                <a:srgbClr val="9A5315"/>
              </a:solidFill>
              <a:latin typeface="Calibri Light" pitchFamily="34" charset="0"/>
            </a:endParaRPr>
          </a:p>
        </p:txBody>
      </p:sp>
      <p:pic>
        <p:nvPicPr>
          <p:cNvPr id="6" name="dampfturbine_fast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614727" y="2079379"/>
            <a:ext cx="2723224" cy="304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222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383359" y="1570948"/>
            <a:ext cx="1758463" cy="347003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1029" y="586154"/>
            <a:ext cx="10058403" cy="794072"/>
          </a:xfrm>
        </p:spPr>
        <p:txBody>
          <a:bodyPr>
            <a:normAutofit fontScale="90000"/>
          </a:bodyPr>
          <a:lstStyle/>
          <a:p>
            <a:pPr algn="r">
              <a:spcBef>
                <a:spcPts val="1"/>
              </a:spcBef>
            </a:pP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Двигун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внутрішнього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згоряння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67820" y="1356709"/>
            <a:ext cx="8014938" cy="485652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Двигун внутрішнього згоряння</a:t>
            </a:r>
            <a:r>
              <a:rPr lang="uk-UA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- тепловий двигун, в якому хімічна енергія палива, яке згоряє в камері згоряння двигуна, перетворюється в механічну </a:t>
            </a:r>
            <a:r>
              <a:rPr lang="uk-UA" sz="24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енергію. </a:t>
            </a:r>
            <a:r>
              <a:rPr lang="uk-UA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Для роботи двигуна внутрішнього згоряння застосовують різне паливо: бензин, спирт, дизельне паливо, природний і генераторний гази</a:t>
            </a:r>
            <a:r>
              <a:rPr lang="uk-UA" sz="24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Робота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двигуна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внутрішнього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згоряння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складається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з</a:t>
            </a:r>
          </a:p>
          <a:p>
            <a:pPr marL="0" indent="0" algn="just">
              <a:buNone/>
            </a:pP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декількох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повторюваних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один за одним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етапів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,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або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, як</a:t>
            </a:r>
          </a:p>
          <a:p>
            <a:pPr marL="0" indent="0" algn="just">
              <a:buNone/>
            </a:pP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кажуть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,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тактів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.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Усього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їх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чотири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Відлік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тактів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починається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з моменту, коли поршень</a:t>
            </a:r>
          </a:p>
          <a:p>
            <a:pPr marL="0" indent="0" algn="just">
              <a:buNone/>
            </a:pP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перебуває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в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крайній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верхній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точці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й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обидва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клапани</a:t>
            </a:r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400" b="1" dirty="0" err="1">
                <a:solidFill>
                  <a:srgbClr val="C00000"/>
                </a:solidFill>
                <a:latin typeface="Calibri" panose="020F0502020204030204" pitchFamily="34" charset="0"/>
              </a:rPr>
              <a:t>закриті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.</a:t>
            </a:r>
            <a:endParaRPr lang="uk-UA" sz="2400" b="1" dirty="0" smtClean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>
              <a:buClr>
                <a:srgbClr val="9A5315"/>
              </a:buClr>
              <a:buFont typeface="Arial"/>
              <a:buChar char="•"/>
            </a:pPr>
            <a:endParaRPr lang="ru-RU" sz="26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4-Stroke-Engine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34291" y="1716080"/>
            <a:ext cx="1466119" cy="317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225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928340" y="1954091"/>
            <a:ext cx="4349261" cy="329418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9871" y="269632"/>
            <a:ext cx="4211516" cy="1219200"/>
          </a:xfrm>
        </p:spPr>
        <p:txBody>
          <a:bodyPr/>
          <a:lstStyle/>
          <a:p>
            <a:pPr algn="r">
              <a:spcBef>
                <a:spcPts val="1"/>
              </a:spcBef>
            </a:pP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Газова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турбіна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3275" y="155275"/>
            <a:ext cx="6034455" cy="655607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Газова турбіна </a:t>
            </a:r>
            <a:r>
              <a:rPr lang="ru-RU" sz="2400" b="1" dirty="0">
                <a:solidFill>
                  <a:srgbClr val="C00000"/>
                </a:solidFill>
                <a:latin typeface="Calibri" panose="020F0502020204030204" pitchFamily="34" charset="0"/>
              </a:rPr>
              <a:t>- </a:t>
            </a:r>
            <a:r>
              <a:rPr lang="ru-RU" sz="2400" b="1" i="1" dirty="0">
                <a:solidFill>
                  <a:srgbClr val="C00000"/>
                </a:solidFill>
                <a:latin typeface="Calibri" panose="020F0502020204030204" pitchFamily="34" charset="0"/>
              </a:rPr>
              <a:t>тепловий турбінний двигун, в якому енергія газового потоку перетворюється в механічну роботу обертового вала. Основною частиною газової турбіни є ротор. Газову турбіну з'єднують з генератором електричного струму або використовують як привод у транспортних та промислових установах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.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Газову турбіну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широко застосовують </a:t>
            </a:r>
            <a:r>
              <a:rPr lang="ru-RU" sz="2400" b="1" i="1" dirty="0">
                <a:solidFill>
                  <a:srgbClr val="C00000"/>
                </a:solidFill>
                <a:latin typeface="Calibri" panose="020F0502020204030204" pitchFamily="34" charset="0"/>
              </a:rPr>
              <a:t>в авіації. Крім того, їх застосовують на залізничному, морському та автомобільному транспорті, електростанціях, а також на металургійних, нафтопереробних, хімічних та ін. заводах, де як правило використовують відхідні гази. Газові турбіни можуть працювати на рідкому і газоподібному паливі</a:t>
            </a:r>
            <a:r>
              <a:rPr lang="ru-RU" sz="2000" b="1" i="1" dirty="0">
                <a:solidFill>
                  <a:srgbClr val="C00000"/>
                </a:solidFill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869" y="2191732"/>
            <a:ext cx="3897707" cy="2860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10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6688347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Реактивний двигун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052423"/>
            <a:ext cx="7274942" cy="5676181"/>
          </a:xfrm>
        </p:spPr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Calibri"/>
              </a:rPr>
              <a:t>Рух, за </a:t>
            </a:r>
            <a:r>
              <a:rPr lang="ru-RU" dirty="0" err="1">
                <a:solidFill>
                  <a:srgbClr val="000000"/>
                </a:solidFill>
                <a:latin typeface="Calibri"/>
              </a:rPr>
              <a:t>якого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Calibri"/>
              </a:rPr>
              <a:t>тіло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Calibri"/>
              </a:rPr>
              <a:t>змінює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Calibri"/>
              </a:rPr>
              <a:t>швидкість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, </a:t>
            </a:r>
            <a:r>
              <a:rPr lang="ru-RU" dirty="0" err="1" smtClean="0">
                <a:solidFill>
                  <a:srgbClr val="000000"/>
                </a:solidFill>
                <a:latin typeface="Calibri"/>
              </a:rPr>
              <a:t>відкидаючи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  свою </a:t>
            </a:r>
            <a:r>
              <a:rPr lang="ru-RU" dirty="0" err="1">
                <a:solidFill>
                  <a:srgbClr val="000000"/>
                </a:solidFill>
                <a:latin typeface="Calibri"/>
              </a:rPr>
              <a:t>частину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Calibri"/>
              </a:rPr>
              <a:t>називають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Calibri,Bold"/>
              </a:rPr>
              <a:t>реактивним</a:t>
            </a:r>
            <a:r>
              <a:rPr lang="ru-RU" dirty="0" smtClean="0">
                <a:solidFill>
                  <a:srgbClr val="C00000"/>
                </a:solidFill>
                <a:latin typeface="Calibri"/>
              </a:rPr>
              <a:t>.</a:t>
            </a:r>
          </a:p>
          <a:p>
            <a:r>
              <a:rPr lang="ru-RU" dirty="0" err="1" smtClean="0">
                <a:solidFill>
                  <a:srgbClr val="424242"/>
                </a:solidFill>
                <a:latin typeface="Tahoma"/>
              </a:rPr>
              <a:t>Реактивні</a:t>
            </a:r>
            <a:r>
              <a:rPr lang="ru-RU" dirty="0" smtClean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двигуни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є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основним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видом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силових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установок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авіаційних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,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ракетних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і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космічних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літальних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апаратів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,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що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створюють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прикладену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до них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реактивну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тягу.</a:t>
            </a:r>
          </a:p>
          <a:p>
            <a:r>
              <a:rPr lang="ru-RU" dirty="0" err="1">
                <a:solidFill>
                  <a:srgbClr val="424242"/>
                </a:solidFill>
                <a:latin typeface="Tahoma"/>
              </a:rPr>
              <a:t>Реактивна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тяга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створюється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двигуном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,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що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викидає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в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навколишнє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середовище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визначену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масу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речовини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(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робочого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 </a:t>
            </a:r>
            <a:r>
              <a:rPr lang="ru-RU" dirty="0" err="1">
                <a:solidFill>
                  <a:srgbClr val="424242"/>
                </a:solidFill>
                <a:latin typeface="Tahoma"/>
              </a:rPr>
              <a:t>тіла</a:t>
            </a:r>
            <a:r>
              <a:rPr lang="ru-RU" dirty="0">
                <a:solidFill>
                  <a:srgbClr val="424242"/>
                </a:solidFill>
                <a:latin typeface="Tahoma"/>
              </a:rPr>
              <a:t>).</a:t>
            </a:r>
          </a:p>
          <a:p>
            <a:endParaRPr lang="ru-RU" dirty="0"/>
          </a:p>
        </p:txBody>
      </p:sp>
      <p:pic>
        <p:nvPicPr>
          <p:cNvPr id="13314" name="Picture 2" descr="C:\Users\Comfy\Desktop\reaktivniy-dvigun-princip-roboti-korotko-princip-roboti-reaktivnogo-dviguna-ltaka_906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048" y="120770"/>
            <a:ext cx="4272951" cy="334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Comfy\Desktop\reaktivniy-dvigun-princip-roboti-korotko-princip-roboti-reaktivnogo-dviguna-ltaka_174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542" y="3692106"/>
            <a:ext cx="4307457" cy="3165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33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500" dirty="0" err="1">
                <a:solidFill>
                  <a:srgbClr val="FF0000"/>
                </a:solidFill>
              </a:rPr>
              <a:t>Третя</a:t>
            </a:r>
            <a:r>
              <a:rPr lang="ru-RU" sz="4500" dirty="0">
                <a:solidFill>
                  <a:srgbClr val="FF0000"/>
                </a:solidFill>
              </a:rPr>
              <a:t>  </a:t>
            </a:r>
            <a:r>
              <a:rPr lang="ru-RU" sz="4500" dirty="0" err="1">
                <a:solidFill>
                  <a:srgbClr val="FF0000"/>
                </a:solidFill>
              </a:rPr>
              <a:t>група</a:t>
            </a:r>
            <a:r>
              <a:rPr lang="ru-RU" sz="4500" dirty="0">
                <a:solidFill>
                  <a:srgbClr val="FF0000"/>
                </a:solidFill>
              </a:rPr>
              <a:t> «</a:t>
            </a:r>
            <a:r>
              <a:rPr lang="ru-RU" sz="4500" dirty="0" err="1">
                <a:solidFill>
                  <a:srgbClr val="FF0000"/>
                </a:solidFill>
              </a:rPr>
              <a:t>Економісти</a:t>
            </a:r>
            <a:r>
              <a:rPr lang="ru-RU" sz="4500" dirty="0">
                <a:solidFill>
                  <a:srgbClr val="FF0000"/>
                </a:solidFill>
              </a:rPr>
              <a:t>»</a:t>
            </a:r>
            <a:br>
              <a:rPr lang="ru-RU" sz="4500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10863532" cy="4525963"/>
          </a:xfrm>
        </p:spPr>
        <p:txBody>
          <a:bodyPr/>
          <a:lstStyle/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uk-UA" sz="3200" b="1" dirty="0">
                <a:solidFill>
                  <a:srgbClr val="FF0000"/>
                </a:solidFill>
                <a:latin typeface="Constantia"/>
              </a:rPr>
              <a:t>Склад групи</a:t>
            </a:r>
            <a:r>
              <a:rPr lang="uk-UA" sz="3200" dirty="0">
                <a:solidFill>
                  <a:prstClr val="black"/>
                </a:solidFill>
                <a:latin typeface="Constantia"/>
              </a:rPr>
              <a:t>:</a:t>
            </a:r>
            <a:r>
              <a:rPr lang="ru-RU" sz="32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ru-RU" sz="32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uk-UA" sz="3200" dirty="0" smtClean="0">
                <a:solidFill>
                  <a:prstClr val="black"/>
                </a:solidFill>
                <a:latin typeface="Constantia"/>
              </a:rPr>
              <a:t>Лебединський </a:t>
            </a:r>
            <a:r>
              <a:rPr lang="uk-UA" sz="3200" dirty="0">
                <a:solidFill>
                  <a:prstClr val="black"/>
                </a:solidFill>
                <a:latin typeface="Constantia"/>
              </a:rPr>
              <a:t>М.(керівник групи); </a:t>
            </a:r>
          </a:p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uk-UA" sz="3200" dirty="0" err="1">
                <a:solidFill>
                  <a:prstClr val="black"/>
                </a:solidFill>
                <a:latin typeface="Constantia"/>
              </a:rPr>
              <a:t>Плечун</a:t>
            </a:r>
            <a:r>
              <a:rPr lang="uk-UA" sz="3200" dirty="0">
                <a:solidFill>
                  <a:prstClr val="black"/>
                </a:solidFill>
                <a:latin typeface="Constantia"/>
              </a:rPr>
              <a:t> І.; </a:t>
            </a:r>
            <a:r>
              <a:rPr lang="uk-UA" sz="3200" dirty="0" err="1">
                <a:solidFill>
                  <a:prstClr val="black"/>
                </a:solidFill>
                <a:latin typeface="Constantia"/>
              </a:rPr>
              <a:t>Скарбарчук</a:t>
            </a:r>
            <a:r>
              <a:rPr lang="uk-UA" sz="3200" dirty="0">
                <a:solidFill>
                  <a:prstClr val="black"/>
                </a:solidFill>
                <a:latin typeface="Constantia"/>
              </a:rPr>
              <a:t> Є.; </a:t>
            </a:r>
            <a:r>
              <a:rPr lang="ru-RU" sz="3200" dirty="0" err="1">
                <a:solidFill>
                  <a:prstClr val="black"/>
                </a:solidFill>
                <a:latin typeface="Constantia"/>
              </a:rPr>
              <a:t>Калістратенко</a:t>
            </a:r>
            <a:r>
              <a:rPr lang="ru-RU" sz="3200" dirty="0">
                <a:solidFill>
                  <a:prstClr val="black"/>
                </a:solidFill>
                <a:latin typeface="Constantia"/>
              </a:rPr>
              <a:t> Є. </a:t>
            </a:r>
            <a:endParaRPr lang="ru-RU" sz="3200" dirty="0" smtClean="0">
              <a:solidFill>
                <a:prstClr val="black"/>
              </a:solidFill>
              <a:latin typeface="Constantia"/>
            </a:endParaRPr>
          </a:p>
          <a:p>
            <a:pPr marL="0" lvl="0" indent="0">
              <a:buClr>
                <a:srgbClr val="0BD0D9"/>
              </a:buClr>
              <a:buSzPct val="95000"/>
              <a:buNone/>
            </a:pPr>
            <a:endParaRPr lang="ru-RU" sz="3200" dirty="0">
              <a:solidFill>
                <a:prstClr val="black"/>
              </a:solidFill>
              <a:latin typeface="Constantia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0BD0D9"/>
              </a:buClr>
              <a:buSzPct val="95000"/>
              <a:buNone/>
            </a:pPr>
            <a:r>
              <a:rPr lang="uk-UA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Змістові питання</a:t>
            </a:r>
            <a:r>
              <a:rPr lang="uk-UA" sz="3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r>
              <a:rPr lang="uk-UA" sz="3200" b="1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uk-UA" sz="3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Що таке ККД? </a:t>
            </a:r>
            <a:endParaRPr lang="uk-UA" sz="32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0BD0D9"/>
              </a:buClr>
              <a:buSzPct val="95000"/>
              <a:buNone/>
            </a:pPr>
            <a:r>
              <a:rPr lang="uk-UA" sz="3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3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Як його підвищити?  </a:t>
            </a:r>
            <a:r>
              <a:rPr lang="uk-UA" sz="32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Як </a:t>
            </a:r>
            <a:r>
              <a:rPr lang="uk-UA" sz="3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зменшити</a:t>
            </a:r>
            <a:r>
              <a:rPr lang="uk-UA" sz="32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32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затрати ?</a:t>
            </a:r>
            <a:endParaRPr lang="ru-RU" sz="32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920376" y="1582953"/>
            <a:ext cx="1673525" cy="4525963"/>
          </a:xfrm>
        </p:spPr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549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362310"/>
            <a:ext cx="5618672" cy="5763860"/>
          </a:xfrm>
        </p:spPr>
        <p:txBody>
          <a:bodyPr/>
          <a:lstStyle/>
          <a:p>
            <a:pPr lvl="0" algn="ctr" fontAlgn="base">
              <a:spcAft>
                <a:spcPct val="0"/>
              </a:spcAft>
              <a:buClr>
                <a:srgbClr val="008080"/>
              </a:buClr>
              <a:buBlip>
                <a:blip r:embed="rId2"/>
              </a:buBlip>
              <a:defRPr/>
            </a:pPr>
            <a:r>
              <a:rPr lang="uk-UA" altLang="ru-RU" sz="32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Коефіцієнтом </a:t>
            </a:r>
            <a:r>
              <a:rPr lang="uk-UA" altLang="ru-RU" sz="32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корисної дії теплового двигуна називають відношення роботи, яку виконує двигун до кількості теплоти, одержаної від нагрівника</a:t>
            </a:r>
            <a:endParaRPr lang="ru-RU" altLang="ru-RU" sz="3200" kern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</a:endParaRP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3101676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525" y="258793"/>
            <a:ext cx="5946475" cy="6599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7" y="4639334"/>
            <a:ext cx="6211018" cy="165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752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2528" y="337681"/>
            <a:ext cx="5538159" cy="5644075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 err="1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Пані</a:t>
            </a:r>
            <a:r>
              <a:rPr lang="ru-RU" sz="3600" b="1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3600" b="1" i="1" dirty="0" err="1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Природо</a:t>
            </a:r>
            <a:r>
              <a:rPr lang="ru-RU" sz="36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!</a:t>
            </a:r>
            <a:r>
              <a:rPr lang="ru-RU" sz="36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uk-UA" sz="3600" b="1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Вас </a:t>
            </a:r>
            <a:r>
              <a:rPr lang="uk-UA" sz="36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не можна перехитрити та обдурити,</a:t>
            </a:r>
            <a:r>
              <a:rPr lang="uk-UA" sz="36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uk-UA" sz="36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але вас можна пізнати й зрозуміти, щоб жити з Вами в мирі та злагоді</a:t>
            </a:r>
            <a:r>
              <a:rPr lang="uk-UA" sz="3600" b="1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600" b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(</a:t>
            </a:r>
            <a:r>
              <a:rPr lang="uk-UA" sz="36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М. </a:t>
            </a:r>
            <a:r>
              <a:rPr lang="uk-UA" sz="3600" b="1" dirty="0" err="1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Балашов</a:t>
            </a:r>
            <a:r>
              <a:rPr lang="uk-UA" sz="36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)</a:t>
            </a:r>
            <a:endParaRPr lang="ru-RU" sz="36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7410" name="Picture 2" descr="C:\Users\Comfy\Desktop\look.com.ua-759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709" y="3140014"/>
            <a:ext cx="6343290" cy="37179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Comfy\Desktop\124412-20-vdoxnovlyayushhix-snimkov-prirod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709" y="64698"/>
            <a:ext cx="6343290" cy="38516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911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071" name="Rectangle 2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altLang="ru-RU" sz="40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Характеристики деяких теплових машин</a:t>
            </a:r>
            <a:endParaRPr lang="ru-RU" altLang="ru-RU" sz="400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50076" name="Group 220"/>
          <p:cNvGraphicFramePr>
            <a:graphicFrameLocks noGrp="1"/>
          </p:cNvGraphicFramePr>
          <p:nvPr>
            <p:ph idx="1"/>
          </p:nvPr>
        </p:nvGraphicFramePr>
        <p:xfrm>
          <a:off x="527051" y="1773238"/>
          <a:ext cx="10972800" cy="4533902"/>
        </p:xfrm>
        <a:graphic>
          <a:graphicData uri="http://schemas.openxmlformats.org/drawingml/2006/table">
            <a:tbl>
              <a:tblPr/>
              <a:tblGrid>
                <a:gridCol w="1828800"/>
                <a:gridCol w="1826683"/>
                <a:gridCol w="1828800"/>
                <a:gridCol w="1826684"/>
                <a:gridCol w="1830916"/>
                <a:gridCol w="1830917"/>
              </a:tblGrid>
              <a:tr h="461963">
                <a:tc row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Теплова 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машина</a:t>
                      </a:r>
                      <a:endParaRPr kumimoji="0" lang="uk-UA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Робоче тіло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Температура, К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Макси-мальний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ККД,%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ККД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машини,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47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нагрівника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холодиль-ника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55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Поршнева парова машина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  <a:endParaRPr kumimoji="0" lang="uk-UA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– 15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</a:tr>
              <a:tr h="6477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Парова турбіна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– 25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</a:tr>
              <a:tr h="9255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Дизель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Продукти згоряння палива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2000–2100  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– 39 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9255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Карбюра-торний двигун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Продукти згоряння палива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2500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18 - 24</a:t>
                      </a:r>
                      <a:endParaRPr kumimoji="0" lang="uk-UA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521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0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0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0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881966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Способи</a:t>
            </a:r>
            <a:r>
              <a:rPr lang="ru-RU" dirty="0"/>
              <a:t> </a:t>
            </a:r>
            <a:r>
              <a:rPr lang="ru-RU" dirty="0" err="1"/>
              <a:t>збільшення</a:t>
            </a:r>
            <a:r>
              <a:rPr lang="ru-RU" dirty="0"/>
              <a:t> ККД теплового </a:t>
            </a:r>
            <a:r>
              <a:rPr lang="ru-RU" dirty="0" err="1"/>
              <a:t>двигуна</a:t>
            </a:r>
            <a:r>
              <a:rPr lang="ru-RU" dirty="0" smtClean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001334"/>
            <a:ext cx="10972800" cy="4124841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1.Зниження </a:t>
            </a:r>
            <a:r>
              <a:rPr lang="ru-RU" sz="3600" dirty="0" err="1"/>
              <a:t>кількості</a:t>
            </a:r>
            <a:r>
              <a:rPr lang="ru-RU" sz="3600" dirty="0"/>
              <a:t> </a:t>
            </a:r>
            <a:r>
              <a:rPr lang="ru-RU" sz="3600" dirty="0" err="1"/>
              <a:t>теплоти</a:t>
            </a:r>
            <a:r>
              <a:rPr lang="ru-RU" sz="3600" dirty="0"/>
              <a:t>, </a:t>
            </a:r>
            <a:r>
              <a:rPr lang="ru-RU" sz="3600" dirty="0" err="1"/>
              <a:t>що</a:t>
            </a:r>
            <a:r>
              <a:rPr lang="ru-RU" sz="3600" dirty="0"/>
              <a:t> </a:t>
            </a:r>
            <a:r>
              <a:rPr lang="ru-RU" sz="3600" dirty="0" err="1"/>
              <a:t>виділяється</a:t>
            </a:r>
            <a:r>
              <a:rPr lang="ru-RU" sz="3600" dirty="0"/>
              <a:t> холодильнику.</a:t>
            </a:r>
          </a:p>
          <a:p>
            <a:r>
              <a:rPr lang="ru-RU" sz="3600" dirty="0"/>
              <a:t>2. </a:t>
            </a:r>
            <a:r>
              <a:rPr lang="ru-RU" sz="3600" dirty="0" err="1"/>
              <a:t>Зменшення</a:t>
            </a:r>
            <a:r>
              <a:rPr lang="ru-RU" sz="3600" dirty="0"/>
              <a:t> </a:t>
            </a:r>
            <a:r>
              <a:rPr lang="ru-RU" sz="3600" dirty="0" err="1"/>
              <a:t>тертя</a:t>
            </a:r>
            <a:r>
              <a:rPr lang="ru-RU" sz="3600" dirty="0"/>
              <a:t> </a:t>
            </a:r>
            <a:r>
              <a:rPr lang="ru-RU" sz="3600" dirty="0" err="1"/>
              <a:t>частин</a:t>
            </a:r>
            <a:r>
              <a:rPr lang="ru-RU" sz="3600" dirty="0"/>
              <a:t> </a:t>
            </a:r>
            <a:r>
              <a:rPr lang="ru-RU" sz="3600" dirty="0" err="1"/>
              <a:t>двигуна</a:t>
            </a:r>
            <a:r>
              <a:rPr lang="ru-RU" sz="3600" dirty="0"/>
              <a:t>.</a:t>
            </a:r>
          </a:p>
          <a:p>
            <a:r>
              <a:rPr lang="ru-RU" sz="3600" dirty="0"/>
              <a:t>3. </a:t>
            </a:r>
            <a:r>
              <a:rPr lang="ru-RU" sz="3600" dirty="0" err="1"/>
              <a:t>Повне</a:t>
            </a:r>
            <a:r>
              <a:rPr lang="ru-RU" sz="3600" dirty="0"/>
              <a:t> </a:t>
            </a:r>
            <a:r>
              <a:rPr lang="ru-RU" sz="3600" dirty="0" err="1"/>
              <a:t>згоряння</a:t>
            </a:r>
            <a:r>
              <a:rPr lang="ru-RU" sz="3600" dirty="0"/>
              <a:t> </a:t>
            </a:r>
            <a:r>
              <a:rPr lang="ru-RU" sz="3600" dirty="0" err="1"/>
              <a:t>палива</a:t>
            </a:r>
            <a:r>
              <a:rPr lang="ru-RU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7946427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500" dirty="0" err="1">
                <a:solidFill>
                  <a:srgbClr val="FF0000"/>
                </a:solidFill>
              </a:rPr>
              <a:t>Четверта</a:t>
            </a:r>
            <a:r>
              <a:rPr lang="ru-RU" sz="4500" dirty="0">
                <a:solidFill>
                  <a:srgbClr val="FF0000"/>
                </a:solidFill>
              </a:rPr>
              <a:t>  </a:t>
            </a:r>
            <a:r>
              <a:rPr lang="ru-RU" sz="4500" dirty="0" err="1">
                <a:solidFill>
                  <a:srgbClr val="FF0000"/>
                </a:solidFill>
              </a:rPr>
              <a:t>група</a:t>
            </a:r>
            <a:r>
              <a:rPr lang="ru-RU" sz="4500" dirty="0">
                <a:solidFill>
                  <a:srgbClr val="FF0000"/>
                </a:solidFill>
              </a:rPr>
              <a:t> «</a:t>
            </a:r>
            <a:r>
              <a:rPr lang="ru-RU" sz="4500" dirty="0" err="1">
                <a:solidFill>
                  <a:srgbClr val="FF0000"/>
                </a:solidFill>
              </a:rPr>
              <a:t>Екологи</a:t>
            </a:r>
            <a:r>
              <a:rPr lang="ru-RU" sz="4500" dirty="0">
                <a:solidFill>
                  <a:srgbClr val="FF0000"/>
                </a:solidFill>
              </a:rPr>
              <a:t>»</a:t>
            </a:r>
            <a:br>
              <a:rPr lang="ru-RU" sz="4500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uk-UA" sz="3600" dirty="0">
                <a:solidFill>
                  <a:srgbClr val="FF0000"/>
                </a:solidFill>
                <a:latin typeface="Constantia"/>
              </a:rPr>
              <a:t>Склад групи</a:t>
            </a:r>
            <a:r>
              <a:rPr lang="uk-UA" sz="3600" dirty="0">
                <a:solidFill>
                  <a:prstClr val="black"/>
                </a:solidFill>
                <a:latin typeface="Constantia"/>
              </a:rPr>
              <a:t>: </a:t>
            </a:r>
            <a:r>
              <a:rPr lang="ru-RU" sz="3600" dirty="0">
                <a:solidFill>
                  <a:prstClr val="black"/>
                </a:solidFill>
                <a:latin typeface="Constantia"/>
              </a:rPr>
              <a:t>Воскобой К.(</a:t>
            </a:r>
            <a:r>
              <a:rPr lang="ru-RU" sz="3600" dirty="0" err="1">
                <a:solidFill>
                  <a:prstClr val="black"/>
                </a:solidFill>
                <a:latin typeface="Constantia"/>
              </a:rPr>
              <a:t>керівник</a:t>
            </a:r>
            <a:r>
              <a:rPr lang="ru-RU" sz="36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ru-RU" sz="3600" dirty="0" err="1">
                <a:solidFill>
                  <a:prstClr val="black"/>
                </a:solidFill>
                <a:latin typeface="Constantia"/>
              </a:rPr>
              <a:t>групи</a:t>
            </a:r>
            <a:r>
              <a:rPr lang="ru-RU" sz="3600" dirty="0">
                <a:solidFill>
                  <a:prstClr val="black"/>
                </a:solidFill>
                <a:latin typeface="Constantia"/>
              </a:rPr>
              <a:t>);</a:t>
            </a:r>
          </a:p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uk-UA" sz="3600" dirty="0">
                <a:solidFill>
                  <a:prstClr val="black"/>
                </a:solidFill>
                <a:latin typeface="Constantia"/>
              </a:rPr>
              <a:t> Кузнєцова А.; Терещук </a:t>
            </a:r>
            <a:r>
              <a:rPr lang="uk-UA" sz="3600" dirty="0" smtClean="0">
                <a:solidFill>
                  <a:prstClr val="black"/>
                </a:solidFill>
                <a:latin typeface="Constantia"/>
              </a:rPr>
              <a:t>В.; </a:t>
            </a:r>
            <a:r>
              <a:rPr lang="ru-RU" sz="3600" dirty="0" err="1">
                <a:solidFill>
                  <a:prstClr val="black"/>
                </a:solidFill>
                <a:latin typeface="Constantia"/>
              </a:rPr>
              <a:t>Білошапка</a:t>
            </a:r>
            <a:r>
              <a:rPr lang="ru-RU" sz="3600" dirty="0">
                <a:solidFill>
                  <a:prstClr val="black"/>
                </a:solidFill>
                <a:latin typeface="Constantia"/>
              </a:rPr>
              <a:t> Є</a:t>
            </a:r>
            <a:r>
              <a:rPr lang="ru-RU" sz="3600" dirty="0" smtClean="0">
                <a:solidFill>
                  <a:prstClr val="black"/>
                </a:solidFill>
                <a:latin typeface="Constantia"/>
              </a:rPr>
              <a:t>.</a:t>
            </a:r>
          </a:p>
          <a:p>
            <a:pPr marL="0" lvl="0" indent="0">
              <a:buClr>
                <a:srgbClr val="0BD0D9"/>
              </a:buClr>
              <a:buSzPct val="95000"/>
              <a:buNone/>
            </a:pPr>
            <a:endParaRPr lang="ru-RU" sz="3600" dirty="0">
              <a:solidFill>
                <a:prstClr val="black"/>
              </a:solidFill>
              <a:latin typeface="Constantia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0BD0D9"/>
              </a:buClr>
              <a:buSzPct val="95000"/>
              <a:buNone/>
            </a:pPr>
            <a:r>
              <a:rPr lang="uk-UA" sz="3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Змістові питання: </a:t>
            </a:r>
            <a:r>
              <a:rPr lang="uk-UA" sz="3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Які</a:t>
            </a:r>
            <a:r>
              <a:rPr lang="uk-UA" sz="3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3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екологічні проблеми          використання теплових двигунів?</a:t>
            </a:r>
            <a:endParaRPr lang="ru-RU" sz="3600" dirty="0">
              <a:solidFill>
                <a:prstClr val="black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273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 err="1">
                <a:solidFill>
                  <a:srgbClr val="C00000"/>
                </a:solidFill>
                <a:ea typeface="+mn-ea"/>
                <a:cs typeface="+mn-cs"/>
              </a:rPr>
              <a:t>Засмічення</a:t>
            </a:r>
            <a:r>
              <a:rPr lang="ru-RU" sz="3200" b="1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ea typeface="+mn-ea"/>
                <a:cs typeface="+mn-cs"/>
              </a:rPr>
              <a:t>атмосфери</a:t>
            </a:r>
            <a:r>
              <a:rPr lang="ru-RU" sz="3200" b="1" dirty="0">
                <a:solidFill>
                  <a:srgbClr val="C00000"/>
                </a:solidFill>
                <a:ea typeface="+mn-ea"/>
                <a:cs typeface="+mn-cs"/>
              </a:rPr>
              <a:t> — </a:t>
            </a:r>
            <a:r>
              <a:rPr lang="ru-RU" sz="3200" b="1" dirty="0" err="1">
                <a:solidFill>
                  <a:srgbClr val="C00000"/>
                </a:solidFill>
                <a:ea typeface="+mn-ea"/>
                <a:cs typeface="+mn-cs"/>
              </a:rPr>
              <a:t>газової</a:t>
            </a:r>
            <a:r>
              <a:rPr lang="ru-RU" sz="3200" b="1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ea typeface="+mn-ea"/>
                <a:cs typeface="+mn-cs"/>
              </a:rPr>
              <a:t>оболонки</a:t>
            </a:r>
            <a:r>
              <a:rPr lang="ru-RU" sz="3200" b="1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ea typeface="+mn-ea"/>
                <a:cs typeface="+mn-cs"/>
              </a:rPr>
              <a:t>Землі</a:t>
            </a:r>
            <a:r>
              <a:rPr lang="ru-RU" sz="3200" b="1" dirty="0">
                <a:solidFill>
                  <a:srgbClr val="C00000"/>
                </a:solidFill>
                <a:ea typeface="+mn-ea"/>
                <a:cs typeface="+mn-cs"/>
              </a:rPr>
              <a:t> — одна з </a:t>
            </a:r>
            <a:r>
              <a:rPr lang="ru-RU" sz="3200" b="1" dirty="0" err="1">
                <a:solidFill>
                  <a:srgbClr val="C00000"/>
                </a:solidFill>
                <a:ea typeface="+mn-ea"/>
                <a:cs typeface="+mn-cs"/>
              </a:rPr>
              <a:t>важливих</a:t>
            </a:r>
            <a:r>
              <a:rPr lang="ru-RU" sz="3200" b="1" dirty="0">
                <a:solidFill>
                  <a:srgbClr val="C00000"/>
                </a:solidFill>
                <a:ea typeface="+mn-ea"/>
                <a:cs typeface="+mn-cs"/>
              </a:rPr>
              <a:t> і </a:t>
            </a:r>
            <a:r>
              <a:rPr lang="ru-RU" sz="3200" b="1" dirty="0" err="1">
                <a:solidFill>
                  <a:srgbClr val="C00000"/>
                </a:solidFill>
                <a:ea typeface="+mn-ea"/>
                <a:cs typeface="+mn-cs"/>
              </a:rPr>
              <a:t>особливих</a:t>
            </a:r>
            <a:r>
              <a:rPr lang="ru-RU" sz="3200" b="1" dirty="0">
                <a:solidFill>
                  <a:srgbClr val="C00000"/>
                </a:solidFill>
                <a:ea typeface="+mn-ea"/>
                <a:cs typeface="+mn-cs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ea typeface="+mn-ea"/>
                <a:cs typeface="+mn-cs"/>
              </a:rPr>
              <a:t>екологічних</a:t>
            </a:r>
            <a:r>
              <a:rPr lang="ru-RU" sz="3200" b="1" dirty="0">
                <a:solidFill>
                  <a:srgbClr val="C00000"/>
                </a:solidFill>
                <a:ea typeface="+mn-ea"/>
                <a:cs typeface="+mn-cs"/>
              </a:rPr>
              <a:t> проблем </a:t>
            </a:r>
            <a:r>
              <a:rPr lang="ru-RU" sz="3200" b="1" dirty="0" err="1">
                <a:solidFill>
                  <a:srgbClr val="C00000"/>
                </a:solidFill>
                <a:ea typeface="+mn-ea"/>
                <a:cs typeface="+mn-cs"/>
              </a:rPr>
              <a:t>сьогодення</a:t>
            </a:r>
            <a:r>
              <a:rPr lang="ru-RU" sz="3200" b="1" dirty="0">
                <a:solidFill>
                  <a:srgbClr val="C00000"/>
                </a:solidFill>
                <a:ea typeface="+mn-ea"/>
                <a:cs typeface="+mn-cs"/>
              </a:rPr>
              <a:t>. </a:t>
            </a:r>
            <a:br>
              <a:rPr lang="ru-RU" sz="3200" b="1" dirty="0">
                <a:solidFill>
                  <a:srgbClr val="C00000"/>
                </a:solidFill>
                <a:ea typeface="+mn-ea"/>
                <a:cs typeface="+mn-cs"/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138687"/>
            <a:ext cx="5791200" cy="541738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Один легковий автомобіль щороку споживає з атмосфери понад 4350 кг кисню, викидаючи з відпрацьованими газами приблизно 530 кг оксиду вуглецю, 27 кг оксидів азоту i 3250 кг вуглекислого газу. </a:t>
            </a:r>
            <a:endParaRPr lang="uk-UA" b="1" i="1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i="1" dirty="0" smtClean="0">
                <a:latin typeface="Times New Roman"/>
                <a:ea typeface="Times New Roman"/>
                <a:cs typeface="Times New Roman"/>
              </a:rPr>
              <a:t>ТЕС 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викидають у атмосферу приблизно 30% загального обсягу всіх шкідливих промислових відходів. Вони істотно впливають на навколишнє середовище району та на стан біосфери загалом. </a:t>
            </a:r>
            <a:endParaRPr lang="uk-UA" b="1" i="1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i="1" dirty="0" smtClean="0">
                <a:latin typeface="Times New Roman"/>
                <a:ea typeface="Times New Roman"/>
                <a:cs typeface="Times New Roman"/>
              </a:rPr>
              <a:t>Сьогодні 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в пило-газових викидах медики підраховують близько 140 шкідливих для організму людини речовин. Для повної екологічної оцінки цих викидів є інформація, яка характеризує вплив </a:t>
            </a:r>
            <a:r>
              <a:rPr lang="uk-UA" b="1" i="1" dirty="0" err="1">
                <a:latin typeface="Times New Roman"/>
                <a:ea typeface="Times New Roman"/>
                <a:cs typeface="Times New Roman"/>
              </a:rPr>
              <a:t>забруднювачiв</a:t>
            </a:r>
            <a:r>
              <a:rPr lang="uk-UA" b="1" i="1" dirty="0">
                <a:latin typeface="Times New Roman"/>
                <a:ea typeface="Times New Roman"/>
                <a:cs typeface="Times New Roman"/>
              </a:rPr>
              <a:t> на людський організм. </a:t>
            </a:r>
            <a:endParaRPr lang="ru-RU" sz="2400" b="1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7600" y="1902829"/>
            <a:ext cx="5384800" cy="392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656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31320"/>
            <a:ext cx="7884543" cy="1915065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uk-UA" sz="40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Негативна дія теплових двигунів:</a:t>
            </a:r>
            <a:r>
              <a:rPr lang="ru-RU" sz="4000" b="1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ru-RU" sz="4000" b="1" dirty="0">
                <a:solidFill>
                  <a:srgbClr val="C00000"/>
                </a:solidFill>
                <a:ea typeface="Calibri"/>
                <a:cs typeface="Times New Roman"/>
              </a:rPr>
            </a:b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" y="2122098"/>
            <a:ext cx="7919048" cy="4735902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uk-UA" sz="2800" i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Забруднення </a:t>
            </a:r>
            <a:r>
              <a:rPr lang="uk-UA" sz="2800" i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атмосфенного </a:t>
            </a:r>
            <a:r>
              <a:rPr lang="uk-UA" sz="2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повітря.</a:t>
            </a:r>
            <a:endParaRPr lang="ru-RU" sz="28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uk-UA" sz="2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Поступове підвищення середньорічної </a:t>
            </a:r>
            <a:r>
              <a:rPr lang="uk-UA" sz="2800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температути</a:t>
            </a:r>
            <a:r>
              <a:rPr lang="uk-UA" sz="2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на Землі.</a:t>
            </a:r>
            <a:endParaRPr lang="ru-RU" sz="28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uk-UA" sz="28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Створення загрози танення льодовиків і підвищення рівня Світового океану.</a:t>
            </a:r>
            <a:endParaRPr lang="ru-RU" sz="28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r>
              <a:rPr lang="uk-UA" sz="2800" i="1" dirty="0">
                <a:solidFill>
                  <a:srgbClr val="000000"/>
                </a:solidFill>
                <a:latin typeface="Times New Roman"/>
                <a:ea typeface="Times New Roman"/>
              </a:rPr>
              <a:t>Зі збільшенням потужності теплових і атомних електростанцій зростає потреба у воді.</a:t>
            </a:r>
            <a:endParaRPr lang="ru-RU" sz="2800" dirty="0"/>
          </a:p>
        </p:txBody>
      </p:sp>
      <p:pic>
        <p:nvPicPr>
          <p:cNvPr id="9" name="Содержимое 8" descr="auto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936302" y="3657600"/>
            <a:ext cx="4123425" cy="2984740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mashyna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7919049" y="655608"/>
            <a:ext cx="4272950" cy="2898475"/>
          </a:xfrm>
        </p:spPr>
      </p:pic>
    </p:spTree>
    <p:extLst>
      <p:ext uri="{BB962C8B-B14F-4D97-AF65-F5344CB8AC3E}">
        <p14:creationId xmlns:p14="http://schemas.microsoft.com/office/powerpoint/2010/main" val="78772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71461" y="714356"/>
            <a:ext cx="10972800" cy="93978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</a:rPr>
              <a:t>Основні </a:t>
            </a:r>
            <a:r>
              <a:rPr lang="ru-RU" sz="3100" b="1" dirty="0" err="1" smtClean="0">
                <a:solidFill>
                  <a:srgbClr val="C00000"/>
                </a:solidFill>
              </a:rPr>
              <a:t>методи</a:t>
            </a:r>
            <a:r>
              <a:rPr lang="ru-RU" sz="3100" b="1" dirty="0" smtClean="0">
                <a:solidFill>
                  <a:srgbClr val="C00000"/>
                </a:solidFill>
              </a:rPr>
              <a:t> </a:t>
            </a:r>
            <a:r>
              <a:rPr lang="ru-RU" sz="3100" b="1" dirty="0" err="1" smtClean="0">
                <a:solidFill>
                  <a:srgbClr val="C00000"/>
                </a:solidFill>
              </a:rPr>
              <a:t>боротьби</a:t>
            </a:r>
            <a:r>
              <a:rPr lang="ru-RU" sz="3100" b="1" dirty="0" smtClean="0">
                <a:solidFill>
                  <a:srgbClr val="C00000"/>
                </a:solidFill>
              </a:rPr>
              <a:t> </a:t>
            </a:r>
            <a:r>
              <a:rPr lang="ru-RU" sz="3100" b="1" dirty="0" err="1" smtClean="0">
                <a:solidFill>
                  <a:srgbClr val="C00000"/>
                </a:solidFill>
              </a:rPr>
              <a:t>із</a:t>
            </a:r>
            <a:r>
              <a:rPr lang="ru-RU" sz="3100" b="1" dirty="0" smtClean="0">
                <a:solidFill>
                  <a:srgbClr val="C00000"/>
                </a:solidFill>
              </a:rPr>
              <a:t> </a:t>
            </a:r>
            <a:r>
              <a:rPr lang="ru-RU" sz="3100" b="1" dirty="0" err="1" smtClean="0">
                <a:solidFill>
                  <a:srgbClr val="C00000"/>
                </a:solidFill>
              </a:rPr>
              <a:t>забрудненням</a:t>
            </a:r>
            <a:r>
              <a:rPr lang="ru-RU" sz="3100" b="1" dirty="0" smtClean="0">
                <a:solidFill>
                  <a:srgbClr val="C00000"/>
                </a:solidFill>
              </a:rPr>
              <a:t> </a:t>
            </a:r>
            <a:r>
              <a:rPr lang="ru-RU" sz="3100" b="1" dirty="0" err="1" smtClean="0">
                <a:solidFill>
                  <a:srgbClr val="C00000"/>
                </a:solidFill>
              </a:rPr>
              <a:t>повітря</a:t>
            </a:r>
            <a:r>
              <a:rPr lang="ru-RU" sz="3100" b="1" dirty="0" smtClean="0"/>
              <a:t>: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09600" y="1142984"/>
            <a:ext cx="10972800" cy="50006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b="1" dirty="0" err="1" smtClean="0"/>
              <a:t>скорочення</a:t>
            </a:r>
            <a:r>
              <a:rPr lang="ru-RU" b="1" dirty="0" smtClean="0"/>
              <a:t> </a:t>
            </a:r>
            <a:r>
              <a:rPr lang="ru-RU" b="1" dirty="0" err="1" smtClean="0"/>
              <a:t>кількості</a:t>
            </a:r>
            <a:r>
              <a:rPr lang="ru-RU" b="1" dirty="0" smtClean="0"/>
              <a:t> </a:t>
            </a:r>
            <a:r>
              <a:rPr lang="ru-RU" b="1" dirty="0" err="1" smtClean="0"/>
              <a:t>електростанцій</a:t>
            </a:r>
            <a:r>
              <a:rPr lang="ru-RU" b="1" dirty="0" smtClean="0"/>
              <a:t> за </a:t>
            </a:r>
            <a:r>
              <a:rPr lang="ru-RU" b="1" dirty="0" err="1" smtClean="0"/>
              <a:t>рахунок</a:t>
            </a:r>
            <a:r>
              <a:rPr lang="ru-RU" b="1" dirty="0" smtClean="0"/>
              <a:t> </a:t>
            </a:r>
            <a:r>
              <a:rPr lang="ru-RU" b="1" dirty="0" err="1" smtClean="0"/>
              <a:t>будівництва</a:t>
            </a:r>
            <a:r>
              <a:rPr lang="ru-RU" b="1" dirty="0" smtClean="0"/>
              <a:t> </a:t>
            </a:r>
            <a:r>
              <a:rPr lang="ru-RU" b="1" dirty="0" err="1" smtClean="0"/>
              <a:t>більш</a:t>
            </a:r>
            <a:r>
              <a:rPr lang="ru-RU" b="1" dirty="0" smtClean="0"/>
              <a:t> </a:t>
            </a:r>
            <a:r>
              <a:rPr lang="ru-RU" b="1" dirty="0" err="1" smtClean="0"/>
              <a:t>потужних</a:t>
            </a:r>
            <a:r>
              <a:rPr lang="ru-RU" b="1" dirty="0" smtClean="0"/>
              <a:t>, </a:t>
            </a:r>
            <a:r>
              <a:rPr lang="ru-RU" b="1" dirty="0" err="1" smtClean="0"/>
              <a:t>обладнаних</a:t>
            </a:r>
            <a:r>
              <a:rPr lang="ru-RU" b="1" dirty="0" smtClean="0"/>
              <a:t> </a:t>
            </a:r>
            <a:r>
              <a:rPr lang="ru-RU" b="1" dirty="0" err="1" smtClean="0"/>
              <a:t>новітніми</a:t>
            </a:r>
            <a:r>
              <a:rPr lang="ru-RU" b="1" dirty="0" smtClean="0"/>
              <a:t> системами </a:t>
            </a:r>
            <a:r>
              <a:rPr lang="ru-RU" b="1" dirty="0" err="1" smtClean="0"/>
              <a:t>очищення</a:t>
            </a:r>
            <a:r>
              <a:rPr lang="ru-RU" b="1" dirty="0" smtClean="0"/>
              <a:t> й </a:t>
            </a:r>
            <a:r>
              <a:rPr lang="ru-RU" b="1" dirty="0" err="1" smtClean="0"/>
              <a:t>утилізації</a:t>
            </a:r>
            <a:r>
              <a:rPr lang="ru-RU" b="1" dirty="0" smtClean="0"/>
              <a:t> </a:t>
            </a:r>
            <a:r>
              <a:rPr lang="ru-RU" b="1" dirty="0" err="1" smtClean="0"/>
              <a:t>газових</a:t>
            </a:r>
            <a:r>
              <a:rPr lang="ru-RU" b="1" dirty="0" smtClean="0"/>
              <a:t> та </a:t>
            </a:r>
            <a:r>
              <a:rPr lang="ru-RU" b="1" dirty="0" err="1" smtClean="0"/>
              <a:t>пилових</a:t>
            </a:r>
            <a:r>
              <a:rPr lang="ru-RU" b="1" dirty="0" smtClean="0"/>
              <a:t> </a:t>
            </a:r>
            <a:r>
              <a:rPr lang="ru-RU" b="1" dirty="0" err="1" smtClean="0"/>
              <a:t>викидів</a:t>
            </a:r>
            <a:r>
              <a:rPr lang="ru-RU" b="1" dirty="0" smtClean="0"/>
              <a:t>; </a:t>
            </a:r>
          </a:p>
          <a:p>
            <a:r>
              <a:rPr lang="ru-RU" b="1" dirty="0" err="1" smtClean="0"/>
              <a:t>очищення</a:t>
            </a:r>
            <a:r>
              <a:rPr lang="ru-RU" b="1" dirty="0" smtClean="0"/>
              <a:t> </a:t>
            </a:r>
            <a:r>
              <a:rPr lang="ru-RU" b="1" dirty="0" err="1" smtClean="0"/>
              <a:t>вугілля</a:t>
            </a:r>
            <a:r>
              <a:rPr lang="ru-RU" b="1" dirty="0" smtClean="0"/>
              <a:t> до </a:t>
            </a:r>
            <a:r>
              <a:rPr lang="ru-RU" b="1" dirty="0" err="1" smtClean="0"/>
              <a:t>його</a:t>
            </a:r>
            <a:r>
              <a:rPr lang="ru-RU" b="1" dirty="0" smtClean="0"/>
              <a:t> </a:t>
            </a:r>
            <a:r>
              <a:rPr lang="ru-RU" b="1" dirty="0" err="1" smtClean="0"/>
              <a:t>використання</a:t>
            </a:r>
            <a:r>
              <a:rPr lang="ru-RU" b="1" dirty="0" smtClean="0"/>
              <a:t> на ТЕС; </a:t>
            </a:r>
          </a:p>
          <a:p>
            <a:r>
              <a:rPr lang="ru-RU" b="1" dirty="0" err="1" smtClean="0"/>
              <a:t>заміна</a:t>
            </a:r>
            <a:r>
              <a:rPr lang="ru-RU" b="1" dirty="0" smtClean="0"/>
              <a:t> </a:t>
            </a:r>
            <a:r>
              <a:rPr lang="ru-RU" b="1" dirty="0" err="1" smtClean="0"/>
              <a:t>вугілля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мазуту на ТЕС </a:t>
            </a:r>
            <a:r>
              <a:rPr lang="ru-RU" b="1" dirty="0" err="1" smtClean="0"/>
              <a:t>екологічно</a:t>
            </a:r>
            <a:r>
              <a:rPr lang="ru-RU" b="1" dirty="0" smtClean="0"/>
              <a:t> чистим </a:t>
            </a:r>
            <a:r>
              <a:rPr lang="ru-RU" b="1" dirty="0" err="1" smtClean="0"/>
              <a:t>паливом</a:t>
            </a:r>
            <a:r>
              <a:rPr lang="ru-RU" b="1" dirty="0" smtClean="0"/>
              <a:t> — газом; </a:t>
            </a:r>
          </a:p>
          <a:p>
            <a:r>
              <a:rPr lang="ru-RU" b="1" dirty="0" err="1" smtClean="0"/>
              <a:t>регулювання</a:t>
            </a:r>
            <a:r>
              <a:rPr lang="ru-RU" b="1" dirty="0" smtClean="0"/>
              <a:t> </a:t>
            </a:r>
            <a:r>
              <a:rPr lang="ru-RU" b="1" dirty="0" err="1" smtClean="0"/>
              <a:t>двигунів</a:t>
            </a:r>
            <a:r>
              <a:rPr lang="ru-RU" b="1" dirty="0" smtClean="0"/>
              <a:t> </a:t>
            </a:r>
            <a:r>
              <a:rPr lang="ru-RU" b="1" dirty="0" err="1" smtClean="0"/>
              <a:t>внутрішнього</a:t>
            </a:r>
            <a:r>
              <a:rPr lang="ru-RU" b="1" dirty="0" smtClean="0"/>
              <a:t> </a:t>
            </a:r>
            <a:r>
              <a:rPr lang="ru-RU" b="1" dirty="0" err="1" smtClean="0"/>
              <a:t>згоряння</a:t>
            </a:r>
            <a:r>
              <a:rPr lang="ru-RU" b="1" dirty="0" smtClean="0"/>
              <a:t> в </a:t>
            </a:r>
            <a:r>
              <a:rPr lang="ru-RU" b="1" dirty="0" err="1" smtClean="0"/>
              <a:t>автомобілях</a:t>
            </a:r>
            <a:r>
              <a:rPr lang="ru-RU" b="1" dirty="0" smtClean="0"/>
              <a:t>, </a:t>
            </a:r>
            <a:r>
              <a:rPr lang="ru-RU" b="1" dirty="0" err="1" smtClean="0"/>
              <a:t>встановленням</a:t>
            </a:r>
            <a:r>
              <a:rPr lang="ru-RU" b="1" dirty="0" smtClean="0"/>
              <a:t> на них </a:t>
            </a:r>
            <a:r>
              <a:rPr lang="ru-RU" b="1" dirty="0" err="1" smtClean="0"/>
              <a:t>спеціальних</a:t>
            </a:r>
            <a:r>
              <a:rPr lang="ru-RU" b="1" dirty="0" smtClean="0"/>
              <a:t> </a:t>
            </a:r>
            <a:r>
              <a:rPr lang="ru-RU" b="1" dirty="0" err="1" smtClean="0"/>
              <a:t>каталізаторів</a:t>
            </a:r>
            <a:r>
              <a:rPr lang="ru-RU" b="1" dirty="0" smtClean="0"/>
              <a:t> для </a:t>
            </a:r>
            <a:r>
              <a:rPr lang="ru-RU" b="1" dirty="0" err="1" smtClean="0"/>
              <a:t>нейтралізації</a:t>
            </a:r>
            <a:r>
              <a:rPr lang="ru-RU" b="1" dirty="0" smtClean="0"/>
              <a:t> чадного газу, </a:t>
            </a:r>
            <a:r>
              <a:rPr lang="ru-RU" b="1" dirty="0" err="1" smtClean="0"/>
              <a:t>заміною</a:t>
            </a:r>
            <a:r>
              <a:rPr lang="ru-RU" b="1" dirty="0" smtClean="0"/>
              <a:t> </a:t>
            </a:r>
            <a:r>
              <a:rPr lang="ru-RU" b="1" dirty="0" err="1" smtClean="0"/>
              <a:t>шкідливого</a:t>
            </a:r>
            <a:r>
              <a:rPr lang="ru-RU" b="1" dirty="0" smtClean="0"/>
              <a:t> </a:t>
            </a:r>
            <a:r>
              <a:rPr lang="ru-RU" b="1" dirty="0" err="1" smtClean="0"/>
              <a:t>етилового</a:t>
            </a:r>
            <a:r>
              <a:rPr lang="ru-RU" b="1" dirty="0" smtClean="0"/>
              <a:t> бензину,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забруднює</a:t>
            </a:r>
            <a:r>
              <a:rPr lang="ru-RU" b="1" dirty="0" smtClean="0"/>
              <a:t> </a:t>
            </a:r>
            <a:r>
              <a:rPr lang="ru-RU" b="1" dirty="0" err="1" smtClean="0"/>
              <a:t>повітря</a:t>
            </a:r>
            <a:r>
              <a:rPr lang="ru-RU" b="1" dirty="0" smtClean="0"/>
              <a:t> </a:t>
            </a:r>
            <a:r>
              <a:rPr lang="ru-RU" b="1" dirty="0" err="1" smtClean="0"/>
              <a:t>свинцем</a:t>
            </a:r>
            <a:r>
              <a:rPr lang="ru-RU" b="1" dirty="0" smtClean="0"/>
              <a:t>, </a:t>
            </a:r>
            <a:r>
              <a:rPr lang="ru-RU" b="1" dirty="0" err="1" smtClean="0"/>
              <a:t>найменш</a:t>
            </a:r>
            <a:r>
              <a:rPr lang="ru-RU" b="1" dirty="0" smtClean="0"/>
              <a:t> </a:t>
            </a:r>
            <a:r>
              <a:rPr lang="ru-RU" b="1" dirty="0" err="1" smtClean="0"/>
              <a:t>екологічно</a:t>
            </a:r>
            <a:r>
              <a:rPr lang="ru-RU" b="1" dirty="0" smtClean="0"/>
              <a:t> </a:t>
            </a:r>
            <a:r>
              <a:rPr lang="ru-RU" b="1" dirty="0" err="1" smtClean="0"/>
              <a:t>шкідливий</a:t>
            </a:r>
            <a:r>
              <a:rPr lang="ru-RU" b="1" dirty="0" smtClean="0"/>
              <a:t>. </a:t>
            </a:r>
          </a:p>
          <a:p>
            <a:r>
              <a:rPr lang="ru-RU" sz="3100" b="1" dirty="0" err="1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Особливе</a:t>
            </a:r>
            <a:r>
              <a:rPr lang="ru-RU" b="1" dirty="0" smtClean="0"/>
              <a:t> </a:t>
            </a:r>
            <a:r>
              <a:rPr lang="ru-RU" b="1" dirty="0" err="1" smtClean="0"/>
              <a:t>значення</a:t>
            </a:r>
            <a:r>
              <a:rPr lang="ru-RU" b="1" dirty="0" smtClean="0"/>
              <a:t> в </a:t>
            </a:r>
            <a:r>
              <a:rPr lang="ru-RU" b="1" dirty="0" err="1" smtClean="0"/>
              <a:t>очищенні</a:t>
            </a:r>
            <a:r>
              <a:rPr lang="ru-RU" b="1" dirty="0" smtClean="0"/>
              <a:t> атмосферного </a:t>
            </a:r>
            <a:r>
              <a:rPr lang="ru-RU" b="1" dirty="0" err="1" smtClean="0"/>
              <a:t>повітря</a:t>
            </a:r>
            <a:r>
              <a:rPr lang="ru-RU" b="1" dirty="0" smtClean="0"/>
              <a:t> </a:t>
            </a:r>
            <a:r>
              <a:rPr lang="ru-RU" sz="3100" b="1" dirty="0" err="1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має</a:t>
            </a:r>
            <a:r>
              <a:rPr lang="ru-RU" sz="3100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100" b="1" dirty="0" err="1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озеленення</a:t>
            </a:r>
            <a:r>
              <a:rPr lang="ru-RU" sz="3100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100" b="1" dirty="0" err="1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міст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sz="3100" b="1" dirty="0" err="1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сіл</a:t>
            </a:r>
            <a:r>
              <a:rPr lang="ru-RU" b="1" dirty="0" smtClean="0"/>
              <a:t>, особливо </a:t>
            </a:r>
            <a:r>
              <a:rPr lang="ru-RU" b="1" dirty="0" err="1" smtClean="0"/>
              <a:t>промислових</a:t>
            </a:r>
            <a:r>
              <a:rPr lang="ru-RU" b="1" dirty="0" smtClean="0"/>
              <a:t> зон.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586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Забруднення довкілля </a:t>
            </a:r>
            <a:r>
              <a:rPr lang="uk-UA" dirty="0" smtClean="0">
                <a:solidFill>
                  <a:srgbClr val="C00000"/>
                </a:solidFill>
              </a:rPr>
              <a:t>згубно впливає на здоров</a:t>
            </a:r>
            <a:r>
              <a:rPr lang="en-US" dirty="0" smtClean="0">
                <a:solidFill>
                  <a:srgbClr val="C00000"/>
                </a:solidFill>
              </a:rPr>
              <a:t>`</a:t>
            </a:r>
            <a:r>
              <a:rPr lang="uk-UA" dirty="0" smtClean="0">
                <a:solidFill>
                  <a:srgbClr val="C00000"/>
                </a:solidFill>
              </a:rPr>
              <a:t>я людини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Содержимое 7" descr="GCDSAKCA44GY0VCAAHRA2BCAZ2CADTCA81DYBSCAY8UJLJCATCZMWSCA6UQPOJCAM87JUGCAB7NQV0CAO53FOPCARCTOEFCAT3HDRFCANATSUSCAII2QUBCAS82S2NCAL0XWDBCAXNR17DCAL2AJ02CAQRTGBY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61" y="1570008"/>
            <a:ext cx="4857784" cy="4273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Ось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деякі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цифри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про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захворюваність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на 10000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осіб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по </a:t>
            </a:r>
            <a:r>
              <a:rPr lang="uk-UA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Вільнянському</a:t>
            </a:r>
            <a:r>
              <a:rPr lang="uk-UA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району: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•   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захворювання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серцево-судинної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системи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— 874 особи;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•   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захворювання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на  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злоякісні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пухлини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 — 40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осіб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•   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захворювання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крові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— 17 </a:t>
            </a:r>
            <a:r>
              <a:rPr lang="ru-RU"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осіб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82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500" dirty="0">
                <a:solidFill>
                  <a:srgbClr val="FF0000"/>
                </a:solidFill>
              </a:rPr>
              <a:t>П</a:t>
            </a:r>
            <a:r>
              <a:rPr lang="en-US" sz="4500" dirty="0">
                <a:solidFill>
                  <a:srgbClr val="FF0000"/>
                </a:solidFill>
              </a:rPr>
              <a:t>`</a:t>
            </a:r>
            <a:r>
              <a:rPr lang="uk-UA" sz="4500" dirty="0" err="1">
                <a:solidFill>
                  <a:srgbClr val="FF0000"/>
                </a:solidFill>
              </a:rPr>
              <a:t>ята</a:t>
            </a:r>
            <a:r>
              <a:rPr lang="ru-RU" sz="4500" dirty="0">
                <a:solidFill>
                  <a:srgbClr val="FF0000"/>
                </a:solidFill>
              </a:rPr>
              <a:t> </a:t>
            </a:r>
            <a:r>
              <a:rPr lang="ru-RU" sz="4500" dirty="0" err="1">
                <a:solidFill>
                  <a:srgbClr val="FF0000"/>
                </a:solidFill>
              </a:rPr>
              <a:t>група</a:t>
            </a:r>
            <a:r>
              <a:rPr lang="ru-RU" sz="4500" dirty="0">
                <a:solidFill>
                  <a:srgbClr val="FF0000"/>
                </a:solidFill>
              </a:rPr>
              <a:t> «</a:t>
            </a:r>
            <a:r>
              <a:rPr lang="ru-RU" sz="4500" dirty="0" err="1">
                <a:solidFill>
                  <a:srgbClr val="FF0000"/>
                </a:solidFill>
              </a:rPr>
              <a:t>Науковці</a:t>
            </a:r>
            <a:r>
              <a:rPr lang="ru-RU" sz="4500" dirty="0">
                <a:solidFill>
                  <a:srgbClr val="FF0000"/>
                </a:solidFill>
              </a:rPr>
              <a:t>»</a:t>
            </a:r>
            <a:br>
              <a:rPr lang="ru-RU" sz="4500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2860" y="1600206"/>
            <a:ext cx="10909540" cy="4525963"/>
          </a:xfrm>
        </p:spPr>
        <p:txBody>
          <a:bodyPr/>
          <a:lstStyle/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uk-UA" dirty="0">
                <a:solidFill>
                  <a:srgbClr val="FF0000"/>
                </a:solidFill>
                <a:latin typeface="Constantia"/>
              </a:rPr>
              <a:t>Склад групи</a:t>
            </a:r>
            <a:r>
              <a:rPr lang="uk-UA" dirty="0">
                <a:solidFill>
                  <a:prstClr val="black"/>
                </a:solidFill>
                <a:latin typeface="Constantia"/>
              </a:rPr>
              <a:t>: </a:t>
            </a:r>
            <a:r>
              <a:rPr lang="uk-UA" dirty="0" err="1">
                <a:solidFill>
                  <a:prstClr val="black"/>
                </a:solidFill>
                <a:latin typeface="Constantia"/>
              </a:rPr>
              <a:t>Строкатов</a:t>
            </a:r>
            <a:r>
              <a:rPr lang="uk-UA" dirty="0">
                <a:solidFill>
                  <a:prstClr val="black"/>
                </a:solidFill>
                <a:latin typeface="Constantia"/>
              </a:rPr>
              <a:t> А.(керівник групи)</a:t>
            </a:r>
          </a:p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uk-UA" dirty="0">
                <a:solidFill>
                  <a:prstClr val="black"/>
                </a:solidFill>
                <a:latin typeface="Constantia"/>
              </a:rPr>
              <a:t>Щербина Р.; </a:t>
            </a:r>
            <a:r>
              <a:rPr lang="uk-UA" dirty="0" err="1">
                <a:solidFill>
                  <a:prstClr val="black"/>
                </a:solidFill>
                <a:latin typeface="Constantia"/>
              </a:rPr>
              <a:t>Фомінов</a:t>
            </a:r>
            <a:r>
              <a:rPr lang="uk-UA" dirty="0">
                <a:solidFill>
                  <a:prstClr val="black"/>
                </a:solidFill>
                <a:latin typeface="Constantia"/>
              </a:rPr>
              <a:t> Д.; Зубков О</a:t>
            </a:r>
            <a:r>
              <a:rPr lang="uk-UA" dirty="0" smtClean="0">
                <a:solidFill>
                  <a:prstClr val="black"/>
                </a:solidFill>
                <a:latin typeface="Constantia"/>
              </a:rPr>
              <a:t>.</a:t>
            </a:r>
          </a:p>
          <a:p>
            <a:pPr marL="0" lvl="0" indent="0">
              <a:buClr>
                <a:srgbClr val="0BD0D9"/>
              </a:buClr>
              <a:buSzPct val="95000"/>
              <a:buNone/>
            </a:pPr>
            <a:endParaRPr lang="uk-UA" dirty="0">
              <a:solidFill>
                <a:prstClr val="black"/>
              </a:solidFill>
              <a:latin typeface="Constantia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Clr>
                <a:srgbClr val="0BD0D9"/>
              </a:buClr>
              <a:buSzPct val="95000"/>
              <a:buNone/>
            </a:pPr>
            <a:r>
              <a:rPr lang="uk-UA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Змістові питання: </a:t>
            </a:r>
            <a:r>
              <a:rPr lang="uk-UA" sz="32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Який сучасний стан у галузі виробництва теплових двигунів та які перспективи їхнього удосконалення?</a:t>
            </a:r>
            <a:endParaRPr lang="ru-RU" sz="32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39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718" y="3674853"/>
            <a:ext cx="3831824" cy="3183147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</a:rPr>
              <a:t>Перспективні шляхи покращення екології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2529" y="224287"/>
            <a:ext cx="7953188" cy="63828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dirty="0" err="1" smtClean="0">
                <a:latin typeface="Calibri" panose="020F0502020204030204" pitchFamily="34" charset="0"/>
              </a:rPr>
              <a:t>Негативні</a:t>
            </a:r>
            <a:r>
              <a:rPr lang="ru-RU" sz="2400" b="1" i="1" dirty="0" smtClean="0">
                <a:latin typeface="Calibri" panose="020F0502020204030204" pitchFamily="34" charset="0"/>
              </a:rPr>
              <a:t> </a:t>
            </a:r>
            <a:r>
              <a:rPr lang="ru-RU" sz="2400" b="1" i="1" dirty="0">
                <a:latin typeface="Calibri" panose="020F0502020204030204" pitchFamily="34" charset="0"/>
              </a:rPr>
              <a:t>зміни в екології, пов'язані з використанням теплових двигунів уже давно привернули увагу учених всього світу. Роботи ведуться у чотирьох напрямках:</a:t>
            </a:r>
          </a:p>
          <a:p>
            <a:pPr marL="0" indent="0">
              <a:buNone/>
            </a:pPr>
            <a:r>
              <a:rPr lang="ru-RU" sz="2400" b="1" i="1" dirty="0">
                <a:latin typeface="Calibri" panose="020F0502020204030204" pitchFamily="34" charset="0"/>
              </a:rPr>
              <a:t> </a:t>
            </a:r>
            <a:r>
              <a:rPr lang="ru-RU" sz="2400" b="1" i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</a:rPr>
              <a:t>1.Для більш повного згоряння палива в горючу суміш двигунів внутрішнього згоряння додають водень.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2.Для кращого очищення вихлопних і паливних газів застосовують спеціальні фільтри, присадки до палива, а також спеціальну обробку газів перед їх викидом в атмосферу.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</a:rPr>
              <a:t>3.Пошуки нового, більш чистого виду палива. Широко використовується в якості палива попередньо очищений природній газ, а також спирти.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rgbClr val="C00000"/>
                </a:solidFill>
                <a:latin typeface="Calibri" panose="020F0502020204030204" pitchFamily="34" charset="0"/>
              </a:rPr>
              <a:t>4.Ведуться великі дослідницькі роботи по створенню водневого та сонячного двигунів.</a:t>
            </a:r>
          </a:p>
          <a:p>
            <a:endParaRPr lang="ru-RU" sz="24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337" y="793629"/>
            <a:ext cx="4048664" cy="4209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5728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172528"/>
            <a:ext cx="9828359" cy="1414732"/>
          </a:xfrm>
        </p:spPr>
        <p:txBody>
          <a:bodyPr>
            <a:noAutofit/>
          </a:bodyPr>
          <a:lstStyle/>
          <a:p>
            <a:pPr marL="342900" lvl="0" indent="-342900" algn="ctr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uk-UA" sz="28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Боротьба зі шкідливими </a:t>
            </a:r>
            <a:r>
              <a:rPr lang="uk-UA" sz="2800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наслідками  роботи  теплових </a:t>
            </a:r>
            <a:r>
              <a:rPr lang="uk-UA" sz="28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двигунів </a:t>
            </a:r>
            <a:r>
              <a:rPr lang="uk-UA" sz="2800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ведеться  за  декількома  </a:t>
            </a:r>
            <a:r>
              <a:rPr lang="uk-UA" sz="28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напрямками.</a:t>
            </a:r>
            <a:r>
              <a:rPr lang="ru-RU" sz="2800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ru-RU" sz="2800" dirty="0">
                <a:solidFill>
                  <a:srgbClr val="C00000"/>
                </a:solidFill>
                <a:ea typeface="Calibri"/>
                <a:cs typeface="Times New Roman"/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38687"/>
            <a:ext cx="12192000" cy="5719313"/>
          </a:xfrm>
        </p:spPr>
        <p:txBody>
          <a:bodyPr>
            <a:normAutofit lnSpcReduction="10000"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удосконалення </a:t>
            </a:r>
            <a: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теплових двигунів, підвищення їх ККД дозволяє одержувати ту саму механічну енергію при спалюванні меншої кількості палива.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uk-UA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використання енергозберігаючих технологій — при цьому споживання енергії на виробництво тієї самої продукції (наприклад, одного автомобіля) значно зменшується.</a:t>
            </a:r>
            <a:endParaRPr lang="ru-RU" sz="2000" b="1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uk-UA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3) пошук </a:t>
            </a:r>
            <a:r>
              <a:rPr lang="uk-UA" b="1" i="1" dirty="0">
                <a:solidFill>
                  <a:srgbClr val="000000"/>
                </a:solidFill>
                <a:latin typeface="Times New Roman"/>
                <a:ea typeface="Times New Roman"/>
              </a:rPr>
              <a:t>і використання джерел енергії, у яких не спалюють паливо. Це, наприклад, атомні електростанції, проектовані термоядерні електростанції, використання енергії Сонця, вітру, морських припливів тощо. 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2398143"/>
            <a:ext cx="4011084" cy="372802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18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Захист проектів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173192"/>
            <a:ext cx="10972800" cy="4952977"/>
          </a:xfrm>
        </p:spPr>
        <p:txBody>
          <a:bodyPr>
            <a:normAutofit/>
          </a:bodyPr>
          <a:lstStyle/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uk-UA" sz="4500" dirty="0">
                <a:solidFill>
                  <a:srgbClr val="FF0000"/>
                </a:solidFill>
                <a:ea typeface="+mj-ea"/>
                <a:cs typeface="+mj-cs"/>
              </a:rPr>
              <a:t>Перша група «Історики»</a:t>
            </a:r>
            <a:br>
              <a:rPr lang="uk-UA" sz="4500" dirty="0">
                <a:solidFill>
                  <a:srgbClr val="FF0000"/>
                </a:solidFill>
                <a:ea typeface="+mj-ea"/>
                <a:cs typeface="+mj-cs"/>
              </a:rPr>
            </a:br>
            <a:r>
              <a:rPr lang="ru-RU" sz="4000" b="1" dirty="0">
                <a:solidFill>
                  <a:srgbClr val="FF0000"/>
                </a:solidFill>
                <a:latin typeface="Constantia"/>
              </a:rPr>
              <a:t>Склад </a:t>
            </a:r>
            <a:r>
              <a:rPr lang="ru-RU" sz="4000" b="1" dirty="0" err="1">
                <a:solidFill>
                  <a:srgbClr val="FF0000"/>
                </a:solidFill>
                <a:latin typeface="Constantia"/>
              </a:rPr>
              <a:t>групи</a:t>
            </a:r>
            <a:r>
              <a:rPr lang="ru-RU" sz="4000" dirty="0">
                <a:solidFill>
                  <a:prstClr val="black"/>
                </a:solidFill>
                <a:latin typeface="Constantia"/>
              </a:rPr>
              <a:t>: </a:t>
            </a:r>
            <a:r>
              <a:rPr lang="ru-RU" sz="4000" dirty="0" err="1">
                <a:solidFill>
                  <a:prstClr val="black"/>
                </a:solidFill>
                <a:latin typeface="Constantia"/>
              </a:rPr>
              <a:t>Лебединський</a:t>
            </a:r>
            <a:r>
              <a:rPr lang="ru-RU" sz="4000" dirty="0">
                <a:solidFill>
                  <a:prstClr val="black"/>
                </a:solidFill>
                <a:latin typeface="Constantia"/>
              </a:rPr>
              <a:t> В</a:t>
            </a:r>
            <a:r>
              <a:rPr lang="ru-RU" sz="4000" dirty="0" smtClean="0">
                <a:solidFill>
                  <a:prstClr val="black"/>
                </a:solidFill>
                <a:latin typeface="Constantia"/>
              </a:rPr>
              <a:t>.</a:t>
            </a:r>
          </a:p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ru-RU" sz="4000" dirty="0" smtClean="0">
                <a:solidFill>
                  <a:prstClr val="black"/>
                </a:solidFill>
                <a:latin typeface="Constantia"/>
              </a:rPr>
              <a:t>(</a:t>
            </a:r>
            <a:r>
              <a:rPr lang="ru-RU" sz="4000" dirty="0" err="1">
                <a:solidFill>
                  <a:prstClr val="black"/>
                </a:solidFill>
                <a:latin typeface="Constantia"/>
              </a:rPr>
              <a:t>керівник</a:t>
            </a:r>
            <a:r>
              <a:rPr lang="ru-RU" sz="40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ru-RU" sz="4000" dirty="0" err="1">
                <a:solidFill>
                  <a:prstClr val="black"/>
                </a:solidFill>
                <a:latin typeface="Constantia"/>
              </a:rPr>
              <a:t>групи</a:t>
            </a:r>
            <a:r>
              <a:rPr lang="ru-RU" sz="4000" dirty="0">
                <a:solidFill>
                  <a:prstClr val="black"/>
                </a:solidFill>
                <a:latin typeface="Constantia"/>
              </a:rPr>
              <a:t>); </a:t>
            </a:r>
          </a:p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ru-RU" sz="4000" dirty="0" err="1">
                <a:solidFill>
                  <a:prstClr val="black"/>
                </a:solidFill>
                <a:latin typeface="Constantia"/>
              </a:rPr>
              <a:t>Терещук</a:t>
            </a:r>
            <a:r>
              <a:rPr lang="ru-RU" sz="4000" dirty="0">
                <a:solidFill>
                  <a:prstClr val="black"/>
                </a:solidFill>
                <a:latin typeface="Constantia"/>
              </a:rPr>
              <a:t> О.; </a:t>
            </a:r>
            <a:r>
              <a:rPr lang="ru-RU" sz="4000" dirty="0" err="1">
                <a:solidFill>
                  <a:prstClr val="black"/>
                </a:solidFill>
                <a:latin typeface="Constantia"/>
              </a:rPr>
              <a:t>Онищук</a:t>
            </a:r>
            <a:r>
              <a:rPr lang="ru-RU" sz="4000" dirty="0">
                <a:solidFill>
                  <a:prstClr val="black"/>
                </a:solidFill>
                <a:latin typeface="Constantia"/>
              </a:rPr>
              <a:t> Д.; </a:t>
            </a:r>
            <a:r>
              <a:rPr lang="ru-RU" sz="4000" dirty="0" err="1">
                <a:solidFill>
                  <a:prstClr val="black"/>
                </a:solidFill>
                <a:latin typeface="Constantia"/>
              </a:rPr>
              <a:t>Архіпенко</a:t>
            </a:r>
            <a:r>
              <a:rPr lang="ru-RU" sz="4000" dirty="0">
                <a:solidFill>
                  <a:prstClr val="black"/>
                </a:solidFill>
                <a:latin typeface="Constantia"/>
              </a:rPr>
              <a:t> Х.</a:t>
            </a:r>
          </a:p>
          <a:p>
            <a:pPr marL="0" lvl="0" indent="0" algn="ctr">
              <a:buClr>
                <a:srgbClr val="0BD0D9"/>
              </a:buClr>
              <a:buSzPct val="95000"/>
              <a:buNone/>
            </a:pPr>
            <a:r>
              <a:rPr lang="uk-UA" sz="4000" dirty="0">
                <a:solidFill>
                  <a:srgbClr val="FF0000"/>
                </a:solidFill>
                <a:latin typeface="Constantia"/>
              </a:rPr>
              <a:t>Змістові питання</a:t>
            </a:r>
            <a:r>
              <a:rPr lang="uk-UA" sz="4000" dirty="0">
                <a:solidFill>
                  <a:prstClr val="black"/>
                </a:solidFill>
                <a:latin typeface="Constantia"/>
              </a:rPr>
              <a:t>:  </a:t>
            </a:r>
            <a:r>
              <a:rPr lang="uk-UA" sz="4000" b="1" dirty="0">
                <a:solidFill>
                  <a:prstClr val="black"/>
                </a:solidFill>
                <a:latin typeface="Constantia"/>
              </a:rPr>
              <a:t>Навіщо потрібні теплові машини? </a:t>
            </a:r>
          </a:p>
          <a:p>
            <a:pPr marL="0" lvl="0" indent="0" algn="ctr">
              <a:buClr>
                <a:srgbClr val="0BD0D9"/>
              </a:buClr>
              <a:buSzPct val="95000"/>
              <a:buNone/>
            </a:pPr>
            <a:r>
              <a:rPr lang="uk-UA" sz="4000" b="1" dirty="0">
                <a:solidFill>
                  <a:prstClr val="black"/>
                </a:solidFill>
                <a:latin typeface="Constantia"/>
              </a:rPr>
              <a:t>З чого все починалось?</a:t>
            </a:r>
            <a:endParaRPr lang="ru-RU" sz="4000" dirty="0">
              <a:solidFill>
                <a:prstClr val="black"/>
              </a:solidFill>
              <a:latin typeface="Constantia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14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11864194" cy="1162050"/>
          </a:xfrm>
        </p:spPr>
        <p:txBody>
          <a:bodyPr>
            <a:noAutofit/>
          </a:bodyPr>
          <a:lstStyle/>
          <a:p>
            <a:pPr marL="914400" lvl="0" indent="-347472" algn="ctr">
              <a:lnSpc>
                <a:spcPct val="100000"/>
              </a:lnSpc>
              <a:spcBef>
                <a:spcPts val="1800"/>
              </a:spcBef>
            </a:pPr>
            <a:r>
              <a:rPr lang="uk-UA" sz="3200" b="1" i="1" u="sng" dirty="0">
                <a:solidFill>
                  <a:srgbClr val="9A5315"/>
                </a:solidFill>
                <a:latin typeface="Calibri"/>
                <a:ea typeface="Calibri"/>
                <a:cs typeface="Times New Roman"/>
              </a:rPr>
              <a:t>Пропозиції науковців</a:t>
            </a:r>
            <a:r>
              <a:rPr lang="ru-RU" sz="3200" dirty="0">
                <a:solidFill>
                  <a:srgbClr val="9A5315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srgbClr val="9A5315"/>
                </a:solidFill>
                <a:latin typeface="Calibri"/>
                <a:ea typeface="Calibri"/>
                <a:cs typeface="Times New Roman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948906"/>
            <a:ext cx="6815667" cy="5177270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uk-UA" sz="3200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пошук </a:t>
            </a:r>
            <a:r>
              <a:rPr lang="uk-UA" sz="3200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нового палива для ДВЗ, одержаного не на основі нафти, а </a:t>
            </a:r>
            <a:r>
              <a:rPr lang="uk-UA" sz="3200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на </a:t>
            </a:r>
            <a:r>
              <a:rPr lang="uk-UA" sz="3200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основі спиртів. </a:t>
            </a:r>
            <a:endParaRPr lang="ru-RU" sz="32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uk-UA" sz="3200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створення водневого двигуна, продуктом згоряння якого є звичайна вода.</a:t>
            </a:r>
            <a:endParaRPr lang="ru-RU" sz="32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uk-UA" sz="3200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використання електромобілів.</a:t>
            </a:r>
            <a:endParaRPr lang="ru-RU" sz="32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8136"/>
            <a:ext cx="4572001" cy="5503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470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362309"/>
            <a:ext cx="5998231" cy="5020573"/>
          </a:xfrm>
        </p:spPr>
        <p:txBody>
          <a:bodyPr>
            <a:normAutofit fontScale="92500"/>
          </a:bodyPr>
          <a:lstStyle/>
          <a:p>
            <a:r>
              <a:rPr lang="uk-UA" sz="3200" dirty="0" smtClean="0"/>
              <a:t>Відповіді до самостійної роботи</a:t>
            </a:r>
          </a:p>
          <a:p>
            <a:r>
              <a:rPr lang="uk-UA" sz="2400" dirty="0" smtClean="0">
                <a:solidFill>
                  <a:srgbClr val="C00000"/>
                </a:solidFill>
              </a:rPr>
              <a:t>1. Б</a:t>
            </a:r>
          </a:p>
          <a:p>
            <a:r>
              <a:rPr lang="uk-UA" sz="2400" dirty="0" smtClean="0">
                <a:solidFill>
                  <a:srgbClr val="C00000"/>
                </a:solidFill>
              </a:rPr>
              <a:t>2. Г</a:t>
            </a:r>
          </a:p>
          <a:p>
            <a:r>
              <a:rPr lang="uk-UA" sz="2400" dirty="0" smtClean="0">
                <a:solidFill>
                  <a:srgbClr val="C00000"/>
                </a:solidFill>
              </a:rPr>
              <a:t>3. Б</a:t>
            </a:r>
          </a:p>
          <a:p>
            <a:r>
              <a:rPr lang="uk-UA" sz="2400" dirty="0" smtClean="0">
                <a:solidFill>
                  <a:srgbClr val="C00000"/>
                </a:solidFill>
              </a:rPr>
              <a:t>4. А</a:t>
            </a:r>
          </a:p>
          <a:p>
            <a:r>
              <a:rPr lang="uk-UA" sz="2400" dirty="0" smtClean="0">
                <a:solidFill>
                  <a:srgbClr val="C00000"/>
                </a:solidFill>
              </a:rPr>
              <a:t>5. Г</a:t>
            </a:r>
          </a:p>
          <a:p>
            <a:r>
              <a:rPr lang="uk-UA" sz="2400" dirty="0" smtClean="0">
                <a:solidFill>
                  <a:srgbClr val="C00000"/>
                </a:solidFill>
              </a:rPr>
              <a:t>6. В</a:t>
            </a:r>
          </a:p>
          <a:p>
            <a:r>
              <a:rPr lang="uk-UA" sz="2400" dirty="0" smtClean="0">
                <a:solidFill>
                  <a:srgbClr val="C00000"/>
                </a:solidFill>
              </a:rPr>
              <a:t>7. В</a:t>
            </a:r>
          </a:p>
          <a:p>
            <a:r>
              <a:rPr lang="uk-UA" sz="2400" dirty="0" smtClean="0">
                <a:solidFill>
                  <a:srgbClr val="C00000"/>
                </a:solidFill>
              </a:rPr>
              <a:t>8. Г</a:t>
            </a:r>
          </a:p>
          <a:p>
            <a:r>
              <a:rPr lang="uk-UA" sz="2400" dirty="0" smtClean="0">
                <a:solidFill>
                  <a:srgbClr val="C00000"/>
                </a:solidFill>
              </a:rPr>
              <a:t>9. Г</a:t>
            </a:r>
          </a:p>
          <a:p>
            <a:r>
              <a:rPr lang="uk-UA" sz="2400" dirty="0" smtClean="0">
                <a:solidFill>
                  <a:srgbClr val="C00000"/>
                </a:solidFill>
              </a:rPr>
              <a:t>10. Г</a:t>
            </a:r>
          </a:p>
          <a:p>
            <a:r>
              <a:rPr lang="uk-UA" sz="2400" dirty="0" smtClean="0">
                <a:solidFill>
                  <a:srgbClr val="C00000"/>
                </a:solidFill>
              </a:rPr>
              <a:t>11. Б</a:t>
            </a:r>
          </a:p>
        </p:txBody>
      </p:sp>
    </p:spTree>
    <p:extLst>
      <p:ext uri="{BB962C8B-B14F-4D97-AF65-F5344CB8AC3E}">
        <p14:creationId xmlns:p14="http://schemas.microsoft.com/office/powerpoint/2010/main" val="72061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296821" y="3"/>
            <a:ext cx="10363200" cy="1470025"/>
          </a:xfrm>
        </p:spPr>
        <p:txBody>
          <a:bodyPr>
            <a:noAutofit/>
          </a:bodyPr>
          <a:lstStyle/>
          <a:p>
            <a:r>
              <a:rPr lang="uk-UA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Кінець</a:t>
            </a:r>
            <a:endParaRPr lang="ru-RU" sz="9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07701" y="5301208"/>
            <a:ext cx="8534400" cy="1752600"/>
          </a:xfrm>
        </p:spPr>
        <p:txBody>
          <a:bodyPr>
            <a:noAutofit/>
          </a:bodyPr>
          <a:lstStyle/>
          <a:p>
            <a:r>
              <a:rPr lang="uk-UA" sz="7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увагу </a:t>
            </a:r>
            <a:endParaRPr lang="ru-RU" sz="72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Picture 2" descr="http://more-cliparts.net/images/pT5zLgkT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7490" y="1556792"/>
            <a:ext cx="7709945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9632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10" y="304800"/>
            <a:ext cx="12093527" cy="12192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4548" y="431321"/>
            <a:ext cx="8229600" cy="6278969"/>
          </a:xfrm>
        </p:spPr>
        <p:txBody>
          <a:bodyPr>
            <a:normAutofit/>
          </a:bodyPr>
          <a:lstStyle/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Більше ніж дві тисячі років тому, в ІІІ ст. до н.е., видатний грецький математик і механік Архімед побудував гармату, що стріляла за допомогою пари. Один кінець ствола сильно нагрівали на вогні. Потім у нагріту частину ствола наливали воду. Вода миттєво випаровувалася й перетворювалася на пару. Пара, розширюючись, із силою викидала ядро.</a:t>
            </a:r>
            <a:endParaRPr lang="ru-RU" sz="20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709359" cy="3243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3709359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951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79698" y="1600206"/>
            <a:ext cx="5802702" cy="4525963"/>
          </a:xfrm>
        </p:spPr>
        <p:txBody>
          <a:bodyPr>
            <a:noAutofit/>
          </a:bodyPr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Приблизно через триста років в Олександрії видатний учений </a:t>
            </a:r>
            <a:r>
              <a:rPr lang="uk-UA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Герон</a:t>
            </a:r>
            <a:r>
              <a:rPr lang="uk-UA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винайшов прилад, у якому внутрішня енергія пари перетворювалася в механічну енергію обертання кулі. </a:t>
            </a:r>
            <a:r>
              <a:rPr lang="uk-UA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Геронова</a:t>
            </a:r>
            <a:r>
              <a:rPr lang="uk-UA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куля – це прообраз реактивних двигунів.</a:t>
            </a:r>
            <a:endParaRPr lang="ru-RU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463"/>
            <a:ext cx="4640263" cy="353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4250"/>
            <a:ext cx="4640263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48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1675" y="0"/>
            <a:ext cx="6550325" cy="685800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Геніальний російський винахідник І.І. </a:t>
            </a:r>
            <a:r>
              <a:rPr lang="uk-UA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Ползунов</a:t>
            </a:r>
            <a:r>
              <a:rPr lang="uk-UA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у 1763 р. створив проект першого універсального парового двигуна, </a:t>
            </a:r>
            <a:r>
              <a:rPr lang="ru-RU" sz="3400" b="1" i="1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здатно</a:t>
            </a:r>
            <a:r>
              <a:rPr lang="uk-UA" sz="3400" b="1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го</a:t>
            </a:r>
            <a:r>
              <a:rPr lang="ru-RU" sz="3400" b="1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безпосередньо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пускати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хід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будь-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які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робочі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механізми</a:t>
            </a:r>
            <a:r>
              <a:rPr lang="uk-UA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34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 1768 році 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Джеймс Уатт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зробив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вдосконалений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двигун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Він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придумав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клапани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працюють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так,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що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нікому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не треба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було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стояти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поруч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і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керувати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ними.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Клапани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автоматично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змушували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поршні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підніматися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і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опускатися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34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400" b="1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 1814 </a:t>
            </a:r>
            <a:r>
              <a:rPr lang="ru-RU" sz="3400" b="1" i="1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році</a:t>
            </a:r>
            <a:r>
              <a:rPr lang="ru-RU" sz="3400" b="1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Стефенсон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побудував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паровий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двигун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Англії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Паровий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двигун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був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дуже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важкий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оскільки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згоряння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палива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відбувалося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топці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розташованої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окремо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400" b="1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від</a:t>
            </a:r>
            <a:r>
              <a:rPr lang="ru-RU" sz="3400" b="1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парового котла.</a:t>
            </a:r>
            <a:endParaRPr lang="ru-RU" sz="34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63971" cy="222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971" y="1"/>
            <a:ext cx="2806430" cy="2225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25616"/>
            <a:ext cx="2863970" cy="231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971" y="2225616"/>
            <a:ext cx="2806430" cy="2311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537494"/>
            <a:ext cx="5670400" cy="232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390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864" y="288982"/>
            <a:ext cx="109728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1018" y="0"/>
            <a:ext cx="5980981" cy="685800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</a:t>
            </a:r>
            <a:r>
              <a:rPr lang="ru-RU" sz="3600" i="1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Бензиновий</a:t>
            </a:r>
            <a:r>
              <a:rPr lang="ru-RU" sz="3600" i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двигун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який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був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розроблений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німцем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Ніколасом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Отто в 1878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році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став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першою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сходинкою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до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вирішення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проблеми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ваги.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Цьому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двигуну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не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потрібна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була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окрема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топка, і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він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був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набагато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легше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ніж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паровий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двигун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такої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ж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потужності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36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</a:rPr>
              <a:t>У 1892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</a:rPr>
              <a:t>році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</a:rPr>
              <a:t>німецький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</a:rPr>
              <a:t>інженер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</a:rPr>
              <a:t> Рудольф Дизель створив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</a:rPr>
              <a:t>новий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</a:rPr>
              <a:t>двигун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</a:rPr>
              <a:t>внутрішнього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</a:rPr>
              <a:t>згоряння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</a:rPr>
              <a:t> на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</a:rPr>
              <a:t>більш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</a:rPr>
              <a:t> дешевому </a:t>
            </a:r>
            <a:r>
              <a:rPr lang="ru-RU" sz="3600" i="1" dirty="0" err="1">
                <a:solidFill>
                  <a:srgbClr val="C00000"/>
                </a:solidFill>
                <a:latin typeface="Times New Roman"/>
                <a:ea typeface="Times New Roman"/>
              </a:rPr>
              <a:t>паливі</a:t>
            </a:r>
            <a:r>
              <a:rPr lang="ru-RU" sz="3600" i="1" dirty="0">
                <a:solidFill>
                  <a:srgbClr val="C00000"/>
                </a:solidFill>
                <a:latin typeface="Times New Roman"/>
                <a:ea typeface="Times New Roman"/>
              </a:rPr>
              <a:t>.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3019245" cy="3536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45" y="-1"/>
            <a:ext cx="3001993" cy="353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36830"/>
            <a:ext cx="3019245" cy="3321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45" y="3536829"/>
            <a:ext cx="3001993" cy="3321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0614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uk-UA" dirty="0">
                <a:solidFill>
                  <a:srgbClr val="FF0000"/>
                </a:solidFill>
                <a:latin typeface="Constantia"/>
              </a:rPr>
              <a:t>Склад групи</a:t>
            </a:r>
            <a:r>
              <a:rPr lang="uk-UA" dirty="0">
                <a:solidFill>
                  <a:prstClr val="black"/>
                </a:solidFill>
                <a:latin typeface="Constantia"/>
              </a:rPr>
              <a:t>: Чечель О. (керівник групи);</a:t>
            </a:r>
          </a:p>
          <a:p>
            <a:pPr marL="0" lvl="0" indent="0">
              <a:buClr>
                <a:srgbClr val="0BD0D9"/>
              </a:buClr>
              <a:buSzPct val="95000"/>
              <a:buNone/>
            </a:pPr>
            <a:r>
              <a:rPr lang="uk-UA" dirty="0" err="1">
                <a:solidFill>
                  <a:prstClr val="black"/>
                </a:solidFill>
                <a:latin typeface="Constantia"/>
              </a:rPr>
              <a:t>Маракулін</a:t>
            </a:r>
            <a:r>
              <a:rPr lang="uk-UA" dirty="0">
                <a:solidFill>
                  <a:prstClr val="black"/>
                </a:solidFill>
                <a:latin typeface="Constantia"/>
              </a:rPr>
              <a:t> Є.; Герасименко С.; Соколова Д.; </a:t>
            </a:r>
            <a:r>
              <a:rPr lang="uk-UA" dirty="0" err="1">
                <a:solidFill>
                  <a:prstClr val="black"/>
                </a:solidFill>
                <a:latin typeface="Constantia"/>
              </a:rPr>
              <a:t>Слісєва</a:t>
            </a:r>
            <a:r>
              <a:rPr lang="uk-UA" dirty="0">
                <a:solidFill>
                  <a:prstClr val="black"/>
                </a:solidFill>
                <a:latin typeface="Constantia"/>
              </a:rPr>
              <a:t> В.</a:t>
            </a:r>
          </a:p>
          <a:p>
            <a:pPr marL="274320" lvl="0" indent="-274320">
              <a:lnSpc>
                <a:spcPct val="115000"/>
              </a:lnSpc>
              <a:spcAft>
                <a:spcPts val="1000"/>
              </a:spcAft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uk-UA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Змістові питання</a:t>
            </a:r>
            <a:r>
              <a:rPr lang="uk-UA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  </a:t>
            </a:r>
            <a:r>
              <a:rPr lang="uk-UA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Які види теплових двигунів існують? Що спільного в принципі роботи всіх видів теплових двигунів? Які перетворення енергії відбуваються в теплових двигунах?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199" y="0"/>
            <a:ext cx="11291977" cy="162880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Друга група «Інженери»</a:t>
            </a:r>
            <a:br>
              <a:rPr kumimoji="0" lang="ru-RU" sz="5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</a:b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1328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WordArt 2"/>
          <p:cNvSpPr>
            <a:spLocks noChangeArrowheads="1" noChangeShapeType="1" noTextEdit="1"/>
          </p:cNvSpPr>
          <p:nvPr/>
        </p:nvSpPr>
        <p:spPr bwMode="auto">
          <a:xfrm>
            <a:off x="508000" y="152400"/>
            <a:ext cx="10972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993300"/>
                </a:solidFill>
                <a:cs typeface="Arial"/>
              </a:rPr>
              <a:t>У нашому житті тепловим двигунам відведена величезна роль</a:t>
            </a:r>
          </a:p>
        </p:txBody>
      </p:sp>
      <p:sp>
        <p:nvSpPr>
          <p:cNvPr id="64521" name="WordArt 9"/>
          <p:cNvSpPr>
            <a:spLocks noChangeArrowheads="1" noChangeShapeType="1" noTextEdit="1"/>
          </p:cNvSpPr>
          <p:nvPr/>
        </p:nvSpPr>
        <p:spPr bwMode="auto">
          <a:xfrm flipV="1">
            <a:off x="4368803" y="981075"/>
            <a:ext cx="7277100" cy="7143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kern="10" dirty="0" smtClean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0066CC"/>
              </a:solidFill>
              <a:latin typeface="Impact"/>
            </a:endParaRPr>
          </a:p>
        </p:txBody>
      </p:sp>
      <p:pic>
        <p:nvPicPr>
          <p:cNvPr id="6148" name="Picture 13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050" y="1052514"/>
            <a:ext cx="3405118" cy="2380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4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6527" y="1207699"/>
            <a:ext cx="2875473" cy="301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5" descr="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981074"/>
            <a:ext cx="2874593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21" descr="78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4365625"/>
            <a:ext cx="2874593" cy="2224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22" descr="13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050" y="3432970"/>
            <a:ext cx="3405117" cy="3157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23" descr="9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6525" y="4221223"/>
            <a:ext cx="2875475" cy="2224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168" y="4221222"/>
            <a:ext cx="2564360" cy="2369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4" y="2590800"/>
            <a:ext cx="2874592" cy="168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168" y="1052514"/>
            <a:ext cx="2564359" cy="3168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961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mph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3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nimBg="1"/>
      <p:bldP spid="64521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очки">
  <a:themeElements>
    <a:clrScheme name="Точки 8">
      <a:dk1>
        <a:srgbClr val="000000"/>
      </a:dk1>
      <a:lt1>
        <a:srgbClr val="E6F8F4"/>
      </a:lt1>
      <a:dk2>
        <a:srgbClr val="000000"/>
      </a:dk2>
      <a:lt2>
        <a:srgbClr val="C5DBD6"/>
      </a:lt2>
      <a:accent1>
        <a:srgbClr val="CCFF99"/>
      </a:accent1>
      <a:accent2>
        <a:srgbClr val="ACBAB7"/>
      </a:accent2>
      <a:accent3>
        <a:srgbClr val="F0FBF8"/>
      </a:accent3>
      <a:accent4>
        <a:srgbClr val="000000"/>
      </a:accent4>
      <a:accent5>
        <a:srgbClr val="E2FFCA"/>
      </a:accent5>
      <a:accent6>
        <a:srgbClr val="9BA8A6"/>
      </a:accent6>
      <a:hlink>
        <a:srgbClr val="008080"/>
      </a:hlink>
      <a:folHlink>
        <a:srgbClr val="0066CC"/>
      </a:folHlink>
    </a:clrScheme>
    <a:fontScheme name="Точ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очки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TS103431377</Template>
  <TotalTime>0</TotalTime>
  <Words>1529</Words>
  <Application>Microsoft Office PowerPoint</Application>
  <PresentationFormat>Произвольный</PresentationFormat>
  <Paragraphs>170</Paragraphs>
  <Slides>32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Оформление по умолчанию</vt:lpstr>
      <vt:lpstr>Точки</vt:lpstr>
      <vt:lpstr>Тема Office</vt:lpstr>
      <vt:lpstr>Навчальний проект  з фізики на тему "Теплові машини: минуле, сучасне і  майбутнє» Тип проекту: інформаційний, колективний Орієнтовний час проекту: 4 тижні. Етап  реалізації проекту (45 хв).  Учні 8 кл. виконують завдання.  Учитель координує роботу  та  консультує  учнів </vt:lpstr>
      <vt:lpstr>Презентация PowerPoint</vt:lpstr>
      <vt:lpstr>Захист проектів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Принцип роботи теплового двигуна</vt:lpstr>
      <vt:lpstr>Типи теплових двигунів</vt:lpstr>
      <vt:lpstr>Парова машина </vt:lpstr>
      <vt:lpstr>Парова турбіна</vt:lpstr>
      <vt:lpstr>Двигун внутрішнього згоряння </vt:lpstr>
      <vt:lpstr>Газова турбіна</vt:lpstr>
      <vt:lpstr>Реактивний двигун</vt:lpstr>
      <vt:lpstr>Третя  група «Економісти» </vt:lpstr>
      <vt:lpstr>Презентация PowerPoint</vt:lpstr>
      <vt:lpstr>Характеристики деяких теплових машин</vt:lpstr>
      <vt:lpstr>Способи збільшення ККД теплового двигуна: </vt:lpstr>
      <vt:lpstr>Четверта  група «Екологи» </vt:lpstr>
      <vt:lpstr>Засмічення атмосфери — газової оболонки Землі — одна з важливих і особливих екологічних проблем сьогодення.  </vt:lpstr>
      <vt:lpstr>Негативна дія теплових двигунів: </vt:lpstr>
      <vt:lpstr>Основні методи боротьби із забрудненням повітря:  </vt:lpstr>
      <vt:lpstr>Забруднення довкілля згубно впливає на здоров`я людини</vt:lpstr>
      <vt:lpstr>П`ята група «Науковці» </vt:lpstr>
      <vt:lpstr>Перспективні шляхи покращення екології</vt:lpstr>
      <vt:lpstr>Боротьба зі шкідливими  наслідками  роботи  теплових двигунів  ведеться  за  декількома  напрямками. </vt:lpstr>
      <vt:lpstr>Пропозиції науковців </vt:lpstr>
      <vt:lpstr>Презентация PowerPoint</vt:lpstr>
      <vt:lpstr>Кінець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2013-04-16T17:31:29Z</dcterms:created>
  <dcterms:modified xsi:type="dcterms:W3CDTF">2017-12-13T22:02:08Z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