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25"/>
  </p:notesMasterIdLst>
  <p:sldIdLst>
    <p:sldId id="256" r:id="rId2"/>
    <p:sldId id="273" r:id="rId3"/>
    <p:sldId id="275" r:id="rId4"/>
    <p:sldId id="339" r:id="rId5"/>
    <p:sldId id="340" r:id="rId6"/>
    <p:sldId id="272" r:id="rId7"/>
    <p:sldId id="290" r:id="rId8"/>
    <p:sldId id="323" r:id="rId9"/>
    <p:sldId id="324" r:id="rId10"/>
    <p:sldId id="341" r:id="rId11"/>
    <p:sldId id="342" r:id="rId12"/>
    <p:sldId id="343" r:id="rId13"/>
    <p:sldId id="344" r:id="rId14"/>
    <p:sldId id="356" r:id="rId15"/>
    <p:sldId id="345" r:id="rId16"/>
    <p:sldId id="347" r:id="rId17"/>
    <p:sldId id="348" r:id="rId18"/>
    <p:sldId id="349" r:id="rId19"/>
    <p:sldId id="352" r:id="rId20"/>
    <p:sldId id="353" r:id="rId21"/>
    <p:sldId id="351" r:id="rId22"/>
    <p:sldId id="354" r:id="rId23"/>
    <p:sldId id="355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5F0FF"/>
    <a:srgbClr val="CCCC00"/>
    <a:srgbClr val="AE77D7"/>
    <a:srgbClr val="9954CC"/>
    <a:srgbClr val="A7A7FF"/>
    <a:srgbClr val="BC8FDD"/>
    <a:srgbClr val="6666FF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D7AC3CCA-C797-4891-BE02-D94E43425B78}" styleName="Средний стиль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aximized" horzBarState="maximized">
    <p:restoredLeft sz="15099" autoAdjust="0"/>
    <p:restoredTop sz="88055" autoAdjust="0"/>
  </p:normalViewPr>
  <p:slideViewPr>
    <p:cSldViewPr>
      <p:cViewPr>
        <p:scale>
          <a:sx n="70" d="100"/>
          <a:sy n="70" d="100"/>
        </p:scale>
        <p:origin x="-2730" y="-104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86BFECF-6093-4F18-B9DF-EE3E99A43BCE}" type="datetimeFigureOut">
              <a:rPr lang="ru-RU" smtClean="0"/>
              <a:pPr/>
              <a:t>01.01.2002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480E063-08AC-4CA6-A28F-49370504E65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4376603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80E063-08AC-4CA6-A28F-49370504E655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Равнобедренный треугольник 6"/>
          <p:cNvSpPr/>
          <p:nvPr/>
        </p:nvSpPr>
        <p:spPr>
          <a:xfrm rot="16200000">
            <a:off x="7554353" y="5254283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>
            <a:normAutofit/>
          </a:bodyPr>
          <a:lstStyle>
            <a:lvl1pPr algn="r">
              <a:defRPr sz="440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1371600" y="6012656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fld id="{5B106E36-FD25-4E2D-B0AA-010F637433A0}" type="datetimeFigureOut">
              <a:rPr lang="ru-RU" smtClean="0"/>
              <a:pPr/>
              <a:t>01.01.2002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1371600" y="5650704"/>
            <a:ext cx="5791200" cy="365125"/>
          </a:xfrm>
        </p:spPr>
        <p:txBody>
          <a:bodyPr tIns="0" bIns="0" anchor="b"/>
          <a:lstStyle>
            <a:lvl1pPr algn="r">
              <a:defRPr sz="1100"/>
            </a:lvl1pPr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92247" y="5752307"/>
            <a:ext cx="502920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01.01.2002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01.01.2002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91456" y="6480048"/>
            <a:ext cx="2133600" cy="301752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01.01.2002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ый треугольник 8"/>
          <p:cNvSpPr/>
          <p:nvPr/>
        </p:nvSpPr>
        <p:spPr>
          <a:xfrm flipV="1">
            <a:off x="7034" y="7034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algn="ctr" defTabSz="914400" rtl="0" eaLnBrk="1" latinLnBrk="0" hangingPunct="1"/>
            <a:endParaRPr kumimoji="0"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Равнобедренный треугольник 7"/>
          <p:cNvSpPr/>
          <p:nvPr/>
        </p:nvSpPr>
        <p:spPr>
          <a:xfrm rot="5400000" flipV="1">
            <a:off x="7554353" y="309490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955632" y="6477000"/>
            <a:ext cx="2133600" cy="3048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01.01.2002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619376" y="6480969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451056" y="809624"/>
            <a:ext cx="502920" cy="300831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 rot="10800000">
            <a:off x="6468794" y="9381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flipV="1"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 anchor="ctr"/>
          <a:lstStyle>
            <a:lvl1pPr marL="0" algn="l">
              <a:buNone/>
              <a:defRPr sz="3600" b="1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 anchor="t"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01.01.2002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1752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0552" cy="301752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01.01.2002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1104" cy="301752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7589520" y="6483096"/>
            <a:ext cx="502920" cy="301752"/>
          </a:xfrm>
        </p:spPr>
        <p:txBody>
          <a:bodyPr/>
          <a:lstStyle>
            <a:lvl1pPr algn="ctr"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01.01.2002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01.01.2002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457200" y="6481890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278976" y="6556248"/>
            <a:ext cx="2133600" cy="301752"/>
          </a:xfrm>
        </p:spPr>
        <p:txBody>
          <a:bodyPr/>
          <a:lstStyle>
            <a:lvl1pPr>
              <a:defRPr sz="900"/>
            </a:lvl1pPr>
          </a:lstStyle>
          <a:p>
            <a:fld id="{5B106E36-FD25-4E2D-B0AA-010F637433A0}" type="datetimeFigureOut">
              <a:rPr lang="ru-RU" smtClean="0"/>
              <a:pPr/>
              <a:t>01.01.2002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35856" y="6556248"/>
            <a:ext cx="5143120" cy="301752"/>
          </a:xfrm>
        </p:spPr>
        <p:txBody>
          <a:bodyPr/>
          <a:lstStyle>
            <a:lvl1pPr>
              <a:defRPr sz="9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410576" y="6556248"/>
            <a:ext cx="502920" cy="301752"/>
          </a:xfrm>
        </p:spPr>
        <p:txBody>
          <a:bodyPr/>
          <a:lstStyle>
            <a:lvl1pPr>
              <a:defRPr sz="900"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108192" y="6556248"/>
            <a:ext cx="2103120" cy="301752"/>
          </a:xfrm>
        </p:spPr>
        <p:txBody>
          <a:bodyPr/>
          <a:lstStyle>
            <a:lvl1pPr>
              <a:defRPr sz="900"/>
            </a:lvl1pPr>
          </a:lstStyle>
          <a:p>
            <a:fld id="{5B106E36-FD25-4E2D-B0AA-010F637433A0}" type="datetimeFigureOut">
              <a:rPr lang="ru-RU" smtClean="0"/>
              <a:pPr/>
              <a:t>01.01.2002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70432" y="6557169"/>
            <a:ext cx="4948072" cy="301752"/>
          </a:xfrm>
        </p:spPr>
        <p:txBody>
          <a:bodyPr/>
          <a:lstStyle>
            <a:lvl1pPr>
              <a:defRPr sz="9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17192" y="6556248"/>
            <a:ext cx="365760" cy="301752"/>
          </a:xfrm>
        </p:spPr>
        <p:txBody>
          <a:bodyPr/>
          <a:lstStyle>
            <a:lvl1pPr algn="ctr">
              <a:defRPr sz="900"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ый треугольник 10"/>
          <p:cNvSpPr/>
          <p:nvPr/>
        </p:nvSpPr>
        <p:spPr>
          <a:xfrm>
            <a:off x="7034" y="14068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rot="10800000" flipV="1">
            <a:off x="6468794" y="4948410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882808"/>
            <a:ext cx="8229600" cy="4572000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791456" y="6480969"/>
            <a:ext cx="2133600" cy="301752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01.01.2002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457200" y="6481890"/>
            <a:ext cx="4260056" cy="300831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589520" y="6480969"/>
            <a:ext cx="502920" cy="301752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marL="484632" algn="l" rtl="0" eaLnBrk="1" latinLnBrk="0" hangingPunct="1">
        <a:spcBef>
          <a:spcPct val="0"/>
        </a:spcBef>
        <a:buNone/>
        <a:defRPr kumimoji="0" sz="4200" kern="1200">
          <a:ln w="6350">
            <a:solidFill>
              <a:schemeClr val="accent1">
                <a:shade val="43000"/>
              </a:schemeClr>
            </a:solidFill>
          </a:ln>
          <a:solidFill>
            <a:schemeClr val="accent1">
              <a:tint val="83000"/>
              <a:satMod val="150000"/>
            </a:schemeClr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448056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85750" algn="l" rtl="0" eaLnBrk="1" latinLnBrk="0" hangingPunct="1">
        <a:spcBef>
          <a:spcPct val="20000"/>
        </a:spcBef>
        <a:buClr>
          <a:schemeClr val="accent1"/>
        </a:buClr>
        <a:buSzPct val="95000"/>
        <a:buFont typeface="Verdana"/>
        <a:buChar char="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6424" indent="-228600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10312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15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19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21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3.jpeg"/><Relationship Id="rId7" Type="http://schemas.openxmlformats.org/officeDocument/2006/relationships/image" Target="../media/image27.gi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.jpeg"/><Relationship Id="rId5" Type="http://schemas.openxmlformats.org/officeDocument/2006/relationships/image" Target="../media/image32.jpeg"/><Relationship Id="rId4" Type="http://schemas.openxmlformats.org/officeDocument/2006/relationships/image" Target="../media/image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10.g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http://s017.radikal.ru/i400/1110/48/89805dd764e0.png"/>
          <p:cNvPicPr>
            <a:picLocks noChangeAspect="1" noChangeArrowheads="1"/>
          </p:cNvPicPr>
          <p:nvPr/>
        </p:nvPicPr>
        <p:blipFill rotWithShape="1">
          <a:blip r:embed="rId3" cstate="print"/>
          <a:srcRect l="1194" t="1393" r="1045" b="1692"/>
          <a:stretch/>
        </p:blipFill>
        <p:spPr bwMode="auto">
          <a:xfrm>
            <a:off x="5468" y="0"/>
            <a:ext cx="9138532" cy="6858000"/>
          </a:xfrm>
          <a:prstGeom prst="rect">
            <a:avLst/>
          </a:prstGeom>
          <a:noFill/>
        </p:spPr>
      </p:pic>
      <p:sp>
        <p:nvSpPr>
          <p:cNvPr id="10" name="Прямоугольник 9"/>
          <p:cNvSpPr/>
          <p:nvPr/>
        </p:nvSpPr>
        <p:spPr>
          <a:xfrm>
            <a:off x="2195736" y="1124744"/>
            <a:ext cx="6437087" cy="1815882"/>
          </a:xfrm>
          <a:prstGeom prst="rect">
            <a:avLst/>
          </a:prstGeom>
          <a:noFill/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2400" i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Тема </a:t>
            </a:r>
            <a:r>
              <a:rPr lang="uk-UA" sz="2400" i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уроку: </a:t>
            </a:r>
            <a:r>
              <a:rPr lang="uk-UA" sz="2800" b="1" i="1" dirty="0" smtClean="0">
                <a:ln w="10541" cmpd="sng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Основні положення молекулярно-кінетичної теорії будови речовини  та її дослідні обґрунтування</a:t>
            </a:r>
            <a:endParaRPr lang="ru-RU" sz="2800" b="1" i="1" dirty="0" smtClean="0">
              <a:ln w="10541" cmpd="sng">
                <a:solidFill>
                  <a:srgbClr val="FF0000"/>
                </a:solidFill>
                <a:prstDash val="solid"/>
              </a:ln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800" b="1" i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Gabriola" pitchFamily="82" charset="0"/>
            </a:endParaRPr>
          </a:p>
        </p:txBody>
      </p:sp>
      <p:pic>
        <p:nvPicPr>
          <p:cNvPr id="1026" name="Picture 2" descr="http://img1.liveinternet.ru/images/attach/c/11/115/599/115599673__1__13_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7398" y="2132856"/>
            <a:ext cx="3876675" cy="665797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http://s017.radikal.ru/i400/1110/48/89805dd764e0.png"/>
          <p:cNvPicPr>
            <a:picLocks noChangeAspect="1" noChangeArrowheads="1"/>
          </p:cNvPicPr>
          <p:nvPr/>
        </p:nvPicPr>
        <p:blipFill rotWithShape="1">
          <a:blip r:embed="rId2" cstate="print"/>
          <a:srcRect l="1194" t="1393" r="1045" b="1692"/>
          <a:stretch/>
        </p:blipFill>
        <p:spPr bwMode="auto">
          <a:xfrm>
            <a:off x="5468" y="0"/>
            <a:ext cx="9138532" cy="6858000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692696"/>
            <a:ext cx="8229600" cy="4572000"/>
          </a:xfrm>
        </p:spPr>
        <p:txBody>
          <a:bodyPr/>
          <a:lstStyle/>
          <a:p>
            <a:pPr marL="0" indent="0">
              <a:buNone/>
            </a:pPr>
            <a:r>
              <a:rPr lang="uk-UA" i="1" dirty="0" smtClean="0">
                <a:latin typeface="Times New Roman" pitchFamily="18" charset="0"/>
                <a:cs typeface="Times New Roman" pitchFamily="18" charset="0"/>
              </a:rPr>
              <a:t>Розділ фізики, у якому розглядаються закономірності атомно-молекулярної будови макроскопічних тіл, називається молекулярною фізикою.</a:t>
            </a:r>
            <a:endParaRPr lang="ru-RU" i="1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6386" name="Picture 2" descr="http://cn12.nevsedoma.com.ua/photo/35/3/1200000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11960" y="3068960"/>
            <a:ext cx="3218723" cy="241404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6388" name="Picture 4" descr="http://www.voprosy-kak-i-pochemu.ru/wp-content/uploads/2010/08/molecule-V-298x30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21194937">
            <a:off x="897755" y="3066058"/>
            <a:ext cx="2552338" cy="256946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36" y="3140968"/>
            <a:ext cx="357189" cy="2760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3140968"/>
            <a:ext cx="357189" cy="2760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http://s017.radikal.ru/i400/1110/48/89805dd764e0.png"/>
          <p:cNvPicPr>
            <a:picLocks noChangeAspect="1" noChangeArrowheads="1"/>
          </p:cNvPicPr>
          <p:nvPr/>
        </p:nvPicPr>
        <p:blipFill rotWithShape="1">
          <a:blip r:embed="rId2" cstate="print"/>
          <a:srcRect l="1194" t="1393" r="1045" b="1692"/>
          <a:stretch/>
        </p:blipFill>
        <p:spPr bwMode="auto">
          <a:xfrm>
            <a:off x="5468" y="0"/>
            <a:ext cx="9138532" cy="6858000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908720"/>
            <a:ext cx="8229600" cy="2122256"/>
          </a:xfrm>
        </p:spPr>
        <p:txBody>
          <a:bodyPr/>
          <a:lstStyle/>
          <a:p>
            <a:pPr marL="0" indent="0">
              <a:buNone/>
            </a:pPr>
            <a:r>
              <a:rPr lang="uk-UA" i="1" dirty="0" smtClean="0">
                <a:latin typeface="Times New Roman" pitchFamily="18" charset="0"/>
                <a:cs typeface="Times New Roman" pitchFamily="18" charset="0"/>
              </a:rPr>
              <a:t>Молекулярно-кінетична теорія - це вчення, що пояснює будову та властивості тіл рухом і взаємодією частинок, з яких складається тіло.</a:t>
            </a:r>
            <a:endParaRPr lang="ru-RU" i="1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5362" name="Picture 2" descr="http://yak-prosto.com/images/7/f/yak-znayti-molekulyarnu-masu-rechovini-thumb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1246111">
            <a:off x="971600" y="3068959"/>
            <a:ext cx="2448272" cy="163218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5364" name="Picture 4" descr="http://upload.wikimedia.org/wikipedia/commons/d/db/Methanol-3D-balls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51785">
            <a:off x="4427984" y="3212976"/>
            <a:ext cx="3575774" cy="237626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68449" y="3259505"/>
            <a:ext cx="357189" cy="2760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8547" y="3049691"/>
            <a:ext cx="357189" cy="2760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://s017.radikal.ru/i400/1110/48/89805dd764e0.png"/>
          <p:cNvPicPr>
            <a:picLocks noChangeAspect="1" noChangeArrowheads="1"/>
          </p:cNvPicPr>
          <p:nvPr/>
        </p:nvPicPr>
        <p:blipFill rotWithShape="1">
          <a:blip r:embed="rId2" cstate="print"/>
          <a:srcRect l="1194" t="1393" r="1045" b="1692"/>
          <a:stretch/>
        </p:blipFill>
        <p:spPr bwMode="auto">
          <a:xfrm>
            <a:off x="5468" y="0"/>
            <a:ext cx="9138532" cy="6858000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548680"/>
            <a:ext cx="8229600" cy="457200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uk-UA" sz="3200" b="1" i="1" dirty="0" smtClean="0">
                <a:latin typeface="Times New Roman" pitchFamily="18" charset="0"/>
                <a:cs typeface="Times New Roman" pitchFamily="18" charset="0"/>
              </a:rPr>
              <a:t>В основі </a:t>
            </a:r>
            <a:r>
              <a:rPr lang="uk-UA" sz="3200" b="1" i="1" dirty="0" err="1" smtClean="0">
                <a:latin typeface="Times New Roman" pitchFamily="18" charset="0"/>
                <a:cs typeface="Times New Roman" pitchFamily="18" charset="0"/>
              </a:rPr>
              <a:t>МКТ</a:t>
            </a:r>
            <a:r>
              <a:rPr lang="uk-UA" sz="3200" b="1" i="1" dirty="0" smtClean="0">
                <a:latin typeface="Times New Roman" pitchFamily="18" charset="0"/>
                <a:cs typeface="Times New Roman" pitchFamily="18" charset="0"/>
              </a:rPr>
              <a:t> три найважливіші положення:</a:t>
            </a:r>
          </a:p>
          <a:p>
            <a:pPr marL="0" indent="0" algn="ctr">
              <a:buNone/>
            </a:pPr>
            <a:endParaRPr lang="ru-RU" sz="3200" b="1" i="1" dirty="0" smtClean="0">
              <a:latin typeface="Times New Roman" pitchFamily="18" charset="0"/>
              <a:cs typeface="Times New Roman" pitchFamily="18" charset="0"/>
            </a:endParaRPr>
          </a:p>
          <a:p>
            <a:pPr marL="0" lvl="0" indent="0" algn="ctr">
              <a:buNone/>
            </a:pPr>
            <a:r>
              <a:rPr lang="uk-UA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1. Усі речовини складаються з молекул або інших структурних одиниць (атомів, іонів і електронів), розділених проміжками.</a:t>
            </a:r>
          </a:p>
          <a:p>
            <a:endParaRPr lang="ru-RU" i="1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endParaRPr lang="ru-RU" i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http://s017.radikal.ru/i400/1110/48/89805dd764e0.png"/>
          <p:cNvPicPr>
            <a:picLocks noChangeAspect="1" noChangeArrowheads="1"/>
          </p:cNvPicPr>
          <p:nvPr/>
        </p:nvPicPr>
        <p:blipFill rotWithShape="1">
          <a:blip r:embed="rId2" cstate="print"/>
          <a:srcRect l="1194" t="1393" r="1045" b="1692"/>
          <a:stretch/>
        </p:blipFill>
        <p:spPr bwMode="auto">
          <a:xfrm>
            <a:off x="5468" y="0"/>
            <a:ext cx="9138532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836712"/>
            <a:ext cx="8748464" cy="1399032"/>
          </a:xfrm>
        </p:spPr>
        <p:txBody>
          <a:bodyPr>
            <a:noAutofit/>
          </a:bodyPr>
          <a:lstStyle/>
          <a:p>
            <a:pPr algn="ctr"/>
            <a:r>
              <a:rPr lang="uk-UA" sz="30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2. Молекули або інші структурні частинки перебувають у безперервному хаотичному русі.</a:t>
            </a:r>
            <a:r>
              <a:rPr lang="ru-RU" sz="30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0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3000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560" y="2420888"/>
            <a:ext cx="7776864" cy="3130368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uk-UA" b="1" i="1" dirty="0" smtClean="0">
                <a:latin typeface="Times New Roman" pitchFamily="18" charset="0"/>
                <a:cs typeface="Times New Roman" pitchFamily="18" charset="0"/>
              </a:rPr>
              <a:t>Дифузія</a:t>
            </a:r>
          </a:p>
          <a:p>
            <a:pPr algn="ctr">
              <a:buNone/>
            </a:pPr>
            <a:endParaRPr lang="ru-RU" b="1" i="1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uk-UA" sz="2800" i="1" dirty="0" smtClean="0">
                <a:latin typeface="Times New Roman" pitchFamily="18" charset="0"/>
                <a:cs typeface="Times New Roman" pitchFamily="18" charset="0"/>
              </a:rPr>
              <a:t>Дифузією називають явище, при якому речовини самі по собі змішуються одна з одною.</a:t>
            </a:r>
          </a:p>
          <a:p>
            <a:pPr>
              <a:buNone/>
            </a:pPr>
            <a:endParaRPr lang="ru-RU" dirty="0" smtClean="0">
              <a:solidFill>
                <a:schemeClr val="bg1"/>
              </a:solidFill>
            </a:endParaRPr>
          </a:p>
          <a:p>
            <a:endParaRPr lang="ru-RU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://s017.radikal.ru/i400/1110/48/89805dd764e0.png"/>
          <p:cNvPicPr>
            <a:picLocks noChangeAspect="1" noChangeArrowheads="1"/>
          </p:cNvPicPr>
          <p:nvPr/>
        </p:nvPicPr>
        <p:blipFill rotWithShape="1">
          <a:blip r:embed="rId2" cstate="print"/>
          <a:srcRect l="1194" t="1393" r="1045" b="1692"/>
          <a:stretch/>
        </p:blipFill>
        <p:spPr bwMode="auto">
          <a:xfrm>
            <a:off x="5468" y="0"/>
            <a:ext cx="9138532" cy="6858000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2420888"/>
            <a:ext cx="8229600" cy="4572000"/>
          </a:xfrm>
        </p:spPr>
        <p:txBody>
          <a:bodyPr>
            <a:normAutofit/>
          </a:bodyPr>
          <a:lstStyle/>
          <a:p>
            <a:pPr marL="64008" indent="0" algn="ctr">
              <a:buNone/>
            </a:pPr>
            <a:r>
              <a:rPr lang="uk-UA" sz="4000" b="1" i="1" dirty="0" smtClean="0">
                <a:latin typeface="Times New Roman" pitchFamily="18" charset="0"/>
                <a:cs typeface="Times New Roman" pitchFamily="18" charset="0"/>
              </a:rPr>
              <a:t>Броунівський рух</a:t>
            </a:r>
          </a:p>
          <a:p>
            <a:pPr marL="64008" indent="0">
              <a:buNone/>
            </a:pPr>
            <a:endParaRPr lang="uk-UA" sz="3200" b="1" i="1" dirty="0" smtClean="0">
              <a:latin typeface="Times New Roman" pitchFamily="18" charset="0"/>
              <a:cs typeface="Times New Roman" pitchFamily="18" charset="0"/>
            </a:endParaRPr>
          </a:p>
          <a:p>
            <a:pPr marL="64008" indent="0">
              <a:buNone/>
            </a:pPr>
            <a:r>
              <a:rPr lang="uk-UA" sz="3200" i="1" dirty="0" smtClean="0">
                <a:latin typeface="Times New Roman" pitchFamily="18" charset="0"/>
                <a:cs typeface="Times New Roman" pitchFamily="18" charset="0"/>
              </a:rPr>
              <a:t>Броунівський рух - це рух  найдрібніших частинок твердої речовини під ударами молекул рідини або газу, в яких ці частинки містяться </a:t>
            </a:r>
          </a:p>
        </p:txBody>
      </p:sp>
      <p:pic>
        <p:nvPicPr>
          <p:cNvPr id="3074" name="Picture 2" descr="http://physik.ucoz.ru/_ld/2/96465589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339676">
            <a:off x="750827" y="849613"/>
            <a:ext cx="2304513" cy="157859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www.home-edu.ru/user/f/00001491/Les_03N/Pict_03/broun2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85951">
            <a:off x="6584179" y="1920206"/>
            <a:ext cx="1885950" cy="17145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5894" y="768243"/>
            <a:ext cx="357189" cy="2760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36400" y="1908444"/>
            <a:ext cx="357189" cy="2760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://s017.radikal.ru/i400/1110/48/89805dd764e0.png"/>
          <p:cNvPicPr>
            <a:picLocks noChangeAspect="1" noChangeArrowheads="1"/>
          </p:cNvPicPr>
          <p:nvPr/>
        </p:nvPicPr>
        <p:blipFill rotWithShape="1">
          <a:blip r:embed="rId2" cstate="print"/>
          <a:srcRect l="1194" t="1393" r="1045" b="1692"/>
          <a:stretch/>
        </p:blipFill>
        <p:spPr bwMode="auto">
          <a:xfrm>
            <a:off x="5468" y="0"/>
            <a:ext cx="9138532" cy="6858000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9934" y="1143000"/>
            <a:ext cx="8229600" cy="4572000"/>
          </a:xfrm>
        </p:spPr>
        <p:txBody>
          <a:bodyPr/>
          <a:lstStyle/>
          <a:p>
            <a:pPr marL="64008" lvl="0" indent="0" algn="ctr">
              <a:buNone/>
            </a:pPr>
            <a:r>
              <a:rPr lang="uk-UA" sz="32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3. Молекули або атоми взаємодіють між собою</a:t>
            </a:r>
          </a:p>
          <a:p>
            <a:pPr marL="64008" indent="0">
              <a:buNone/>
            </a:pPr>
            <a:endParaRPr lang="uk-UA" dirty="0" smtClean="0">
              <a:solidFill>
                <a:schemeClr val="bg1"/>
              </a:solidFill>
            </a:endParaRPr>
          </a:p>
        </p:txBody>
      </p:sp>
      <p:pic>
        <p:nvPicPr>
          <p:cNvPr id="4098" name="Picture 2" descr="http://www.minipedia.org.ua/wp-content/uploads/2012/12/atomy-i-molekuly-chasticy-veshhestva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346813">
            <a:off x="891953" y="2756829"/>
            <a:ext cx="3328369" cy="187220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rewalls.com/images/201103/reWalls.com_2709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1" y="3458782"/>
            <a:ext cx="3600400" cy="240026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1932" y="2780928"/>
            <a:ext cx="357189" cy="2760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33566" y="3554898"/>
            <a:ext cx="357189" cy="2760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60286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 rot="20036665">
            <a:off x="250065" y="1745581"/>
            <a:ext cx="7732825" cy="211381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5400" dirty="0" smtClean="0"/>
              <a:t>ФІЗКУЛЬТХВИЛИНКА</a:t>
            </a:r>
            <a:endParaRPr lang="ru-RU" sz="5400" dirty="0" smtClean="0"/>
          </a:p>
          <a:p>
            <a:pPr algn="ctr"/>
            <a:endParaRPr lang="ru-RU" sz="5400" dirty="0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://s017.radikal.ru/i400/1110/48/89805dd764e0.png"/>
          <p:cNvPicPr>
            <a:picLocks noChangeAspect="1" noChangeArrowheads="1"/>
          </p:cNvPicPr>
          <p:nvPr/>
        </p:nvPicPr>
        <p:blipFill rotWithShape="1">
          <a:blip r:embed="rId2" cstate="print"/>
          <a:srcRect l="1194" t="1393" r="1045" b="1692"/>
          <a:stretch/>
        </p:blipFill>
        <p:spPr bwMode="auto">
          <a:xfrm>
            <a:off x="5468" y="0"/>
            <a:ext cx="9138532" cy="6858000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57166"/>
            <a:ext cx="8229600" cy="6097642"/>
          </a:xfrm>
        </p:spPr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uk-UA" b="1" dirty="0" smtClean="0">
                <a:ln w="10541" cmpd="sng">
                  <a:solidFill>
                    <a:schemeClr val="tx1"/>
                  </a:solidFill>
                  <a:prstDash val="solid"/>
                </a:ln>
              </a:rPr>
              <a:t>Працювали всі, старались, </a:t>
            </a:r>
            <a:endParaRPr lang="ru-RU" b="1" dirty="0" smtClean="0">
              <a:ln w="10541" cmpd="sng">
                <a:solidFill>
                  <a:schemeClr val="tx1"/>
                </a:solidFill>
                <a:prstDash val="solid"/>
              </a:ln>
            </a:endParaRPr>
          </a:p>
          <a:p>
            <a:pPr>
              <a:buNone/>
            </a:pPr>
            <a:r>
              <a:rPr lang="uk-UA" b="1" dirty="0" smtClean="0">
                <a:ln w="10541" cmpd="sng">
                  <a:solidFill>
                    <a:schemeClr val="tx1"/>
                  </a:solidFill>
                  <a:prstDash val="solid"/>
                </a:ln>
              </a:rPr>
              <a:t>Прийшов час щоб ви </a:t>
            </a:r>
            <a:r>
              <a:rPr lang="uk-UA" b="1" dirty="0" err="1" smtClean="0">
                <a:ln w="10541" cmpd="sng">
                  <a:solidFill>
                    <a:schemeClr val="tx1"/>
                  </a:solidFill>
                  <a:prstDash val="solid"/>
                </a:ln>
              </a:rPr>
              <a:t>розім</a:t>
            </a:r>
            <a:r>
              <a:rPr lang="ru-RU" b="1" dirty="0" smtClean="0">
                <a:ln w="10541" cmpd="sng">
                  <a:solidFill>
                    <a:schemeClr val="tx1"/>
                  </a:solidFill>
                  <a:prstDash val="solid"/>
                </a:ln>
              </a:rPr>
              <a:t>’</a:t>
            </a:r>
            <a:r>
              <a:rPr lang="uk-UA" b="1" dirty="0" err="1" smtClean="0">
                <a:ln w="10541" cmpd="sng">
                  <a:solidFill>
                    <a:schemeClr val="tx1"/>
                  </a:solidFill>
                  <a:prstDash val="solid"/>
                </a:ln>
              </a:rPr>
              <a:t>ялись</a:t>
            </a:r>
            <a:r>
              <a:rPr lang="uk-UA" b="1" dirty="0" smtClean="0">
                <a:ln w="10541" cmpd="sng">
                  <a:solidFill>
                    <a:schemeClr val="tx1"/>
                  </a:solidFill>
                  <a:prstDash val="solid"/>
                </a:ln>
              </a:rPr>
              <a:t>!</a:t>
            </a:r>
            <a:endParaRPr lang="ru-RU" b="1" dirty="0" smtClean="0">
              <a:ln w="10541" cmpd="sng">
                <a:solidFill>
                  <a:schemeClr val="tx1"/>
                </a:solidFill>
                <a:prstDash val="solid"/>
              </a:ln>
            </a:endParaRPr>
          </a:p>
          <a:p>
            <a:pPr>
              <a:buNone/>
            </a:pPr>
            <a:r>
              <a:rPr lang="uk-UA" b="1" dirty="0" smtClean="0">
                <a:ln w="10541" cmpd="sng">
                  <a:solidFill>
                    <a:schemeClr val="tx1"/>
                  </a:solidFill>
                  <a:prstDash val="solid"/>
                </a:ln>
              </a:rPr>
              <a:t>Використаємо знання </a:t>
            </a:r>
            <a:endParaRPr lang="ru-RU" b="1" dirty="0" smtClean="0">
              <a:ln w="10541" cmpd="sng">
                <a:solidFill>
                  <a:schemeClr val="tx1"/>
                </a:solidFill>
                <a:prstDash val="solid"/>
              </a:ln>
            </a:endParaRPr>
          </a:p>
          <a:p>
            <a:pPr>
              <a:buNone/>
            </a:pPr>
            <a:r>
              <a:rPr lang="uk-UA" b="1" dirty="0" smtClean="0">
                <a:ln w="10541" cmpd="sng">
                  <a:solidFill>
                    <a:schemeClr val="tx1"/>
                  </a:solidFill>
                  <a:prstDash val="solid"/>
                </a:ln>
              </a:rPr>
              <a:t>Про силу тяжіння, вагу і тертя.</a:t>
            </a:r>
            <a:endParaRPr lang="ru-RU" b="1" dirty="0" smtClean="0">
              <a:ln w="10541" cmpd="sng">
                <a:solidFill>
                  <a:schemeClr val="tx1"/>
                </a:solidFill>
                <a:prstDash val="solid"/>
              </a:ln>
            </a:endParaRPr>
          </a:p>
          <a:p>
            <a:pPr>
              <a:buNone/>
            </a:pPr>
            <a:r>
              <a:rPr lang="uk-UA" b="1" dirty="0" smtClean="0">
                <a:ln w="10541" cmpd="sng">
                  <a:solidFill>
                    <a:schemeClr val="tx1"/>
                  </a:solidFill>
                  <a:prstDash val="solid"/>
                </a:ln>
              </a:rPr>
              <a:t>Давайте руки розімнемо та потремо,</a:t>
            </a:r>
            <a:endParaRPr lang="ru-RU" b="1" dirty="0" smtClean="0">
              <a:ln w="10541" cmpd="sng">
                <a:solidFill>
                  <a:schemeClr val="tx1"/>
                </a:solidFill>
                <a:prstDash val="solid"/>
              </a:ln>
            </a:endParaRPr>
          </a:p>
          <a:p>
            <a:pPr>
              <a:buNone/>
            </a:pPr>
            <a:r>
              <a:rPr lang="uk-UA" b="1" dirty="0" smtClean="0">
                <a:ln w="10541" cmpd="sng">
                  <a:solidFill>
                    <a:schemeClr val="tx1"/>
                  </a:solidFill>
                  <a:prstDash val="solid"/>
                </a:ln>
              </a:rPr>
              <a:t>В результаті сили тертя ми їх нагріємо</a:t>
            </a:r>
            <a:endParaRPr lang="ru-RU" b="1" dirty="0" smtClean="0">
              <a:ln w="10541" cmpd="sng">
                <a:solidFill>
                  <a:schemeClr val="tx1"/>
                </a:solidFill>
                <a:prstDash val="solid"/>
              </a:ln>
            </a:endParaRPr>
          </a:p>
          <a:p>
            <a:pPr>
              <a:buNone/>
            </a:pPr>
            <a:r>
              <a:rPr lang="uk-UA" b="1" dirty="0" smtClean="0">
                <a:ln w="10541" cmpd="sng">
                  <a:solidFill>
                    <a:schemeClr val="tx1"/>
                  </a:solidFill>
                  <a:prstDash val="solid"/>
                </a:ln>
              </a:rPr>
              <a:t>Тепер станемо поруч зі столами  і </a:t>
            </a:r>
            <a:endParaRPr lang="ru-RU" b="1" dirty="0" smtClean="0">
              <a:ln w="10541" cmpd="sng">
                <a:solidFill>
                  <a:schemeClr val="tx1"/>
                </a:solidFill>
                <a:prstDash val="solid"/>
              </a:ln>
            </a:endParaRPr>
          </a:p>
          <a:p>
            <a:pPr>
              <a:buNone/>
            </a:pPr>
            <a:r>
              <a:rPr lang="uk-UA" b="1" dirty="0" smtClean="0">
                <a:ln w="10541" cmpd="sng">
                  <a:solidFill>
                    <a:schemeClr val="tx1"/>
                  </a:solidFill>
                  <a:prstDash val="solid"/>
                </a:ln>
              </a:rPr>
              <a:t>Декілька раз дістанемо підлогу руками.</a:t>
            </a:r>
            <a:endParaRPr lang="ru-RU" b="1" dirty="0" smtClean="0">
              <a:ln w="10541" cmpd="sng">
                <a:solidFill>
                  <a:schemeClr val="tx1"/>
                </a:solidFill>
                <a:prstDash val="solid"/>
              </a:ln>
            </a:endParaRPr>
          </a:p>
          <a:p>
            <a:pPr>
              <a:buNone/>
            </a:pPr>
            <a:r>
              <a:rPr lang="uk-UA" b="1" dirty="0" smtClean="0">
                <a:ln w="10541" cmpd="sng">
                  <a:solidFill>
                    <a:schemeClr val="tx1"/>
                  </a:solidFill>
                  <a:prstDash val="solid"/>
                </a:ln>
              </a:rPr>
              <a:t>Сила тяжіння зовсім не зміниться </a:t>
            </a:r>
            <a:endParaRPr lang="ru-RU" b="1" dirty="0" smtClean="0">
              <a:ln w="10541" cmpd="sng">
                <a:solidFill>
                  <a:schemeClr val="tx1"/>
                </a:solidFill>
                <a:prstDash val="solid"/>
              </a:ln>
            </a:endParaRPr>
          </a:p>
          <a:p>
            <a:pPr>
              <a:buNone/>
            </a:pPr>
            <a:r>
              <a:rPr lang="uk-UA" b="1" dirty="0" smtClean="0">
                <a:ln w="10541" cmpd="sng">
                  <a:solidFill>
                    <a:schemeClr val="tx1"/>
                  </a:solidFill>
                  <a:prstDash val="solid"/>
                </a:ln>
              </a:rPr>
              <a:t>якщо  чи вправо чи вліво нахилимося.</a:t>
            </a:r>
            <a:endParaRPr lang="ru-RU" b="1" dirty="0" smtClean="0">
              <a:ln w="10541" cmpd="sng">
                <a:solidFill>
                  <a:schemeClr val="tx1"/>
                </a:solidFill>
                <a:prstDash val="solid"/>
              </a:ln>
            </a:endParaRPr>
          </a:p>
          <a:p>
            <a:pPr>
              <a:buNone/>
            </a:pPr>
            <a:r>
              <a:rPr lang="uk-UA" b="1" dirty="0" smtClean="0">
                <a:ln w="10541" cmpd="sng">
                  <a:solidFill>
                    <a:schemeClr val="tx1"/>
                  </a:solidFill>
                  <a:prstDash val="solid"/>
                </a:ln>
              </a:rPr>
              <a:t>Невагомими як можна стати?</a:t>
            </a:r>
            <a:endParaRPr lang="ru-RU" b="1" dirty="0" smtClean="0">
              <a:ln w="10541" cmpd="sng">
                <a:solidFill>
                  <a:schemeClr val="tx1"/>
                </a:solidFill>
                <a:prstDash val="solid"/>
              </a:ln>
            </a:endParaRPr>
          </a:p>
          <a:p>
            <a:pPr>
              <a:buNone/>
            </a:pPr>
            <a:r>
              <a:rPr lang="uk-UA" b="1" dirty="0" smtClean="0">
                <a:ln w="10541" cmpd="sng">
                  <a:solidFill>
                    <a:schemeClr val="tx1"/>
                  </a:solidFill>
                  <a:prstDash val="solid"/>
                </a:ln>
              </a:rPr>
              <a:t>Потрібно лише нам пострибати.</a:t>
            </a:r>
            <a:endParaRPr lang="ru-RU" b="1" dirty="0" smtClean="0">
              <a:ln w="10541" cmpd="sng">
                <a:solidFill>
                  <a:schemeClr val="tx1"/>
                </a:solidFill>
                <a:prstDash val="solid"/>
              </a:ln>
            </a:endParaRPr>
          </a:p>
          <a:p>
            <a:pPr>
              <a:buNone/>
            </a:pPr>
            <a:r>
              <a:rPr lang="uk-UA" b="1" dirty="0" smtClean="0">
                <a:ln w="10541" cmpd="sng">
                  <a:solidFill>
                    <a:schemeClr val="tx1"/>
                  </a:solidFill>
                  <a:prstDash val="solid"/>
                </a:ln>
              </a:rPr>
              <a:t> А зараз заспокоїлися , сіли,</a:t>
            </a:r>
            <a:endParaRPr lang="ru-RU" b="1" dirty="0" smtClean="0">
              <a:ln w="10541" cmpd="sng">
                <a:solidFill>
                  <a:schemeClr val="tx1"/>
                </a:solidFill>
                <a:prstDash val="solid"/>
              </a:ln>
            </a:endParaRPr>
          </a:p>
          <a:p>
            <a:pPr>
              <a:buNone/>
            </a:pPr>
            <a:r>
              <a:rPr lang="uk-UA" b="1" dirty="0" smtClean="0">
                <a:ln w="10541" cmpd="sng">
                  <a:solidFill>
                    <a:schemeClr val="tx1"/>
                  </a:solidFill>
                  <a:prstDash val="solid"/>
                </a:ln>
              </a:rPr>
              <a:t>І всю увагу уроку приділили.</a:t>
            </a:r>
            <a:endParaRPr lang="ru-RU" b="1" dirty="0" smtClean="0">
              <a:ln w="10541" cmpd="sng">
                <a:solidFill>
                  <a:schemeClr val="tx1"/>
                </a:solidFill>
                <a:prstDash val="solid"/>
              </a:ln>
            </a:endParaRPr>
          </a:p>
          <a:p>
            <a:pPr>
              <a:buNone/>
            </a:pPr>
            <a:endParaRPr lang="ru-RU" b="1" dirty="0">
              <a:ln w="10541" cmpd="sng">
                <a:solidFill>
                  <a:schemeClr val="tx1"/>
                </a:solidFill>
                <a:prstDash val="solid"/>
              </a:ln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75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25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75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75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750"/>
                            </p:stCondLst>
                            <p:childTnLst>
                              <p:par>
                                <p:cTn id="3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75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75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75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75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75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75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250"/>
                            </p:stCondLst>
                            <p:childTnLst>
                              <p:par>
                                <p:cTn id="4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75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75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75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75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75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75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750"/>
                            </p:stCondLst>
                            <p:childTnLst>
                              <p:par>
                                <p:cTn id="5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75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75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75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75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75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75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8250"/>
                            </p:stCondLst>
                            <p:childTnLst>
                              <p:par>
                                <p:cTn id="7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75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75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75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000"/>
                            </p:stCondLst>
                            <p:childTnLst>
                              <p:par>
                                <p:cTn id="7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75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75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750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9750"/>
                            </p:stCondLst>
                            <p:childTnLst>
                              <p:par>
                                <p:cTn id="8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75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75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750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2" descr="http://s017.radikal.ru/i400/1110/48/89805dd764e0.png"/>
          <p:cNvPicPr>
            <a:picLocks noChangeAspect="1" noChangeArrowheads="1"/>
          </p:cNvPicPr>
          <p:nvPr/>
        </p:nvPicPr>
        <p:blipFill rotWithShape="1">
          <a:blip r:embed="rId2" cstate="print"/>
          <a:srcRect l="1194" t="1393" r="1045" b="1692"/>
          <a:stretch/>
        </p:blipFill>
        <p:spPr bwMode="auto">
          <a:xfrm>
            <a:off x="5468" y="0"/>
            <a:ext cx="9138532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lvl="0" algn="ctr"/>
            <a:r>
              <a:rPr lang="uk-UA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Вправа:</a:t>
            </a:r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C:\Documents and Settings\Admin\Рабочий стол\фото к уроку\pole3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 rot="759248">
            <a:off x="6736221" y="3942405"/>
            <a:ext cx="1643074" cy="219076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051" name="Picture 3" descr="C:\Documents and Settings\Admin\Рабочий стол\фото к уроку\s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20708668">
            <a:off x="1116762" y="3483587"/>
            <a:ext cx="1875230" cy="250030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052" name="Picture 4" descr="C:\Documents and Settings\Admin\Рабочий стол\фото к уроку\PR20080522143823.GI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730515">
            <a:off x="6642225" y="1592975"/>
            <a:ext cx="1857388" cy="139304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053" name="Picture 5" descr="C:\Documents and Settings\Admin\Рабочий стол\фото к уроку\pole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275856" y="2564904"/>
            <a:ext cx="3378200" cy="2540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054" name="Picture 6" descr="C:\Documents and Settings\Admin\Рабочий стол\фото к уроку\pole.gif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rot="21038497">
            <a:off x="798459" y="1515981"/>
            <a:ext cx="2285984" cy="160018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0918" y="3933056"/>
            <a:ext cx="433387" cy="334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0990" y="3450437"/>
            <a:ext cx="433387" cy="334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0919" y="1580258"/>
            <a:ext cx="433387" cy="334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Picture 3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48262" y="2524911"/>
            <a:ext cx="433387" cy="334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" name="Picture 3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8064" y="1412777"/>
            <a:ext cx="433387" cy="334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200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4000"/>
                            </p:stCondLst>
                            <p:childTnLst>
                              <p:par>
                                <p:cTn id="2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http://s017.radikal.ru/i400/1110/48/89805dd764e0.png"/>
          <p:cNvPicPr>
            <a:picLocks noChangeAspect="1" noChangeArrowheads="1"/>
          </p:cNvPicPr>
          <p:nvPr/>
        </p:nvPicPr>
        <p:blipFill rotWithShape="1">
          <a:blip r:embed="rId2" cstate="print"/>
          <a:srcRect l="1194" t="1393" r="1045" b="1692"/>
          <a:stretch/>
        </p:blipFill>
        <p:spPr bwMode="auto">
          <a:xfrm>
            <a:off x="5468" y="0"/>
            <a:ext cx="9138532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9934" y="404664"/>
            <a:ext cx="8229600" cy="1399032"/>
          </a:xfrm>
        </p:spPr>
        <p:txBody>
          <a:bodyPr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lvl="0" algn="ctr"/>
            <a:r>
              <a:rPr lang="uk-UA" sz="4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Вправа « Фізична лабораторія»</a:t>
            </a:r>
            <a:endParaRPr lang="ru-RU" sz="4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4099" name="Picture 3" descr="C:\Documents and Settings\Admin\Рабочий стол\фото к уроку\Cathode_ray_tub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21788622" y="8286784"/>
            <a:ext cx="13144592" cy="12954000"/>
          </a:xfrm>
          <a:prstGeom prst="rect">
            <a:avLst/>
          </a:prstGeom>
          <a:noFill/>
        </p:spPr>
      </p:pic>
      <p:pic>
        <p:nvPicPr>
          <p:cNvPr id="9" name="Picture 4" descr="C:\Documents and Settings\Admin\Рабочий стол\фото к уроку\Cathode_ray_tube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835696" y="2564904"/>
            <a:ext cx="3286148" cy="1928826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4101" name="Picture 5" descr="C:\Documents and Settings\Admin\Рабочий стол\фото к уроку\balanceb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364088" y="4071942"/>
            <a:ext cx="2143140" cy="2000264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8964" y="3904460"/>
            <a:ext cx="433387" cy="334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5383" y="2397422"/>
            <a:ext cx="433387" cy="334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http://s017.radikal.ru/i400/1110/48/89805dd764e0.png"/>
          <p:cNvPicPr>
            <a:picLocks noChangeAspect="1" noChangeArrowheads="1"/>
          </p:cNvPicPr>
          <p:nvPr/>
        </p:nvPicPr>
        <p:blipFill rotWithShape="1">
          <a:blip r:embed="rId2" cstate="print"/>
          <a:srcRect l="1194" t="1393" r="1045" b="1692"/>
          <a:stretch/>
        </p:blipFill>
        <p:spPr bwMode="auto">
          <a:xfrm>
            <a:off x="5468" y="0"/>
            <a:ext cx="9138532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Мета уроку:	</a:t>
            </a:r>
            <a:endParaRPr lang="ru-RU" b="1" i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500034" y="1357298"/>
            <a:ext cx="8139848" cy="4572000"/>
          </a:xfrm>
        </p:spPr>
        <p:txBody>
          <a:bodyPr>
            <a:normAutofit fontScale="92500" lnSpcReduction="20000"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2800" b="1" i="1" spc="50" dirty="0" err="1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навчальна</a:t>
            </a:r>
            <a:r>
              <a:rPr lang="ru-RU" sz="2800" b="1" i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uk-UA" sz="2800" i="1" dirty="0" smtClean="0">
                <a:latin typeface="Times New Roman" pitchFamily="18" charset="0"/>
                <a:cs typeface="Times New Roman" pitchFamily="18" charset="0"/>
              </a:rPr>
              <a:t>сформулювати</a:t>
            </a: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 основні </a:t>
            </a:r>
            <a:r>
              <a:rPr lang="uk-UA" sz="2800" i="1" dirty="0" smtClean="0">
                <a:latin typeface="Times New Roman" pitchFamily="18" charset="0"/>
                <a:cs typeface="Times New Roman" pitchFamily="18" charset="0"/>
              </a:rPr>
              <a:t>положення</a:t>
            </a: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i="1" dirty="0" err="1" smtClean="0">
                <a:latin typeface="Times New Roman" pitchFamily="18" charset="0"/>
                <a:cs typeface="Times New Roman" pitchFamily="18" charset="0"/>
              </a:rPr>
              <a:t>молекулярно-кінетичної</a:t>
            </a: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i="1" dirty="0" err="1" smtClean="0">
                <a:latin typeface="Times New Roman" pitchFamily="18" charset="0"/>
                <a:cs typeface="Times New Roman" pitchFamily="18" charset="0"/>
              </a:rPr>
              <a:t>теорії</a:t>
            </a: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800" i="1" dirty="0" err="1" smtClean="0">
                <a:latin typeface="Times New Roman" pitchFamily="18" charset="0"/>
                <a:cs typeface="Times New Roman" pitchFamily="18" charset="0"/>
              </a:rPr>
              <a:t>поняття</a:t>
            </a: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i="1" dirty="0" err="1" smtClean="0">
                <a:latin typeface="Times New Roman" pitchFamily="18" charset="0"/>
                <a:cs typeface="Times New Roman" pitchFamily="18" charset="0"/>
              </a:rPr>
              <a:t>броунівського</a:t>
            </a: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i="1" dirty="0" err="1" smtClean="0">
                <a:latin typeface="Times New Roman" pitchFamily="18" charset="0"/>
                <a:cs typeface="Times New Roman" pitchFamily="18" charset="0"/>
              </a:rPr>
              <a:t>руху</a:t>
            </a: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uk-UA" sz="2800" i="1" dirty="0" smtClean="0">
                <a:latin typeface="Times New Roman" pitchFamily="18" charset="0"/>
                <a:cs typeface="Times New Roman" pitchFamily="18" charset="0"/>
              </a:rPr>
              <a:t> дифузії. Показати сутність фізичних явищ, керуючись основними положеннями молекулярно-кінетичної теорії. Довести за  допомогою дослідів реальне існування частинок речовини, їх постійний хаотичний рух всередині речовини. Назвати приклади практичного використання дифузії та броунівського руху; </a:t>
            </a: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  </a:t>
            </a:r>
            <a:endParaRPr lang="ru-RU" sz="2800" i="1" dirty="0" smtClean="0">
              <a:solidFill>
                <a:schemeClr val="tx1">
                  <a:lumMod val="9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sz="2800" b="1" spc="50" dirty="0" err="1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розвивальна</a:t>
            </a:r>
            <a:r>
              <a:rPr lang="ru-RU" sz="28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sz="2800" i="1" dirty="0" err="1" smtClean="0">
                <a:latin typeface="Times New Roman" pitchFamily="18" charset="0"/>
                <a:cs typeface="Times New Roman" pitchFamily="18" charset="0"/>
              </a:rPr>
              <a:t>р</a:t>
            </a:r>
            <a:r>
              <a:rPr lang="uk-UA" sz="2800" i="1" dirty="0" err="1" smtClean="0">
                <a:latin typeface="Times New Roman" pitchFamily="18" charset="0"/>
                <a:cs typeface="Times New Roman" pitchFamily="18" charset="0"/>
              </a:rPr>
              <a:t>озвивати</a:t>
            </a:r>
            <a:r>
              <a:rPr lang="uk-UA" sz="2800" i="1" dirty="0" smtClean="0">
                <a:latin typeface="Times New Roman" pitchFamily="18" charset="0"/>
                <a:cs typeface="Times New Roman" pitchFamily="18" charset="0"/>
              </a:rPr>
              <a:t> уміння застосовувати отримані знання в повсякденному житті;</a:t>
            </a:r>
            <a:endParaRPr lang="ru-RU" sz="2800" i="1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sz="2800" b="1" spc="50" dirty="0" err="1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виховна</a:t>
            </a:r>
            <a:r>
              <a:rPr lang="ru-RU" sz="28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sz="2800" i="1" dirty="0" err="1" smtClean="0">
                <a:latin typeface="Times New Roman" pitchFamily="18" charset="0"/>
                <a:cs typeface="Times New Roman" pitchFamily="18" charset="0"/>
              </a:rPr>
              <a:t>виховувати</a:t>
            </a: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800" i="1" dirty="0" smtClean="0">
                <a:latin typeface="Times New Roman" pitchFamily="18" charset="0"/>
                <a:cs typeface="Times New Roman" pitchFamily="18" charset="0"/>
              </a:rPr>
              <a:t>спостережливість, уважність акуратність.</a:t>
            </a:r>
            <a:endParaRPr lang="ru-RU" sz="2800" i="1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034" y="1428736"/>
            <a:ext cx="433387" cy="334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034" y="4357694"/>
            <a:ext cx="433387" cy="334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034" y="5072074"/>
            <a:ext cx="433387" cy="334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500"/>
                            </p:stCondLst>
                            <p:childTnLst>
                              <p:par>
                                <p:cTn id="18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0" dur="2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500"/>
                            </p:stCondLst>
                            <p:childTnLst>
                              <p:par>
                                <p:cTn id="2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s017.radikal.ru/i400/1110/48/89805dd764e0.png"/>
          <p:cNvPicPr>
            <a:picLocks noChangeAspect="1" noChangeArrowheads="1"/>
          </p:cNvPicPr>
          <p:nvPr/>
        </p:nvPicPr>
        <p:blipFill rotWithShape="1">
          <a:blip r:embed="rId2" cstate="print"/>
          <a:srcRect l="1194" t="1393" r="1045" b="1692"/>
          <a:stretch/>
        </p:blipFill>
        <p:spPr bwMode="auto">
          <a:xfrm>
            <a:off x="5468" y="0"/>
            <a:ext cx="9138532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836712"/>
            <a:ext cx="7355160" cy="901822"/>
          </a:xfr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uk-UA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Вправа «Фізичне відео»</a:t>
            </a:r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5122" name="Picture 2" descr="http://www.voprosy-kak-i-pochemu.ru/wp-content/uploads/2010/08/atom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203121">
            <a:off x="1184641" y="2381160"/>
            <a:ext cx="1906498" cy="1657759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6376" y="865674"/>
            <a:ext cx="433387" cy="334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4677" y="836712"/>
            <a:ext cx="433387" cy="334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2859" y="2390852"/>
            <a:ext cx="433387" cy="334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4" descr="http://img.mota.ru/upload/wallpapers/2009/07/14/18/02/1369/3d_1548-1024x768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50285">
            <a:off x="5968721" y="2630748"/>
            <a:ext cx="2128672" cy="1596504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81768" y="2571373"/>
            <a:ext cx="433387" cy="334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6" name="Picture 6" descr="http://atombit.org/wp-content/uploads/2009/04/atom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8903" y="3437217"/>
            <a:ext cx="2291661" cy="2291661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25131" y="3429000"/>
            <a:ext cx="433387" cy="334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s017.radikal.ru/i400/1110/48/89805dd764e0.png"/>
          <p:cNvPicPr>
            <a:picLocks noChangeAspect="1" noChangeArrowheads="1"/>
          </p:cNvPicPr>
          <p:nvPr/>
        </p:nvPicPr>
        <p:blipFill rotWithShape="1">
          <a:blip r:embed="rId2" cstate="print"/>
          <a:srcRect l="1194" t="1393" r="1045" b="1692"/>
          <a:stretch/>
        </p:blipFill>
        <p:spPr bwMode="auto">
          <a:xfrm>
            <a:off x="5468" y="0"/>
            <a:ext cx="9138532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i="1" dirty="0" smtClean="0">
                <a:ln w="6350">
                  <a:solidFill>
                    <a:srgbClr val="00B0F0"/>
                  </a:solidFill>
                </a:ln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Вправа </a:t>
            </a:r>
            <a:r>
              <a:rPr lang="uk-UA" i="1" dirty="0" err="1" smtClean="0">
                <a:ln w="6350">
                  <a:solidFill>
                    <a:srgbClr val="00B0F0"/>
                  </a:solidFill>
                </a:ln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“Квітка</a:t>
            </a:r>
            <a:r>
              <a:rPr lang="uk-UA" i="1" dirty="0" smtClean="0">
                <a:ln w="6350">
                  <a:solidFill>
                    <a:srgbClr val="00B0F0"/>
                  </a:solidFill>
                </a:ln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i="1" dirty="0" err="1" smtClean="0">
                <a:ln w="6350">
                  <a:solidFill>
                    <a:srgbClr val="00B0F0"/>
                  </a:solidFill>
                </a:ln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настрою”</a:t>
            </a:r>
            <a:endParaRPr lang="ru-RU" i="1" dirty="0">
              <a:ln w="6350">
                <a:solidFill>
                  <a:srgbClr val="00B0F0"/>
                </a:solidFill>
              </a:ln>
              <a:solidFill>
                <a:srgbClr val="00B0F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187624" y="1882808"/>
            <a:ext cx="7499176" cy="4572000"/>
          </a:xfrm>
        </p:spPr>
        <p:txBody>
          <a:bodyPr/>
          <a:lstStyle/>
          <a:p>
            <a:pPr marL="64008" lvl="0" indent="0">
              <a:buNone/>
            </a:pPr>
            <a:r>
              <a:rPr lang="uk-UA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червоний</a:t>
            </a:r>
            <a:r>
              <a:rPr lang="uk-UA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i="1" dirty="0" smtClean="0">
                <a:latin typeface="Times New Roman" pitchFamily="18" charset="0"/>
                <a:cs typeface="Times New Roman" pitchFamily="18" charset="0"/>
              </a:rPr>
              <a:t>– урок цікавий;</a:t>
            </a:r>
            <a:endParaRPr lang="ru-RU" i="1" dirty="0" smtClean="0">
              <a:latin typeface="Times New Roman" pitchFamily="18" charset="0"/>
              <a:cs typeface="Times New Roman" pitchFamily="18" charset="0"/>
            </a:endParaRPr>
          </a:p>
          <a:p>
            <a:pPr marL="64008" lvl="0" indent="0">
              <a:buNone/>
            </a:pPr>
            <a:r>
              <a:rPr lang="uk-UA" i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жовтий</a:t>
            </a:r>
            <a:r>
              <a:rPr lang="uk-UA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i="1" dirty="0" smtClean="0">
                <a:latin typeface="Times New Roman" pitchFamily="18" charset="0"/>
                <a:cs typeface="Times New Roman" pitchFamily="18" charset="0"/>
              </a:rPr>
              <a:t>– хочемо таких уроків;</a:t>
            </a:r>
            <a:endParaRPr lang="ru-RU" i="1" dirty="0" smtClean="0">
              <a:latin typeface="Times New Roman" pitchFamily="18" charset="0"/>
              <a:cs typeface="Times New Roman" pitchFamily="18" charset="0"/>
            </a:endParaRPr>
          </a:p>
          <a:p>
            <a:pPr marL="64008" lvl="0" indent="0">
              <a:buNone/>
            </a:pPr>
            <a:r>
              <a:rPr lang="uk-UA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зелений</a:t>
            </a:r>
            <a:r>
              <a:rPr lang="uk-UA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i="1" dirty="0" smtClean="0">
                <a:latin typeface="Times New Roman" pitchFamily="18" charset="0"/>
                <a:cs typeface="Times New Roman" pitchFamily="18" charset="0"/>
              </a:rPr>
              <a:t>– дізналися багато цікавого.</a:t>
            </a:r>
            <a:endParaRPr lang="ru-RU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8" name="Picture 4" descr="http://stendall.ru/images/super/39_12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3430590"/>
            <a:ext cx="3023542" cy="302354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http://stendall.ru/images/super/40_11.jp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06938" y="3460386"/>
            <a:ext cx="3243486" cy="324348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6" name="Picture 2" descr="http://stendall.ru/images/super/37_14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6808" y="3861048"/>
            <a:ext cx="2444736" cy="232871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125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15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10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s017.radikal.ru/i400/1110/48/89805dd764e0.png"/>
          <p:cNvPicPr>
            <a:picLocks noChangeAspect="1" noChangeArrowheads="1"/>
          </p:cNvPicPr>
          <p:nvPr/>
        </p:nvPicPr>
        <p:blipFill rotWithShape="1">
          <a:blip r:embed="rId2" cstate="print"/>
          <a:srcRect l="1194" t="1393" r="1045" b="1692"/>
          <a:stretch/>
        </p:blipFill>
        <p:spPr bwMode="auto">
          <a:xfrm>
            <a:off x="5468" y="0"/>
            <a:ext cx="9138532" cy="6858000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115616" y="836712"/>
            <a:ext cx="7283152" cy="4572000"/>
          </a:xfrm>
        </p:spPr>
        <p:txBody>
          <a:bodyPr>
            <a:normAutofit fontScale="92500" lnSpcReduction="20000"/>
          </a:bodyPr>
          <a:lstStyle/>
          <a:p>
            <a:pPr marL="64008" indent="0" algn="ctr">
              <a:buNone/>
            </a:pPr>
            <a:r>
              <a:rPr lang="uk-UA" i="1" dirty="0" smtClean="0">
                <a:latin typeface="Times New Roman" pitchFamily="18" charset="0"/>
                <a:cs typeface="Times New Roman" pitchFamily="18" charset="0"/>
              </a:rPr>
              <a:t>Бережіть години, бережіть хвилини, </a:t>
            </a:r>
            <a:endParaRPr lang="ru-RU" i="1" dirty="0" smtClean="0">
              <a:latin typeface="Times New Roman" pitchFamily="18" charset="0"/>
              <a:cs typeface="Times New Roman" pitchFamily="18" charset="0"/>
            </a:endParaRPr>
          </a:p>
          <a:p>
            <a:pPr marL="64008" indent="0" algn="ctr">
              <a:buNone/>
            </a:pPr>
            <a:r>
              <a:rPr lang="uk-UA" i="1" dirty="0" err="1" smtClean="0">
                <a:latin typeface="Times New Roman" pitchFamily="18" charset="0"/>
                <a:cs typeface="Times New Roman" pitchFamily="18" charset="0"/>
              </a:rPr>
              <a:t>Кожную</a:t>
            </a:r>
            <a:r>
              <a:rPr lang="uk-UA" i="1" dirty="0" smtClean="0">
                <a:latin typeface="Times New Roman" pitchFamily="18" charset="0"/>
                <a:cs typeface="Times New Roman" pitchFamily="18" charset="0"/>
              </a:rPr>
              <a:t> секунду навіть бережіть. </a:t>
            </a:r>
            <a:endParaRPr lang="ru-RU" i="1" dirty="0" smtClean="0">
              <a:latin typeface="Times New Roman" pitchFamily="18" charset="0"/>
              <a:cs typeface="Times New Roman" pitchFamily="18" charset="0"/>
            </a:endParaRPr>
          </a:p>
          <a:p>
            <a:pPr marL="64008" indent="0" algn="ctr">
              <a:buNone/>
            </a:pPr>
            <a:r>
              <a:rPr lang="uk-UA" i="1" dirty="0" smtClean="0">
                <a:latin typeface="Times New Roman" pitchFamily="18" charset="0"/>
                <a:cs typeface="Times New Roman" pitchFamily="18" charset="0"/>
              </a:rPr>
              <a:t>Пам'ятайте, час наш дуже швидко плине, </a:t>
            </a:r>
            <a:endParaRPr lang="ru-RU" i="1" dirty="0" smtClean="0">
              <a:latin typeface="Times New Roman" pitchFamily="18" charset="0"/>
              <a:cs typeface="Times New Roman" pitchFamily="18" charset="0"/>
            </a:endParaRPr>
          </a:p>
          <a:p>
            <a:pPr marL="64008" indent="0" algn="ctr">
              <a:buNone/>
            </a:pPr>
            <a:r>
              <a:rPr lang="uk-UA" i="1" dirty="0" smtClean="0">
                <a:latin typeface="Times New Roman" pitchFamily="18" charset="0"/>
                <a:cs typeface="Times New Roman" pitchFamily="18" charset="0"/>
              </a:rPr>
              <a:t>Можемо й не встигнуть ми усе зробить. </a:t>
            </a:r>
            <a:endParaRPr lang="ru-RU" i="1" dirty="0" smtClean="0">
              <a:latin typeface="Times New Roman" pitchFamily="18" charset="0"/>
              <a:cs typeface="Times New Roman" pitchFamily="18" charset="0"/>
            </a:endParaRPr>
          </a:p>
          <a:p>
            <a:pPr marL="64008" indent="0" algn="ctr">
              <a:buNone/>
            </a:pPr>
            <a:r>
              <a:rPr lang="uk-UA" i="1" dirty="0" smtClean="0">
                <a:latin typeface="Times New Roman" pitchFamily="18" charset="0"/>
                <a:cs typeface="Times New Roman" pitchFamily="18" charset="0"/>
              </a:rPr>
              <a:t>Справ у нас багато. </a:t>
            </a:r>
            <a:endParaRPr lang="ru-RU" i="1" dirty="0" smtClean="0">
              <a:latin typeface="Times New Roman" pitchFamily="18" charset="0"/>
              <a:cs typeface="Times New Roman" pitchFamily="18" charset="0"/>
            </a:endParaRPr>
          </a:p>
          <a:p>
            <a:pPr marL="64008" indent="0" algn="ctr">
              <a:buNone/>
            </a:pPr>
            <a:r>
              <a:rPr lang="uk-UA" i="1" dirty="0" smtClean="0">
                <a:latin typeface="Times New Roman" pitchFamily="18" charset="0"/>
                <a:cs typeface="Times New Roman" pitchFamily="18" charset="0"/>
              </a:rPr>
              <a:t>Треба гарно вчитись, </a:t>
            </a:r>
            <a:endParaRPr lang="ru-RU" i="1" dirty="0" smtClean="0">
              <a:latin typeface="Times New Roman" pitchFamily="18" charset="0"/>
              <a:cs typeface="Times New Roman" pitchFamily="18" charset="0"/>
            </a:endParaRPr>
          </a:p>
          <a:p>
            <a:pPr marL="64008" indent="0" algn="ctr">
              <a:buNone/>
            </a:pPr>
            <a:r>
              <a:rPr lang="uk-UA" i="1" dirty="0" smtClean="0">
                <a:latin typeface="Times New Roman" pitchFamily="18" charset="0"/>
                <a:cs typeface="Times New Roman" pitchFamily="18" charset="0"/>
              </a:rPr>
              <a:t>Щоб розуму набратись; корисними стать, </a:t>
            </a:r>
            <a:endParaRPr lang="ru-RU" i="1" dirty="0" smtClean="0">
              <a:latin typeface="Times New Roman" pitchFamily="18" charset="0"/>
              <a:cs typeface="Times New Roman" pitchFamily="18" charset="0"/>
            </a:endParaRPr>
          </a:p>
          <a:p>
            <a:pPr marL="64008" indent="0" algn="ctr">
              <a:buNone/>
            </a:pPr>
            <a:r>
              <a:rPr lang="uk-UA" i="1" dirty="0" smtClean="0">
                <a:latin typeface="Times New Roman" pitchFamily="18" charset="0"/>
                <a:cs typeface="Times New Roman" pitchFamily="18" charset="0"/>
              </a:rPr>
              <a:t>Дбати про Вкраїну — нашу Батьківщину, </a:t>
            </a:r>
            <a:endParaRPr lang="ru-RU" i="1" dirty="0" smtClean="0">
              <a:latin typeface="Times New Roman" pitchFamily="18" charset="0"/>
              <a:cs typeface="Times New Roman" pitchFamily="18" charset="0"/>
            </a:endParaRPr>
          </a:p>
          <a:p>
            <a:pPr marL="64008" indent="0" algn="ctr">
              <a:buNone/>
            </a:pPr>
            <a:r>
              <a:rPr lang="uk-UA" i="1" dirty="0" smtClean="0">
                <a:latin typeface="Times New Roman" pitchFamily="18" charset="0"/>
                <a:cs typeface="Times New Roman" pitchFamily="18" charset="0"/>
              </a:rPr>
              <a:t>Мріями й ділами до зірок </a:t>
            </a:r>
            <a:r>
              <a:rPr lang="uk-UA" i="1" dirty="0" err="1" smtClean="0">
                <a:latin typeface="Times New Roman" pitchFamily="18" charset="0"/>
                <a:cs typeface="Times New Roman" pitchFamily="18" charset="0"/>
              </a:rPr>
              <a:t>дістать</a:t>
            </a:r>
            <a:r>
              <a:rPr lang="uk-UA" i="1" dirty="0" smtClean="0">
                <a:latin typeface="Times New Roman" pitchFamily="18" charset="0"/>
                <a:cs typeface="Times New Roman" pitchFamily="18" charset="0"/>
              </a:rPr>
              <a:t>. </a:t>
            </a:r>
            <a:endParaRPr lang="ru-RU" i="1" dirty="0" smtClean="0">
              <a:latin typeface="Times New Roman" pitchFamily="18" charset="0"/>
              <a:cs typeface="Times New Roman" pitchFamily="18" charset="0"/>
            </a:endParaRPr>
          </a:p>
          <a:p>
            <a:pPr marL="64008" indent="0" algn="ctr">
              <a:buNone/>
            </a:pPr>
            <a:r>
              <a:rPr lang="uk-UA" i="1" dirty="0" smtClean="0">
                <a:latin typeface="Times New Roman" pitchFamily="18" charset="0"/>
                <a:cs typeface="Times New Roman" pitchFamily="18" charset="0"/>
              </a:rPr>
              <a:t>Надії </a:t>
            </a:r>
            <a:r>
              <a:rPr lang="uk-UA" i="1" dirty="0" err="1" smtClean="0">
                <a:latin typeface="Times New Roman" pitchFamily="18" charset="0"/>
                <a:cs typeface="Times New Roman" pitchFamily="18" charset="0"/>
              </a:rPr>
              <a:t>Булди</a:t>
            </a:r>
            <a:endParaRPr lang="uk-UA" i="1" dirty="0" smtClean="0">
              <a:latin typeface="Times New Roman" pitchFamily="18" charset="0"/>
              <a:cs typeface="Times New Roman" pitchFamily="18" charset="0"/>
            </a:endParaRPr>
          </a:p>
          <a:p>
            <a:pPr marL="64008" indent="0" algn="ctr">
              <a:buNone/>
            </a:pPr>
            <a:endParaRPr lang="ru-RU" i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70" name="Picture 2" descr="http://pngicon.ru/data/media/2/hourglass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0972" y="4891113"/>
            <a:ext cx="1966654" cy="196665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1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1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1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1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1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1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1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s017.radikal.ru/i400/1110/48/89805dd764e0.png"/>
          <p:cNvPicPr>
            <a:picLocks noChangeAspect="1" noChangeArrowheads="1"/>
          </p:cNvPicPr>
          <p:nvPr/>
        </p:nvPicPr>
        <p:blipFill rotWithShape="1">
          <a:blip r:embed="rId2" cstate="print"/>
          <a:srcRect l="1194" t="1393" r="1045" b="1692"/>
          <a:stretch/>
        </p:blipFill>
        <p:spPr bwMode="auto">
          <a:xfrm>
            <a:off x="5468" y="0"/>
            <a:ext cx="9138532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Домашнє завдання:</a:t>
            </a:r>
            <a:endParaRPr lang="ru-RU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64008" indent="0">
              <a:buNone/>
            </a:pPr>
            <a:r>
              <a:rPr lang="uk-UA" i="1" dirty="0" smtClean="0">
                <a:latin typeface="Times New Roman" pitchFamily="18" charset="0"/>
                <a:cs typeface="Times New Roman" pitchFamily="18" charset="0"/>
              </a:rPr>
              <a:t>§18, завдання №9  – 15 </a:t>
            </a:r>
            <a:endParaRPr lang="ru-RU" i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http://s017.radikal.ru/i400/1110/48/89805dd764e0.png"/>
          <p:cNvPicPr>
            <a:picLocks noChangeAspect="1" noChangeArrowheads="1"/>
          </p:cNvPicPr>
          <p:nvPr/>
        </p:nvPicPr>
        <p:blipFill rotWithShape="1">
          <a:blip r:embed="rId2" cstate="print"/>
          <a:srcRect l="1194" t="1393" r="1045" b="1692"/>
          <a:stretch/>
        </p:blipFill>
        <p:spPr bwMode="auto">
          <a:xfrm>
            <a:off x="5468" y="0"/>
            <a:ext cx="9138532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980728"/>
            <a:ext cx="8229600" cy="1399032"/>
          </a:xfrm>
        </p:spPr>
        <p:txBody>
          <a:bodyPr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uk-UA" sz="5400" b="1" i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Епіграф уроку:  </a:t>
            </a:r>
            <a:r>
              <a:rPr lang="ru-RU" sz="5400" b="1" i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5400" b="1" i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endParaRPr lang="ru-RU" sz="5400" b="1" i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1010338" y="2221964"/>
            <a:ext cx="7128792" cy="1639084"/>
          </a:xfrm>
        </p:spPr>
        <p:txBody>
          <a:bodyPr>
            <a:normAutofit/>
          </a:bodyPr>
          <a:lstStyle/>
          <a:p>
            <a:pPr marL="64008" indent="0">
              <a:buNone/>
            </a:pPr>
            <a:r>
              <a:rPr lang="uk-UA" sz="4000" b="1" i="1" dirty="0" err="1" smtClean="0">
                <a:ln w="10541" cmpd="sng">
                  <a:solidFill>
                    <a:schemeClr val="tx1"/>
                  </a:solidFill>
                  <a:prstDash val="solid"/>
                </a:ln>
                <a:latin typeface="Times New Roman" pitchFamily="18" charset="0"/>
                <a:cs typeface="Times New Roman" pitchFamily="18" charset="0"/>
              </a:rPr>
              <a:t>“Не</a:t>
            </a:r>
            <a:r>
              <a:rPr lang="uk-UA" sz="4000" b="1" i="1" dirty="0" smtClean="0">
                <a:ln w="10541" cmpd="sng">
                  <a:solidFill>
                    <a:schemeClr val="tx1"/>
                  </a:solidFill>
                  <a:prstDash val="solid"/>
                </a:ln>
                <a:latin typeface="Times New Roman" pitchFamily="18" charset="0"/>
                <a:cs typeface="Times New Roman" pitchFamily="18" charset="0"/>
              </a:rPr>
              <a:t> існує нічого крім </a:t>
            </a:r>
            <a:r>
              <a:rPr lang="uk-UA" sz="4000" b="1" i="1" dirty="0" err="1" smtClean="0">
                <a:ln w="10541" cmpd="sng">
                  <a:solidFill>
                    <a:schemeClr val="tx1"/>
                  </a:solidFill>
                  <a:prstDash val="solid"/>
                </a:ln>
                <a:latin typeface="Times New Roman" pitchFamily="18" charset="0"/>
                <a:cs typeface="Times New Roman" pitchFamily="18" charset="0"/>
              </a:rPr>
              <a:t>атомів”</a:t>
            </a:r>
            <a:endParaRPr lang="ru-RU" sz="4000" b="1" i="1" dirty="0" smtClean="0">
              <a:ln w="10541" cmpd="sng">
                <a:solidFill>
                  <a:schemeClr val="tx1"/>
                </a:solidFill>
                <a:prstDash val="solid"/>
              </a:ln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3200" b="1" i="1" dirty="0" smtClean="0">
                <a:ln w="10541" cmpd="sng">
                  <a:solidFill>
                    <a:schemeClr val="tx1"/>
                  </a:solidFill>
                  <a:prstDash val="solid"/>
                </a:ln>
                <a:latin typeface="Times New Roman" pitchFamily="18" charset="0"/>
                <a:cs typeface="Times New Roman" pitchFamily="18" charset="0"/>
              </a:rPr>
              <a:t>						</a:t>
            </a:r>
            <a:r>
              <a:rPr lang="uk-UA" sz="2800" b="1" i="1" dirty="0" err="1" smtClean="0">
                <a:ln w="10541" cmpd="sng">
                  <a:solidFill>
                    <a:schemeClr val="tx1"/>
                  </a:solidFill>
                  <a:prstDash val="solid"/>
                </a:ln>
                <a:latin typeface="Times New Roman" pitchFamily="18" charset="0"/>
                <a:cs typeface="Times New Roman" pitchFamily="18" charset="0"/>
              </a:rPr>
              <a:t>Демокріт</a:t>
            </a:r>
            <a:endParaRPr lang="uk-UA" sz="2800" b="1" i="1" dirty="0" smtClean="0">
              <a:ln w="10541" cmpd="sng">
                <a:solidFill>
                  <a:schemeClr val="tx1"/>
                </a:solidFill>
                <a:prstDash val="solid"/>
              </a:ln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3200" b="1" i="1" dirty="0" smtClean="0">
              <a:ln w="10541" cmpd="sng">
                <a:solidFill>
                  <a:schemeClr val="tx1"/>
                </a:solidFill>
                <a:prstDash val="solid"/>
              </a:ln>
              <a:latin typeface="Times New Roman" pitchFamily="18" charset="0"/>
              <a:cs typeface="Times New Roman" pitchFamily="18" charset="0"/>
            </a:endParaRPr>
          </a:p>
          <a:p>
            <a:pPr marL="64008" indent="0">
              <a:buNone/>
            </a:pPr>
            <a:endParaRPr lang="ru-RU" sz="2400" b="1" i="1" dirty="0" smtClean="0">
              <a:ln w="10541" cmpd="sng">
                <a:solidFill>
                  <a:schemeClr val="tx1"/>
                </a:solidFill>
                <a:prstDash val="solid"/>
              </a:ln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3200" b="1" i="1" dirty="0" smtClean="0">
              <a:ln w="10541" cmpd="sng">
                <a:solidFill>
                  <a:schemeClr val="tx1"/>
                </a:solidFill>
                <a:prstDash val="solid"/>
              </a:ln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http://people.csail.mit.edu/brussell/research/LabelMe/Images/static_web_tinyimagesdataset/d/democritus/democritus_00000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6290" y="3861048"/>
            <a:ext cx="2424028" cy="2664296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  <a:scene3d>
            <a:camera prst="obliqueBottomRight"/>
            <a:lightRig rig="threePt" dir="t"/>
          </a:scene3d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http://s017.radikal.ru/i400/1110/48/89805dd764e0.png"/>
          <p:cNvPicPr>
            <a:picLocks noChangeAspect="1" noChangeArrowheads="1"/>
          </p:cNvPicPr>
          <p:nvPr/>
        </p:nvPicPr>
        <p:blipFill rotWithShape="1">
          <a:blip r:embed="rId2" cstate="print"/>
          <a:srcRect l="1194" t="1393" r="1045" b="1692"/>
          <a:stretch/>
        </p:blipFill>
        <p:spPr bwMode="auto">
          <a:xfrm>
            <a:off x="5468" y="0"/>
            <a:ext cx="9138532" cy="6858000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187624" y="692696"/>
            <a:ext cx="7704856" cy="3528392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uk-UA" sz="3500" i="1" dirty="0" smtClean="0">
                <a:latin typeface="Times New Roman" pitchFamily="18" charset="0"/>
                <a:cs typeface="Times New Roman" pitchFamily="18" charset="0"/>
              </a:rPr>
              <a:t>«Мислячий розум не відчуває себе щасливим, поки йому не вдасться зв'язати воєдино розрізнені факти, їм спостережувані»</a:t>
            </a:r>
          </a:p>
          <a:p>
            <a:pPr marL="0" indent="2060575" algn="ctr">
              <a:buNone/>
            </a:pPr>
            <a:r>
              <a:rPr lang="uk-UA" sz="3200" i="1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uk-UA" sz="2400" i="1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uk-UA" sz="2400" i="1" dirty="0" err="1" smtClean="0">
                <a:latin typeface="Times New Roman" pitchFamily="18" charset="0"/>
                <a:cs typeface="Times New Roman" pitchFamily="18" charset="0"/>
              </a:rPr>
              <a:t>Дьердь</a:t>
            </a:r>
            <a:r>
              <a:rPr lang="uk-UA" sz="2400" i="1" dirty="0" smtClean="0">
                <a:latin typeface="Times New Roman" pitchFamily="18" charset="0"/>
                <a:cs typeface="Times New Roman" pitchFamily="18" charset="0"/>
              </a:rPr>
              <a:t> де </a:t>
            </a:r>
            <a:r>
              <a:rPr lang="uk-UA" sz="2400" i="1" dirty="0" err="1" smtClean="0">
                <a:latin typeface="Times New Roman" pitchFamily="18" charset="0"/>
                <a:cs typeface="Times New Roman" pitchFamily="18" charset="0"/>
              </a:rPr>
              <a:t>Хевеши</a:t>
            </a:r>
            <a:endParaRPr lang="ru-RU" sz="2400" i="1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8434" name="Picture 2" descr="https://upload.wikimedia.org/wikipedia/commons/thumb/b/b4/George_de_Hevesy.jpg/230px-George_de_Hevesy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98002" y="2865989"/>
            <a:ext cx="2190750" cy="2990850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4973" y="2865989"/>
            <a:ext cx="357189" cy="2760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9395" y="2865989"/>
            <a:ext cx="357189" cy="2760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17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75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175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http://s017.radikal.ru/i400/1110/48/89805dd764e0.png"/>
          <p:cNvPicPr>
            <a:picLocks noChangeAspect="1" noChangeArrowheads="1"/>
          </p:cNvPicPr>
          <p:nvPr/>
        </p:nvPicPr>
        <p:blipFill rotWithShape="1">
          <a:blip r:embed="rId2" cstate="print"/>
          <a:srcRect l="1194" t="1393" r="1045" b="1692"/>
          <a:stretch/>
        </p:blipFill>
        <p:spPr bwMode="auto">
          <a:xfrm>
            <a:off x="5468" y="0"/>
            <a:ext cx="9138532" cy="6858000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627784" y="980728"/>
            <a:ext cx="6131024" cy="4572000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uk-UA" i="1" dirty="0" smtClean="0">
                <a:latin typeface="Times New Roman" pitchFamily="18" charset="0"/>
                <a:cs typeface="Times New Roman" pitchFamily="18" charset="0"/>
              </a:rPr>
              <a:t>Американський фізик </a:t>
            </a:r>
            <a:r>
              <a:rPr lang="uk-UA" i="1" dirty="0" err="1" smtClean="0">
                <a:latin typeface="Times New Roman" pitchFamily="18" charset="0"/>
                <a:cs typeface="Times New Roman" pitchFamily="18" charset="0"/>
              </a:rPr>
              <a:t>Річард</a:t>
            </a:r>
            <a:r>
              <a:rPr lang="uk-UA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i="1" dirty="0" err="1" smtClean="0">
                <a:latin typeface="Times New Roman" pitchFamily="18" charset="0"/>
                <a:cs typeface="Times New Roman" pitchFamily="18" charset="0"/>
              </a:rPr>
              <a:t>Фейнман</a:t>
            </a:r>
            <a:r>
              <a:rPr lang="uk-UA" i="1" dirty="0" smtClean="0">
                <a:latin typeface="Times New Roman" pitchFamily="18" charset="0"/>
                <a:cs typeface="Times New Roman" pitchFamily="18" charset="0"/>
              </a:rPr>
              <a:t>. Він поставив запитання: «Яке твердження, складене з найменшої кількості слів, містило б найбільшу інформацію для передачі прийдешнім поколінням, якби в результаті якоїсь світової катастрофи всі накопичені наукові знання виявилися знищеними?» І сам відповів: «Це - атомна гіпотеза».</a:t>
            </a:r>
            <a:endParaRPr lang="ru-RU" i="1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7410" name="Picture 2" descr="http://wiki.laser.ru/images/thumb/5/51/Feynman2.jpg/200px-Feynman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2557" y="1772816"/>
            <a:ext cx="1905000" cy="2686051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0956" y="1772816"/>
            <a:ext cx="357189" cy="2760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1756475"/>
            <a:ext cx="357189" cy="2760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2" descr="http://s017.radikal.ru/i400/1110/48/89805dd764e0.png"/>
          <p:cNvPicPr>
            <a:picLocks noChangeAspect="1" noChangeArrowheads="1"/>
          </p:cNvPicPr>
          <p:nvPr/>
        </p:nvPicPr>
        <p:blipFill rotWithShape="1">
          <a:blip r:embed="rId2" cstate="print"/>
          <a:srcRect l="1194" t="1393" r="1045" b="1692"/>
          <a:stretch/>
        </p:blipFill>
        <p:spPr bwMode="auto">
          <a:xfrm>
            <a:off x="5468" y="0"/>
            <a:ext cx="9138532" cy="6858000"/>
          </a:xfrm>
          <a:prstGeom prst="rect">
            <a:avLst/>
          </a:prstGeom>
          <a:noFill/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6060" y="706470"/>
            <a:ext cx="7344816" cy="550861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-1" b="31581"/>
          <a:stretch/>
        </p:blipFill>
        <p:spPr>
          <a:xfrm>
            <a:off x="964048" y="701811"/>
            <a:ext cx="6941415" cy="5501307"/>
          </a:xfrm>
          <a:prstGeom prst="rect">
            <a:avLst/>
          </a:prstGeom>
        </p:spPr>
      </p:pic>
      <p:sp>
        <p:nvSpPr>
          <p:cNvPr id="12" name="Прямоугольник 11"/>
          <p:cNvSpPr/>
          <p:nvPr/>
        </p:nvSpPr>
        <p:spPr>
          <a:xfrm>
            <a:off x="2678893" y="1196752"/>
            <a:ext cx="3456384" cy="1815882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lvl="0" algn="ctr"/>
            <a:r>
              <a:rPr lang="uk-UA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Вправа « Гарний початок - половина справи».</a:t>
            </a:r>
            <a:endParaRPr lang="ru-RU" sz="2800" b="1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8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964048" y="3429000"/>
            <a:ext cx="2071702" cy="857256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i="1" dirty="0" smtClean="0">
                <a:latin typeface="Times New Roman" pitchFamily="18" charset="0"/>
                <a:cs typeface="Times New Roman" pitchFamily="18" charset="0"/>
              </a:rPr>
              <a:t>«Знання та мислення»</a:t>
            </a:r>
            <a:endParaRPr lang="ru-RU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394794" y="5107793"/>
            <a:ext cx="2786082" cy="500066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i="1" dirty="0" smtClean="0">
                <a:latin typeface="Times New Roman" pitchFamily="18" charset="0"/>
                <a:cs typeface="Times New Roman" pitchFamily="18" charset="0"/>
              </a:rPr>
              <a:t>« Формула - це »</a:t>
            </a:r>
            <a:endParaRPr lang="ru-RU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228184" y="3356992"/>
            <a:ext cx="1714480" cy="642942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i="1" dirty="0" smtClean="0">
                <a:latin typeface="Times New Roman" pitchFamily="18" charset="0"/>
                <a:cs typeface="Times New Roman" pitchFamily="18" charset="0"/>
              </a:rPr>
              <a:t>«Успіху»</a:t>
            </a:r>
            <a:endParaRPr lang="ru-RU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928661" y="5132398"/>
            <a:ext cx="2643206" cy="785818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i="1" dirty="0" smtClean="0">
                <a:latin typeface="Times New Roman" pitchFamily="18" charset="0"/>
                <a:cs typeface="Times New Roman" pitchFamily="18" charset="0"/>
              </a:rPr>
              <a:t>«Найголовніша»</a:t>
            </a:r>
            <a:endParaRPr lang="ru-RU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6256" y="3284984"/>
            <a:ext cx="433387" cy="334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1086" y="3343500"/>
            <a:ext cx="433387" cy="334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4248" y="5085184"/>
            <a:ext cx="433387" cy="334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24035" y="5107793"/>
            <a:ext cx="433387" cy="334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7489" y="725618"/>
            <a:ext cx="433387" cy="334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1968" y="669230"/>
            <a:ext cx="433387" cy="334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2" descr="http://s017.radikal.ru/i400/1110/48/89805dd764e0.png"/>
          <p:cNvPicPr>
            <a:picLocks noChangeAspect="1" noChangeArrowheads="1"/>
          </p:cNvPicPr>
          <p:nvPr/>
        </p:nvPicPr>
        <p:blipFill rotWithShape="1">
          <a:blip r:embed="rId2" cstate="print"/>
          <a:srcRect l="1194" t="1393" r="1045" b="1692"/>
          <a:stretch/>
        </p:blipFill>
        <p:spPr bwMode="auto">
          <a:xfrm>
            <a:off x="5468" y="0"/>
            <a:ext cx="9138532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3071802" y="1857364"/>
            <a:ext cx="3626358" cy="646331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Девіз уроку:  </a:t>
            </a:r>
            <a:endParaRPr lang="uk-UA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357290" y="3143248"/>
            <a:ext cx="7072362" cy="2123658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uk-UA" sz="4400" b="1" i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 Найголовніша формула успіху – це знання та мислення»</a:t>
            </a:r>
            <a:endParaRPr lang="ru-RU" sz="4400" b="1" i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7290" y="3143248"/>
            <a:ext cx="433387" cy="334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58148" y="3143248"/>
            <a:ext cx="433387" cy="334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1844824"/>
            <a:ext cx="433387" cy="334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1844824"/>
            <a:ext cx="433387" cy="334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180915970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Picture 2" descr="http://s017.radikal.ru/i400/1110/48/89805dd764e0.png"/>
          <p:cNvPicPr>
            <a:picLocks noChangeAspect="1" noChangeArrowheads="1"/>
          </p:cNvPicPr>
          <p:nvPr/>
        </p:nvPicPr>
        <p:blipFill rotWithShape="1">
          <a:blip r:embed="rId2" cstate="print"/>
          <a:srcRect l="1194" t="1393" r="1045" b="1692"/>
          <a:stretch/>
        </p:blipFill>
        <p:spPr bwMode="auto">
          <a:xfrm>
            <a:off x="5468" y="0"/>
            <a:ext cx="9138532" cy="6858000"/>
          </a:xfrm>
          <a:prstGeom prst="rect">
            <a:avLst/>
          </a:prstGeom>
          <a:noFill/>
        </p:spPr>
      </p:pic>
      <p:pic>
        <p:nvPicPr>
          <p:cNvPr id="20486" name="Picture 6" descr="http://vyshyvanochka.com.ua/products_pictures/women105big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80997" y="3245002"/>
            <a:ext cx="2072735" cy="2376737"/>
          </a:xfrm>
          <a:prstGeom prst="rect">
            <a:avLst/>
          </a:prstGeom>
          <a:noFill/>
        </p:spPr>
      </p:pic>
      <p:pic>
        <p:nvPicPr>
          <p:cNvPr id="20484" name="Picture 4" descr="http://navolyni.com/modules/goods/images/175_IMGb047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605033">
            <a:off x="5993973" y="2278030"/>
            <a:ext cx="1872208" cy="2425006"/>
          </a:xfrm>
          <a:prstGeom prst="rect">
            <a:avLst/>
          </a:prstGeom>
          <a:noFill/>
        </p:spPr>
      </p:pic>
      <p:pic>
        <p:nvPicPr>
          <p:cNvPr id="20482" name="Picture 2" descr="http://2.bp.blogspot.com/-0_sRGkCzU6U/UJ3pf1KLOqI/AAAAAAAAFM4/zUXbmS3css0/s1600/Untitled-4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21247862">
            <a:off x="796794" y="2511671"/>
            <a:ext cx="1894158" cy="231171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764704"/>
            <a:ext cx="7437512" cy="1088094"/>
          </a:xfr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uk-UA" sz="40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Вправа </a:t>
            </a:r>
            <a:r>
              <a:rPr lang="uk-UA" sz="4000" b="1" spc="50" dirty="0" err="1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“Фізична</a:t>
            </a:r>
            <a:r>
              <a:rPr lang="uk-UA" sz="40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4000" b="1" spc="50" dirty="0" err="1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вишиванка”</a:t>
            </a:r>
            <a:endParaRPr lang="ru-RU" sz="40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2420888"/>
            <a:ext cx="433387" cy="334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3356992"/>
            <a:ext cx="433387" cy="334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2636912"/>
            <a:ext cx="433387" cy="334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4581128"/>
            <a:ext cx="433387" cy="334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8" y="4221088"/>
            <a:ext cx="433387" cy="334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Picture 3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4368" y="764704"/>
            <a:ext cx="433387" cy="334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" name="Picture 3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2132856"/>
            <a:ext cx="433387" cy="334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" name="Picture 3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5229200"/>
            <a:ext cx="433387" cy="334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" name="Picture 3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336" y="2420888"/>
            <a:ext cx="433387" cy="334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" name="Picture 3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5301208"/>
            <a:ext cx="433387" cy="334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" name="Picture 3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3284984"/>
            <a:ext cx="433387" cy="334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" name="Picture 3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4437112"/>
            <a:ext cx="433387" cy="334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" name="Picture 3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6296" y="4509120"/>
            <a:ext cx="433387" cy="334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" name="Picture 3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484784"/>
            <a:ext cx="433387" cy="334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1" name="Picture 3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764704"/>
            <a:ext cx="433387" cy="334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2" name="Picture 3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4368" y="1556792"/>
            <a:ext cx="433387" cy="334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2" descr="http://s017.radikal.ru/i400/1110/48/89805dd764e0.png"/>
          <p:cNvPicPr>
            <a:picLocks noChangeAspect="1" noChangeArrowheads="1"/>
          </p:cNvPicPr>
          <p:nvPr/>
        </p:nvPicPr>
        <p:blipFill rotWithShape="1">
          <a:blip r:embed="rId2" cstate="print"/>
          <a:srcRect l="1194" t="1393" r="1045" b="1692"/>
          <a:stretch/>
        </p:blipFill>
        <p:spPr bwMode="auto">
          <a:xfrm>
            <a:off x="5468" y="0"/>
            <a:ext cx="9138532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332656"/>
            <a:ext cx="8229600" cy="1071570"/>
          </a:xfrm>
        </p:spPr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uk-UA" sz="4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Завдання:</a:t>
            </a:r>
            <a:endParaRPr lang="ru-RU" sz="48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67544" y="1305341"/>
            <a:ext cx="8136904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itchFamily="2" charset="2"/>
              <a:buChar char="ü"/>
            </a:pPr>
            <a:r>
              <a:rPr lang="ru-RU" sz="2000" i="1" dirty="0">
                <a:latin typeface="Times New Roman" pitchFamily="18" charset="0"/>
                <a:cs typeface="Times New Roman" pitchFamily="18" charset="0"/>
              </a:rPr>
              <a:t>Молекула — </a:t>
            </a:r>
            <a:r>
              <a:rPr lang="ru-RU" sz="2000" i="1" dirty="0" err="1">
                <a:latin typeface="Times New Roman" pitchFamily="18" charset="0"/>
                <a:cs typeface="Times New Roman" pitchFamily="18" charset="0"/>
              </a:rPr>
              <a:t>це</a:t>
            </a:r>
            <a:r>
              <a:rPr lang="ru-RU" sz="20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i="1" dirty="0" err="1">
                <a:latin typeface="Times New Roman" pitchFamily="18" charset="0"/>
                <a:cs typeface="Times New Roman" pitchFamily="18" charset="0"/>
              </a:rPr>
              <a:t>найдрібніша</a:t>
            </a:r>
            <a:r>
              <a:rPr lang="ru-RU" sz="20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i="1" dirty="0" err="1">
                <a:latin typeface="Times New Roman" pitchFamily="18" charset="0"/>
                <a:cs typeface="Times New Roman" pitchFamily="18" charset="0"/>
              </a:rPr>
              <a:t>частинка</a:t>
            </a:r>
            <a:r>
              <a:rPr lang="ru-RU" sz="20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i="1" dirty="0" err="1">
                <a:latin typeface="Times New Roman" pitchFamily="18" charset="0"/>
                <a:cs typeface="Times New Roman" pitchFamily="18" charset="0"/>
              </a:rPr>
              <a:t>речовини</a:t>
            </a:r>
            <a:r>
              <a:rPr lang="ru-RU" sz="2000" i="1" dirty="0">
                <a:latin typeface="Times New Roman" pitchFamily="18" charset="0"/>
                <a:cs typeface="Times New Roman" pitchFamily="18" charset="0"/>
              </a:rPr>
              <a:t>, яка </a:t>
            </a:r>
            <a:r>
              <a:rPr lang="ru-RU" sz="2000" i="1" dirty="0" err="1">
                <a:latin typeface="Times New Roman" pitchFamily="18" charset="0"/>
                <a:cs typeface="Times New Roman" pitchFamily="18" charset="0"/>
              </a:rPr>
              <a:t>ще</a:t>
            </a:r>
            <a:r>
              <a:rPr lang="ru-RU" sz="20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i="1" dirty="0" err="1">
                <a:latin typeface="Times New Roman" pitchFamily="18" charset="0"/>
                <a:cs typeface="Times New Roman" pitchFamily="18" charset="0"/>
              </a:rPr>
              <a:t>зберігає</a:t>
            </a:r>
            <a:r>
              <a:rPr lang="ru-RU" sz="20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i="1" dirty="0" err="1">
                <a:latin typeface="Times New Roman" pitchFamily="18" charset="0"/>
                <a:cs typeface="Times New Roman" pitchFamily="18" charset="0"/>
              </a:rPr>
              <a:t>всі</a:t>
            </a:r>
            <a:r>
              <a:rPr lang="ru-RU" sz="20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i="1" dirty="0" err="1">
                <a:latin typeface="Times New Roman" pitchFamily="18" charset="0"/>
                <a:cs typeface="Times New Roman" pitchFamily="18" charset="0"/>
              </a:rPr>
              <a:t>її</a:t>
            </a:r>
            <a:r>
              <a:rPr lang="ru-RU" sz="20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i="1" dirty="0" err="1">
                <a:latin typeface="Times New Roman" pitchFamily="18" charset="0"/>
                <a:cs typeface="Times New Roman" pitchFamily="18" charset="0"/>
              </a:rPr>
              <a:t>властивості</a:t>
            </a:r>
            <a:r>
              <a:rPr lang="ru-RU" sz="2000" i="1" dirty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 marL="342900" indent="-342900">
              <a:buFont typeface="Wingdings" pitchFamily="2" charset="2"/>
              <a:buChar char="ü"/>
            </a:pPr>
            <a:r>
              <a:rPr lang="ru-RU" sz="2000" i="1" dirty="0">
                <a:latin typeface="Times New Roman" pitchFamily="18" charset="0"/>
                <a:cs typeface="Times New Roman" pitchFamily="18" charset="0"/>
              </a:rPr>
              <a:t>Атом – </a:t>
            </a:r>
            <a:r>
              <a:rPr lang="ru-RU" sz="2000" i="1" dirty="0" err="1">
                <a:latin typeface="Times New Roman" pitchFamily="18" charset="0"/>
                <a:cs typeface="Times New Roman" pitchFamily="18" charset="0"/>
              </a:rPr>
              <a:t>це</a:t>
            </a:r>
            <a:r>
              <a:rPr lang="ru-RU" sz="20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i="1" dirty="0" err="1">
                <a:latin typeface="Times New Roman" pitchFamily="18" charset="0"/>
                <a:cs typeface="Times New Roman" pitchFamily="18" charset="0"/>
              </a:rPr>
              <a:t>найменша</a:t>
            </a:r>
            <a:r>
              <a:rPr lang="ru-RU" sz="20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i="1" dirty="0" err="1">
                <a:latin typeface="Times New Roman" pitchFamily="18" charset="0"/>
                <a:cs typeface="Times New Roman" pitchFamily="18" charset="0"/>
              </a:rPr>
              <a:t>частина</a:t>
            </a:r>
            <a:r>
              <a:rPr lang="ru-RU" sz="20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i="1" dirty="0" err="1">
                <a:latin typeface="Times New Roman" pitchFamily="18" charset="0"/>
                <a:cs typeface="Times New Roman" pitchFamily="18" charset="0"/>
              </a:rPr>
              <a:t>хімічного</a:t>
            </a:r>
            <a:r>
              <a:rPr lang="ru-RU" sz="20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i="1" dirty="0" err="1">
                <a:latin typeface="Times New Roman" pitchFamily="18" charset="0"/>
                <a:cs typeface="Times New Roman" pitchFamily="18" charset="0"/>
              </a:rPr>
              <a:t>елемента</a:t>
            </a:r>
            <a:r>
              <a:rPr lang="ru-RU" sz="2000" i="1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342900" indent="-342900">
              <a:buFont typeface="Wingdings" pitchFamily="2" charset="2"/>
              <a:buChar char="ü"/>
            </a:pPr>
            <a:r>
              <a:rPr lang="ru-RU" sz="2000" i="1" dirty="0">
                <a:latin typeface="Times New Roman" pitchFamily="18" charset="0"/>
                <a:cs typeface="Times New Roman" pitchFamily="18" charset="0"/>
              </a:rPr>
              <a:t>У </a:t>
            </a:r>
            <a:r>
              <a:rPr lang="ru-RU" sz="2000" i="1" dirty="0" err="1">
                <a:latin typeface="Times New Roman" pitchFamily="18" charset="0"/>
                <a:cs typeface="Times New Roman" pitchFamily="18" charset="0"/>
              </a:rPr>
              <a:t>холодній</a:t>
            </a:r>
            <a:r>
              <a:rPr lang="ru-RU" sz="20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i="1" dirty="0" err="1">
                <a:latin typeface="Times New Roman" pitchFamily="18" charset="0"/>
                <a:cs typeface="Times New Roman" pitchFamily="18" charset="0"/>
              </a:rPr>
              <a:t>воді</a:t>
            </a:r>
            <a:r>
              <a:rPr lang="ru-RU" sz="20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i="1" dirty="0" err="1">
                <a:latin typeface="Times New Roman" pitchFamily="18" charset="0"/>
                <a:cs typeface="Times New Roman" pitchFamily="18" charset="0"/>
              </a:rPr>
              <a:t>швидше</a:t>
            </a:r>
            <a:r>
              <a:rPr lang="ru-RU" sz="20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i="1" dirty="0" err="1">
                <a:latin typeface="Times New Roman" pitchFamily="18" charset="0"/>
                <a:cs typeface="Times New Roman" pitchFamily="18" charset="0"/>
              </a:rPr>
              <a:t>розчиняються</a:t>
            </a:r>
            <a:r>
              <a:rPr lang="ru-RU" sz="20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i="1" dirty="0" err="1">
                <a:latin typeface="Times New Roman" pitchFamily="18" charset="0"/>
                <a:cs typeface="Times New Roman" pitchFamily="18" charset="0"/>
              </a:rPr>
              <a:t>цукор</a:t>
            </a:r>
            <a:r>
              <a:rPr lang="ru-RU" sz="2000" i="1" dirty="0">
                <a:latin typeface="Times New Roman" pitchFamily="18" charset="0"/>
                <a:cs typeface="Times New Roman" pitchFamily="18" charset="0"/>
              </a:rPr>
              <a:t> і </a:t>
            </a:r>
            <a:r>
              <a:rPr lang="ru-RU" sz="2000" i="1" dirty="0" err="1">
                <a:latin typeface="Times New Roman" pitchFamily="18" charset="0"/>
                <a:cs typeface="Times New Roman" pitchFamily="18" charset="0"/>
              </a:rPr>
              <a:t>сіль</a:t>
            </a:r>
            <a:r>
              <a:rPr lang="ru-RU" sz="2000" i="1" dirty="0">
                <a:latin typeface="Times New Roman" pitchFamily="18" charset="0"/>
                <a:cs typeface="Times New Roman" pitchFamily="18" charset="0"/>
              </a:rPr>
              <a:t>? </a:t>
            </a:r>
          </a:p>
          <a:p>
            <a:pPr marL="342900" indent="-342900">
              <a:buFont typeface="Wingdings" pitchFamily="2" charset="2"/>
              <a:buChar char="ü"/>
            </a:pPr>
            <a:r>
              <a:rPr lang="ru-RU" sz="2000" i="1" dirty="0" err="1">
                <a:latin typeface="Times New Roman" pitchFamily="18" charset="0"/>
                <a:cs typeface="Times New Roman" pitchFamily="18" charset="0"/>
              </a:rPr>
              <a:t>Молекули</a:t>
            </a:r>
            <a:r>
              <a:rPr lang="ru-RU" sz="20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i="1" dirty="0" err="1">
                <a:latin typeface="Times New Roman" pitchFamily="18" charset="0"/>
                <a:cs typeface="Times New Roman" pitchFamily="18" charset="0"/>
              </a:rPr>
              <a:t>безперервно</a:t>
            </a:r>
            <a:r>
              <a:rPr lang="ru-RU" sz="2000" i="1" dirty="0">
                <a:latin typeface="Times New Roman" pitchFamily="18" charset="0"/>
                <a:cs typeface="Times New Roman" pitchFamily="18" charset="0"/>
              </a:rPr>
              <a:t> й </a:t>
            </a:r>
            <a:r>
              <a:rPr lang="ru-RU" sz="2000" i="1" dirty="0" err="1">
                <a:latin typeface="Times New Roman" pitchFamily="18" charset="0"/>
                <a:cs typeface="Times New Roman" pitchFamily="18" charset="0"/>
              </a:rPr>
              <a:t>безладно</a:t>
            </a:r>
            <a:r>
              <a:rPr lang="ru-RU" sz="20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i="1" dirty="0" err="1">
                <a:latin typeface="Times New Roman" pitchFamily="18" charset="0"/>
                <a:cs typeface="Times New Roman" pitchFamily="18" charset="0"/>
              </a:rPr>
              <a:t>рухаються</a:t>
            </a:r>
            <a:r>
              <a:rPr lang="ru-RU" sz="2000" i="1" dirty="0">
                <a:latin typeface="Times New Roman" pitchFamily="18" charset="0"/>
                <a:cs typeface="Times New Roman" pitchFamily="18" charset="0"/>
              </a:rPr>
              <a:t>. </a:t>
            </a:r>
            <a:endParaRPr lang="ru-RU" sz="2000" i="1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buFont typeface="Wingdings" pitchFamily="2" charset="2"/>
              <a:buChar char="ü"/>
            </a:pPr>
            <a:r>
              <a:rPr lang="ru-RU" sz="2000" i="1" dirty="0" err="1" smtClean="0">
                <a:latin typeface="Times New Roman" pitchFamily="18" charset="0"/>
                <a:cs typeface="Times New Roman" pitchFamily="18" charset="0"/>
              </a:rPr>
              <a:t>Молекули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i="1" dirty="0">
                <a:latin typeface="Times New Roman" pitchFamily="18" charset="0"/>
                <a:cs typeface="Times New Roman" pitchFamily="18" charset="0"/>
              </a:rPr>
              <a:t>не </a:t>
            </a:r>
            <a:r>
              <a:rPr lang="ru-RU" sz="2000" i="1" dirty="0" err="1">
                <a:latin typeface="Times New Roman" pitchFamily="18" charset="0"/>
                <a:cs typeface="Times New Roman" pitchFamily="18" charset="0"/>
              </a:rPr>
              <a:t>притягуються</a:t>
            </a:r>
            <a:r>
              <a:rPr lang="ru-RU" sz="2000" i="1" dirty="0">
                <a:latin typeface="Times New Roman" pitchFamily="18" charset="0"/>
                <a:cs typeface="Times New Roman" pitchFamily="18" charset="0"/>
              </a:rPr>
              <a:t> одна до </a:t>
            </a:r>
            <a:r>
              <a:rPr lang="ru-RU" sz="2000" i="1" dirty="0" err="1">
                <a:latin typeface="Times New Roman" pitchFamily="18" charset="0"/>
                <a:cs typeface="Times New Roman" pitchFamily="18" charset="0"/>
              </a:rPr>
              <a:t>одної</a:t>
            </a:r>
            <a:r>
              <a:rPr lang="ru-RU" sz="2000" i="1" dirty="0">
                <a:latin typeface="Times New Roman" pitchFamily="18" charset="0"/>
                <a:cs typeface="Times New Roman" pitchFamily="18" charset="0"/>
              </a:rPr>
              <a:t>. </a:t>
            </a:r>
            <a:endParaRPr lang="ru-RU" sz="2000" i="1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buFont typeface="Wingdings" pitchFamily="2" charset="2"/>
              <a:buChar char="ü"/>
            </a:pPr>
            <a:r>
              <a:rPr lang="ru-RU" sz="2000" i="1" dirty="0" err="1" smtClean="0">
                <a:latin typeface="Times New Roman" pitchFamily="18" charset="0"/>
                <a:cs typeface="Times New Roman" pitchFamily="18" charset="0"/>
              </a:rPr>
              <a:t>Між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i="1" dirty="0">
                <a:latin typeface="Times New Roman" pitchFamily="18" charset="0"/>
                <a:cs typeface="Times New Roman" pitchFamily="18" charset="0"/>
              </a:rPr>
              <a:t>молекулами </a:t>
            </a:r>
            <a:r>
              <a:rPr lang="ru-RU" sz="2000" i="1" dirty="0" err="1">
                <a:latin typeface="Times New Roman" pitchFamily="18" charset="0"/>
                <a:cs typeface="Times New Roman" pitchFamily="18" charset="0"/>
              </a:rPr>
              <a:t>існує</a:t>
            </a:r>
            <a:r>
              <a:rPr lang="ru-RU" sz="20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i="1" dirty="0" err="1">
                <a:latin typeface="Times New Roman" pitchFamily="18" charset="0"/>
                <a:cs typeface="Times New Roman" pitchFamily="18" charset="0"/>
              </a:rPr>
              <a:t>взаємне</a:t>
            </a:r>
            <a:r>
              <a:rPr lang="ru-RU" sz="20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i="1" dirty="0" err="1">
                <a:latin typeface="Times New Roman" pitchFamily="18" charset="0"/>
                <a:cs typeface="Times New Roman" pitchFamily="18" charset="0"/>
              </a:rPr>
              <a:t>відштовхування</a:t>
            </a:r>
            <a:r>
              <a:rPr lang="ru-RU" sz="2000" i="1" dirty="0">
                <a:latin typeface="Times New Roman" pitchFamily="18" charset="0"/>
                <a:cs typeface="Times New Roman" pitchFamily="18" charset="0"/>
              </a:rPr>
              <a:t>. </a:t>
            </a:r>
            <a:endParaRPr lang="ru-RU" sz="2000" i="1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buFont typeface="Wingdings" pitchFamily="2" charset="2"/>
              <a:buChar char="ü"/>
            </a:pPr>
            <a:r>
              <a:rPr lang="ru-RU" sz="2000" i="1" dirty="0" err="1" smtClean="0">
                <a:latin typeface="Times New Roman" pitchFamily="18" charset="0"/>
                <a:cs typeface="Times New Roman" pitchFamily="18" charset="0"/>
              </a:rPr>
              <a:t>Якщо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i="1" dirty="0" err="1">
                <a:latin typeface="Times New Roman" pitchFamily="18" charset="0"/>
                <a:cs typeface="Times New Roman" pitchFamily="18" charset="0"/>
              </a:rPr>
              <a:t>заповнений</a:t>
            </a:r>
            <a:r>
              <a:rPr lang="ru-RU" sz="20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i="1" dirty="0" err="1">
                <a:latin typeface="Times New Roman" pitchFamily="18" charset="0"/>
                <a:cs typeface="Times New Roman" pitchFamily="18" charset="0"/>
              </a:rPr>
              <a:t>повітрям</a:t>
            </a:r>
            <a:r>
              <a:rPr lang="ru-RU" sz="20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i="1" dirty="0" err="1">
                <a:latin typeface="Times New Roman" pitchFamily="18" charset="0"/>
                <a:cs typeface="Times New Roman" pitchFamily="18" charset="0"/>
              </a:rPr>
              <a:t>м’яч</a:t>
            </a:r>
            <a:r>
              <a:rPr lang="ru-RU" sz="20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i="1" dirty="0" err="1">
                <a:latin typeface="Times New Roman" pitchFamily="18" charset="0"/>
                <a:cs typeface="Times New Roman" pitchFamily="18" charset="0"/>
              </a:rPr>
              <a:t>стиснути</a:t>
            </a:r>
            <a:r>
              <a:rPr lang="ru-RU" sz="20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i="1" dirty="0" err="1">
                <a:latin typeface="Times New Roman" pitchFamily="18" charset="0"/>
                <a:cs typeface="Times New Roman" pitchFamily="18" charset="0"/>
              </a:rPr>
              <a:t>руками,то</a:t>
            </a:r>
            <a:r>
              <a:rPr lang="ru-RU" sz="20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i="1" dirty="0" err="1">
                <a:latin typeface="Times New Roman" pitchFamily="18" charset="0"/>
                <a:cs typeface="Times New Roman" pitchFamily="18" charset="0"/>
              </a:rPr>
              <a:t>об’єм</a:t>
            </a:r>
            <a:r>
              <a:rPr lang="ru-RU" sz="20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i="1" dirty="0" err="1">
                <a:latin typeface="Times New Roman" pitchFamily="18" charset="0"/>
                <a:cs typeface="Times New Roman" pitchFamily="18" charset="0"/>
              </a:rPr>
              <a:t>повітря</a:t>
            </a:r>
            <a:r>
              <a:rPr lang="ru-RU" sz="2000" i="1" dirty="0">
                <a:latin typeface="Times New Roman" pitchFamily="18" charset="0"/>
                <a:cs typeface="Times New Roman" pitchFamily="18" charset="0"/>
              </a:rPr>
              <a:t> і </a:t>
            </a:r>
            <a:r>
              <a:rPr lang="ru-RU" sz="2000" i="1" dirty="0" err="1">
                <a:latin typeface="Times New Roman" pitchFamily="18" charset="0"/>
                <a:cs typeface="Times New Roman" pitchFamily="18" charset="0"/>
              </a:rPr>
              <a:t>проміжки</a:t>
            </a:r>
            <a:r>
              <a:rPr lang="ru-RU" sz="20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i="1" dirty="0" err="1">
                <a:latin typeface="Times New Roman" pitchFamily="18" charset="0"/>
                <a:cs typeface="Times New Roman" pitchFamily="18" charset="0"/>
              </a:rPr>
              <a:t>між</a:t>
            </a:r>
            <a:r>
              <a:rPr lang="ru-RU" sz="20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i="1" dirty="0" err="1">
                <a:latin typeface="Times New Roman" pitchFamily="18" charset="0"/>
                <a:cs typeface="Times New Roman" pitchFamily="18" charset="0"/>
              </a:rPr>
              <a:t>частинками</a:t>
            </a:r>
            <a:r>
              <a:rPr lang="ru-RU" sz="20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i="1" dirty="0" err="1">
                <a:latin typeface="Times New Roman" pitchFamily="18" charset="0"/>
                <a:cs typeface="Times New Roman" pitchFamily="18" charset="0"/>
              </a:rPr>
              <a:t>збільшаться</a:t>
            </a:r>
            <a:r>
              <a:rPr lang="ru-RU" sz="2000" i="1" dirty="0">
                <a:latin typeface="Times New Roman" pitchFamily="18" charset="0"/>
                <a:cs typeface="Times New Roman" pitchFamily="18" charset="0"/>
              </a:rPr>
              <a:t>. </a:t>
            </a:r>
            <a:endParaRPr lang="ru-RU" sz="2000" i="1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buFont typeface="Wingdings" pitchFamily="2" charset="2"/>
              <a:buChar char="ü"/>
            </a:pPr>
            <a:r>
              <a:rPr lang="ru-RU" sz="2000" i="1" dirty="0" err="1" smtClean="0">
                <a:latin typeface="Times New Roman" pitchFamily="18" charset="0"/>
                <a:cs typeface="Times New Roman" pitchFamily="18" charset="0"/>
              </a:rPr>
              <a:t>Частинки</a:t>
            </a:r>
            <a:r>
              <a:rPr lang="ru-RU" sz="2000" i="1" dirty="0">
                <a:latin typeface="Times New Roman" pitchFamily="18" charset="0"/>
                <a:cs typeface="Times New Roman" pitchFamily="18" charset="0"/>
              </a:rPr>
              <a:t>, з </a:t>
            </a:r>
            <a:r>
              <a:rPr lang="ru-RU" sz="2000" i="1" dirty="0" err="1">
                <a:latin typeface="Times New Roman" pitchFamily="18" charset="0"/>
                <a:cs typeface="Times New Roman" pitchFamily="18" charset="0"/>
              </a:rPr>
              <a:t>яких</a:t>
            </a:r>
            <a:r>
              <a:rPr lang="ru-RU" sz="20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i="1" dirty="0" err="1">
                <a:latin typeface="Times New Roman" pitchFamily="18" charset="0"/>
                <a:cs typeface="Times New Roman" pitchFamily="18" charset="0"/>
              </a:rPr>
              <a:t>складаються</a:t>
            </a:r>
            <a:r>
              <a:rPr lang="ru-RU" sz="20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i="1" dirty="0" err="1">
                <a:latin typeface="Times New Roman" pitchFamily="18" charset="0"/>
                <a:cs typeface="Times New Roman" pitchFamily="18" charset="0"/>
              </a:rPr>
              <a:t>речовини</a:t>
            </a:r>
            <a:r>
              <a:rPr lang="ru-RU" sz="2000" i="1" dirty="0">
                <a:latin typeface="Times New Roman" pitchFamily="18" charset="0"/>
                <a:cs typeface="Times New Roman" pitchFamily="18" charset="0"/>
              </a:rPr>
              <a:t>, є </a:t>
            </a:r>
            <a:r>
              <a:rPr lang="ru-RU" sz="2000" i="1" dirty="0" err="1">
                <a:latin typeface="Times New Roman" pitchFamily="18" charset="0"/>
                <a:cs typeface="Times New Roman" pitchFamily="18" charset="0"/>
              </a:rPr>
              <a:t>занадто</a:t>
            </a:r>
            <a:r>
              <a:rPr lang="ru-RU" sz="20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i="1" dirty="0" err="1">
                <a:latin typeface="Times New Roman" pitchFamily="18" charset="0"/>
                <a:cs typeface="Times New Roman" pitchFamily="18" charset="0"/>
              </a:rPr>
              <a:t>малими</a:t>
            </a:r>
            <a:r>
              <a:rPr lang="ru-RU" sz="2000" i="1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i="1" dirty="0" err="1">
                <a:latin typeface="Times New Roman" pitchFamily="18" charset="0"/>
                <a:cs typeface="Times New Roman" pitchFamily="18" charset="0"/>
              </a:rPr>
              <a:t>щоб</a:t>
            </a:r>
            <a:r>
              <a:rPr lang="ru-RU" sz="20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i="1" dirty="0" err="1">
                <a:latin typeface="Times New Roman" pitchFamily="18" charset="0"/>
                <a:cs typeface="Times New Roman" pitchFamily="18" charset="0"/>
              </a:rPr>
              <a:t>їх</a:t>
            </a:r>
            <a:r>
              <a:rPr lang="ru-RU" sz="20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i="1" dirty="0" err="1">
                <a:latin typeface="Times New Roman" pitchFamily="18" charset="0"/>
                <a:cs typeface="Times New Roman" pitchFamily="18" charset="0"/>
              </a:rPr>
              <a:t>побачити</a:t>
            </a:r>
            <a:r>
              <a:rPr lang="ru-RU" sz="2000" i="1" dirty="0">
                <a:latin typeface="Times New Roman" pitchFamily="18" charset="0"/>
                <a:cs typeface="Times New Roman" pitchFamily="18" charset="0"/>
              </a:rPr>
              <a:t>. </a:t>
            </a:r>
            <a:endParaRPr lang="ru-RU" sz="2000" i="1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buFont typeface="Wingdings" pitchFamily="2" charset="2"/>
              <a:buChar char="ü"/>
            </a:pPr>
            <a:r>
              <a:rPr lang="ru-RU" sz="2000" i="1" dirty="0" err="1" smtClean="0">
                <a:latin typeface="Times New Roman" pitchFamily="18" charset="0"/>
                <a:cs typeface="Times New Roman" pitchFamily="18" charset="0"/>
              </a:rPr>
              <a:t>Частинки</a:t>
            </a:r>
            <a:r>
              <a:rPr lang="ru-RU" sz="2000" i="1" dirty="0">
                <a:latin typeface="Times New Roman" pitchFamily="18" charset="0"/>
                <a:cs typeface="Times New Roman" pitchFamily="18" charset="0"/>
              </a:rPr>
              <a:t>, з </a:t>
            </a:r>
            <a:r>
              <a:rPr lang="ru-RU" sz="2000" i="1" dirty="0" err="1">
                <a:latin typeface="Times New Roman" pitchFamily="18" charset="0"/>
                <a:cs typeface="Times New Roman" pitchFamily="18" charset="0"/>
              </a:rPr>
              <a:t>яких</a:t>
            </a:r>
            <a:r>
              <a:rPr lang="ru-RU" sz="20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i="1" dirty="0" err="1">
                <a:latin typeface="Times New Roman" pitchFamily="18" charset="0"/>
                <a:cs typeface="Times New Roman" pitchFamily="18" charset="0"/>
              </a:rPr>
              <a:t>складаються</a:t>
            </a:r>
            <a:r>
              <a:rPr lang="ru-RU" sz="20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i="1" dirty="0" err="1" smtClean="0">
                <a:latin typeface="Times New Roman" pitchFamily="18" charset="0"/>
                <a:cs typeface="Times New Roman" pitchFamily="18" charset="0"/>
              </a:rPr>
              <a:t>речовини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, є </a:t>
            </a:r>
            <a:r>
              <a:rPr lang="ru-RU" sz="2000" i="1" dirty="0" err="1">
                <a:latin typeface="Times New Roman" pitchFamily="18" charset="0"/>
                <a:cs typeface="Times New Roman" pitchFamily="18" charset="0"/>
              </a:rPr>
              <a:t>безкольоровими</a:t>
            </a:r>
            <a:r>
              <a:rPr lang="ru-RU" sz="2000" i="1" dirty="0">
                <a:latin typeface="Times New Roman" pitchFamily="18" charset="0"/>
                <a:cs typeface="Times New Roman" pitchFamily="18" charset="0"/>
              </a:rPr>
              <a:t>, тому </a:t>
            </a:r>
            <a:r>
              <a:rPr lang="ru-RU" sz="2000" i="1" dirty="0" err="1">
                <a:latin typeface="Times New Roman" pitchFamily="18" charset="0"/>
                <a:cs typeface="Times New Roman" pitchFamily="18" charset="0"/>
              </a:rPr>
              <a:t>їх</a:t>
            </a:r>
            <a:r>
              <a:rPr lang="ru-RU" sz="2000" i="1" dirty="0">
                <a:latin typeface="Times New Roman" pitchFamily="18" charset="0"/>
                <a:cs typeface="Times New Roman" pitchFamily="18" charset="0"/>
              </a:rPr>
              <a:t> не </a:t>
            </a:r>
            <a:r>
              <a:rPr lang="ru-RU" sz="2000" i="1" dirty="0" err="1">
                <a:latin typeface="Times New Roman" pitchFamily="18" charset="0"/>
                <a:cs typeface="Times New Roman" pitchFamily="18" charset="0"/>
              </a:rPr>
              <a:t>можна</a:t>
            </a:r>
            <a:r>
              <a:rPr lang="ru-RU" sz="20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i="1" dirty="0" err="1">
                <a:latin typeface="Times New Roman" pitchFamily="18" charset="0"/>
                <a:cs typeface="Times New Roman" pitchFamily="18" charset="0"/>
              </a:rPr>
              <a:t>побачити</a:t>
            </a:r>
            <a:r>
              <a:rPr lang="ru-RU" sz="2000" i="1" dirty="0">
                <a:latin typeface="Times New Roman" pitchFamily="18" charset="0"/>
                <a:cs typeface="Times New Roman" pitchFamily="18" charset="0"/>
              </a:rPr>
              <a:t>. </a:t>
            </a:r>
            <a:endParaRPr lang="ru-RU" sz="2000" i="1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buFont typeface="Wingdings" pitchFamily="2" charset="2"/>
              <a:buChar char="ü"/>
            </a:pPr>
            <a:r>
              <a:rPr lang="ru-RU" sz="2000" i="1" dirty="0" err="1" smtClean="0">
                <a:latin typeface="Times New Roman" pitchFamily="18" charset="0"/>
                <a:cs typeface="Times New Roman" pitchFamily="18" charset="0"/>
              </a:rPr>
              <a:t>Частинки</a:t>
            </a:r>
            <a:r>
              <a:rPr lang="ru-RU" sz="2000" i="1" dirty="0">
                <a:latin typeface="Times New Roman" pitchFamily="18" charset="0"/>
                <a:cs typeface="Times New Roman" pitchFamily="18" charset="0"/>
              </a:rPr>
              <a:t>, з </a:t>
            </a:r>
            <a:r>
              <a:rPr lang="ru-RU" sz="2000" i="1" dirty="0" err="1">
                <a:latin typeface="Times New Roman" pitchFamily="18" charset="0"/>
                <a:cs typeface="Times New Roman" pitchFamily="18" charset="0"/>
              </a:rPr>
              <a:t>яких</a:t>
            </a:r>
            <a:r>
              <a:rPr lang="ru-RU" sz="20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i="1" dirty="0" err="1">
                <a:latin typeface="Times New Roman" pitchFamily="18" charset="0"/>
                <a:cs typeface="Times New Roman" pitchFamily="18" charset="0"/>
              </a:rPr>
              <a:t>складаються</a:t>
            </a:r>
            <a:r>
              <a:rPr lang="ru-RU" sz="20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i="1" dirty="0" err="1">
                <a:latin typeface="Times New Roman" pitchFamily="18" charset="0"/>
                <a:cs typeface="Times New Roman" pitchFamily="18" charset="0"/>
              </a:rPr>
              <a:t>речовини</a:t>
            </a:r>
            <a:r>
              <a:rPr lang="ru-RU" sz="2000" i="1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i="1" dirty="0" err="1">
                <a:latin typeface="Times New Roman" pitchFamily="18" charset="0"/>
                <a:cs typeface="Times New Roman" pitchFamily="18" charset="0"/>
              </a:rPr>
              <a:t>рухаються</a:t>
            </a:r>
            <a:r>
              <a:rPr lang="ru-RU" sz="20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i="1" dirty="0" err="1">
                <a:latin typeface="Times New Roman" pitchFamily="18" charset="0"/>
                <a:cs typeface="Times New Roman" pitchFamily="18" charset="0"/>
              </a:rPr>
              <a:t>настільки</a:t>
            </a:r>
            <a:r>
              <a:rPr lang="ru-RU" sz="20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i="1" dirty="0" err="1">
                <a:latin typeface="Times New Roman" pitchFamily="18" charset="0"/>
                <a:cs typeface="Times New Roman" pitchFamily="18" charset="0"/>
              </a:rPr>
              <a:t>швидко</a:t>
            </a:r>
            <a:r>
              <a:rPr lang="ru-RU" sz="2000" i="1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i="1" dirty="0" err="1">
                <a:latin typeface="Times New Roman" pitchFamily="18" charset="0"/>
                <a:cs typeface="Times New Roman" pitchFamily="18" charset="0"/>
              </a:rPr>
              <a:t>що</a:t>
            </a:r>
            <a:r>
              <a:rPr lang="ru-RU" sz="2000" i="1" dirty="0">
                <a:latin typeface="Times New Roman" pitchFamily="18" charset="0"/>
                <a:cs typeface="Times New Roman" pitchFamily="18" charset="0"/>
              </a:rPr>
              <a:t> ми не </a:t>
            </a:r>
            <a:r>
              <a:rPr lang="ru-RU" sz="2000" i="1" dirty="0" err="1">
                <a:latin typeface="Times New Roman" pitchFamily="18" charset="0"/>
                <a:cs typeface="Times New Roman" pitchFamily="18" charset="0"/>
              </a:rPr>
              <a:t>встигаємо</a:t>
            </a:r>
            <a:r>
              <a:rPr lang="ru-RU" sz="20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i="1" dirty="0" err="1">
                <a:latin typeface="Times New Roman" pitchFamily="18" charset="0"/>
                <a:cs typeface="Times New Roman" pitchFamily="18" charset="0"/>
              </a:rPr>
              <a:t>їх</a:t>
            </a:r>
            <a:r>
              <a:rPr lang="ru-RU" sz="20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i="1" dirty="0" err="1">
                <a:latin typeface="Times New Roman" pitchFamily="18" charset="0"/>
                <a:cs typeface="Times New Roman" pitchFamily="18" charset="0"/>
              </a:rPr>
              <a:t>побачити</a:t>
            </a:r>
            <a:r>
              <a:rPr lang="ru-RU" sz="2000" i="1" dirty="0">
                <a:latin typeface="Times New Roman" pitchFamily="18" charset="0"/>
                <a:cs typeface="Times New Roman" pitchFamily="18" charset="0"/>
              </a:rPr>
              <a:t>. 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3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1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2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10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1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10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0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10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9" dur="5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1000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8" dur="5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1000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7" dur="500" fill="hold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1000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96" dur="500" fill="hold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Яркая">
  <a:themeElements>
    <a:clrScheme name="Яркая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Ярк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Яркая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2187</TotalTime>
  <Words>569</Words>
  <Application>Microsoft Office PowerPoint</Application>
  <PresentationFormat>Экран (4:3)</PresentationFormat>
  <Paragraphs>80</Paragraphs>
  <Slides>23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Яркая</vt:lpstr>
      <vt:lpstr>Слайд 1</vt:lpstr>
      <vt:lpstr>Мета уроку: </vt:lpstr>
      <vt:lpstr>Епіграф уроку:   </vt:lpstr>
      <vt:lpstr>Слайд 4</vt:lpstr>
      <vt:lpstr>Слайд 5</vt:lpstr>
      <vt:lpstr>Слайд 6</vt:lpstr>
      <vt:lpstr>Слайд 7</vt:lpstr>
      <vt:lpstr>Вправа “Фізична вишиванка”</vt:lpstr>
      <vt:lpstr>Завдання:</vt:lpstr>
      <vt:lpstr>Слайд 10</vt:lpstr>
      <vt:lpstr>Слайд 11</vt:lpstr>
      <vt:lpstr>Слайд 12</vt:lpstr>
      <vt:lpstr>2. Молекули або інші структурні частинки перебувають у безперервному хаотичному русі. </vt:lpstr>
      <vt:lpstr>Слайд 14</vt:lpstr>
      <vt:lpstr>Слайд 15</vt:lpstr>
      <vt:lpstr>Слайд 16</vt:lpstr>
      <vt:lpstr>Слайд 17</vt:lpstr>
      <vt:lpstr>Вправа:</vt:lpstr>
      <vt:lpstr>Вправа « Фізична лабораторія»</vt:lpstr>
      <vt:lpstr>Вправа «Фізичне відео»</vt:lpstr>
      <vt:lpstr>Вправа “Квітка настрою”</vt:lpstr>
      <vt:lpstr>Слайд 22</vt:lpstr>
      <vt:lpstr>Домашнє завдання: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Тема: Розв’язування фізичних задач з теми: основи молекулярно кінетичної теорії</dc:title>
  <dc:creator>Иван</dc:creator>
  <cp:lastModifiedBy>1</cp:lastModifiedBy>
  <cp:revision>251</cp:revision>
  <dcterms:modified xsi:type="dcterms:W3CDTF">2001-12-31T21:44:31Z</dcterms:modified>
</cp:coreProperties>
</file>