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2"/>
  </p:notesMasterIdLst>
  <p:sldIdLst>
    <p:sldId id="256" r:id="rId2"/>
    <p:sldId id="273" r:id="rId3"/>
    <p:sldId id="275" r:id="rId4"/>
    <p:sldId id="271" r:id="rId5"/>
    <p:sldId id="287" r:id="rId6"/>
    <p:sldId id="272" r:id="rId7"/>
    <p:sldId id="289" r:id="rId8"/>
    <p:sldId id="313" r:id="rId9"/>
    <p:sldId id="290" r:id="rId10"/>
    <p:sldId id="302" r:id="rId11"/>
    <p:sldId id="314" r:id="rId12"/>
    <p:sldId id="291" r:id="rId13"/>
    <p:sldId id="303" r:id="rId14"/>
    <p:sldId id="292" r:id="rId15"/>
    <p:sldId id="304" r:id="rId16"/>
    <p:sldId id="293" r:id="rId17"/>
    <p:sldId id="305" r:id="rId18"/>
    <p:sldId id="294" r:id="rId19"/>
    <p:sldId id="306" r:id="rId20"/>
    <p:sldId id="315" r:id="rId21"/>
    <p:sldId id="295" r:id="rId22"/>
    <p:sldId id="316" r:id="rId23"/>
    <p:sldId id="296" r:id="rId24"/>
    <p:sldId id="308" r:id="rId25"/>
    <p:sldId id="322" r:id="rId26"/>
    <p:sldId id="297" r:id="rId27"/>
    <p:sldId id="309" r:id="rId28"/>
    <p:sldId id="317" r:id="rId29"/>
    <p:sldId id="298" r:id="rId30"/>
    <p:sldId id="310" r:id="rId31"/>
    <p:sldId id="318" r:id="rId32"/>
    <p:sldId id="319" r:id="rId33"/>
    <p:sldId id="299" r:id="rId34"/>
    <p:sldId id="311" r:id="rId35"/>
    <p:sldId id="320" r:id="rId36"/>
    <p:sldId id="300" r:id="rId37"/>
    <p:sldId id="312" r:id="rId38"/>
    <p:sldId id="321" r:id="rId39"/>
    <p:sldId id="288" r:id="rId40"/>
    <p:sldId id="27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114" autoAdjust="0"/>
    <p:restoredTop sz="94653" autoAdjust="0"/>
  </p:normalViewPr>
  <p:slideViewPr>
    <p:cSldViewPr>
      <p:cViewPr>
        <p:scale>
          <a:sx n="100" d="100"/>
          <a:sy n="100" d="100"/>
        </p:scale>
        <p:origin x="-1860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BFECF-6093-4F18-B9DF-EE3E99A43BC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0E063-08AC-4CA6-A28F-49370504E6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7660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52;&#1077;&#1090;&#1086;&#1076;&#1080;&#1095;&#1085;&#1072;%20&#1088;&#1086;&#1079;&#1088;&#1086;&#1073;&#1082;&#1072;%20&#1091;&#1088;&#1086;&#1082;&#1091;%202013%20&#1088;&#1086;&#1082;&#1091;\&#1055;&#1088;&#1077;&#1079;&#1077;&#1085;&#1090;&#1072;&#1094;&#1110;&#1103;%20&#1076;&#1086;%20&#1091;&#1088;&#1086;&#1082;&#1091;\&#1086;&#1090;&#1082;&#1088;&#1099;&#1090;&#1099;&#1081;%20&#1091;&#1088;&#1086;&#1082;\_3gp%20(2).avi" TargetMode="Externa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52;&#1077;&#1090;&#1086;&#1076;&#1080;&#1095;&#1085;&#1072;%20&#1088;&#1086;&#1079;&#1088;&#1086;&#1073;&#1082;&#1072;%20&#1091;&#1088;&#1086;&#1082;&#1091;%202013%20&#1088;&#1086;&#1082;&#1091;\&#1055;&#1088;&#1077;&#1079;&#1077;&#1085;&#1090;&#1072;&#1094;&#1110;&#1103;%20&#1076;&#1086;%20&#1091;&#1088;&#1086;&#1082;&#1091;\&#1086;&#1090;&#1082;&#1088;&#1099;&#1090;&#1099;&#1081;%20&#1091;&#1088;&#1086;&#1082;\_3gp%20(1).avi" TargetMode="Externa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52;&#1077;&#1090;&#1086;&#1076;&#1080;&#1095;&#1085;&#1072;%20&#1088;&#1086;&#1079;&#1088;&#1086;&#1073;&#1082;&#1072;%20&#1091;&#1088;&#1086;&#1082;&#1091;%202013%20&#1088;&#1086;&#1082;&#1091;\&#1055;&#1088;&#1077;&#1079;&#1077;&#1085;&#1090;&#1072;&#1094;&#1110;&#1103;%20&#1076;&#1086;%20&#1091;&#1088;&#1086;&#1082;&#1091;\&#1086;&#1090;&#1082;&#1088;&#1099;&#1090;&#1099;&#1081;%20&#1091;&#1088;&#1086;&#1082;\_3gp.avi" TargetMode="Externa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gif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576"/>
            <a:ext cx="9163130" cy="688657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3568" y="548680"/>
            <a:ext cx="7920880" cy="1323439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Тема: Узагальнення, систематизація знань та вмінь учнів з теми: </a:t>
            </a:r>
            <a:r>
              <a:rPr lang="uk-UA" sz="40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“Властивості</a:t>
            </a:r>
            <a:r>
              <a:rPr lang="uk-U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  </a:t>
            </a:r>
            <a:r>
              <a:rPr lang="uk-UA" sz="40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газів”</a:t>
            </a:r>
            <a:endParaRPr lang="ru-RU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5903">
            <a:off x="1068399" y="3513602"/>
            <a:ext cx="2006447" cy="1608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574" y="3453406"/>
            <a:ext cx="432048" cy="3355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22320">
            <a:off x="4728930" y="2799035"/>
            <a:ext cx="1360441" cy="1367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285749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24">
            <a:off x="5914347" y="3532248"/>
            <a:ext cx="1828800" cy="1837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879" y="345400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367" y="2281786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110" y="2434609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201" y="3704979"/>
            <a:ext cx="1725613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314" y="3788964"/>
            <a:ext cx="43338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0" y="-880908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548" y="-6051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Цікавий лист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r>
              <a:rPr lang="uk-UA" sz="54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endParaRPr lang="uk-UA" sz="2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74667536"/>
              </p:ext>
            </p:extLst>
          </p:nvPr>
        </p:nvGraphicFramePr>
        <p:xfrm>
          <a:off x="500034" y="1643050"/>
          <a:ext cx="8229600" cy="285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285752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Лист №1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uk-UA" sz="1600" dirty="0" smtClean="0"/>
                        <a:t>Всі тіла складаються з </a:t>
                      </a:r>
                      <a:r>
                        <a:rPr lang="uk-UA" sz="1600" b="1" dirty="0" smtClean="0"/>
                        <a:t>…</a:t>
                      </a:r>
                      <a:r>
                        <a:rPr lang="uk-UA" sz="1600" dirty="0" smtClean="0"/>
                        <a:t> та … ,</a:t>
                      </a:r>
                      <a:r>
                        <a:rPr lang="uk-UA" sz="1600" baseline="0" dirty="0" smtClean="0"/>
                        <a:t> які</a:t>
                      </a:r>
                      <a:r>
                        <a:rPr lang="uk-UA" sz="1600" dirty="0" smtClean="0"/>
                        <a:t> перебувають у безперервному та хаотичному русі. Молекули … одна з одною.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uk-UA" dirty="0" smtClean="0"/>
                        <a:t> Явище взаємного проникнення</a:t>
                      </a:r>
                      <a:r>
                        <a:rPr lang="uk-UA" baseline="0" dirty="0" smtClean="0"/>
                        <a:t> молекул однієї речовини у … між молекулами іншої внаслідок … та … руху називається … .</a:t>
                      </a:r>
                      <a:endParaRPr lang="ru-RU" dirty="0" smtClean="0"/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Лист №2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uk-UA" dirty="0" smtClean="0"/>
                        <a:t> Названий на честь Броуна … рух –</a:t>
                      </a:r>
                      <a:r>
                        <a:rPr lang="uk-UA" baseline="0" dirty="0" smtClean="0"/>
                        <a:t>  це</a:t>
                      </a:r>
                      <a:r>
                        <a:rPr lang="uk-UA" dirty="0" smtClean="0"/>
                        <a:t> безладний … завислих у … або … дуже маленьких та легеньких частинок під впливом … молекул рідин або газів.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uk-UA" sz="1800" dirty="0" smtClean="0"/>
                        <a:t> Із збільшенням температури газу швидкість руху молекул … .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ru-RU" dirty="0" smtClean="0"/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4500570"/>
            <a:ext cx="2924938" cy="208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42908" y="-714404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981867" y="16797"/>
            <a:ext cx="6667990" cy="1754326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«Цікавий лист» </a:t>
            </a:r>
            <a:endParaRPr lang="uk-UA" sz="2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643050"/>
            <a:ext cx="8235950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672558"/>
            <a:ext cx="3071834" cy="2185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593988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29146" y="1376613"/>
            <a:ext cx="3460660" cy="1554272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Калейдоскоп чисел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214346" y="-880908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10532" y="-44005"/>
            <a:ext cx="7001138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Калейдоскоп чисел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5490"/>
            <a:ext cx="9144000" cy="3719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86" y="3212976"/>
            <a:ext cx="914400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0671" y="1066940"/>
            <a:ext cx="3460660" cy="1384995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Фізичні терміни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"</a:t>
            </a:r>
          </a:p>
          <a:p>
            <a:pPr algn="ctr"/>
            <a:endParaRPr lang="uk-U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547" y="43955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Фізичні терміни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2408238"/>
            <a:ext cx="82359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7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102322"/>
            <a:ext cx="3460660" cy="1384995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Розв'яжи задачу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r>
              <a:rPr lang="uk-UA" sz="28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548" y="22526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Розв'яжи задачу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r>
              <a:rPr lang="uk-UA" sz="54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071678"/>
            <a:ext cx="823595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4214818"/>
            <a:ext cx="3721881" cy="213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233128"/>
            <a:ext cx="3460660" cy="1123384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Відпочинок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028384" cy="443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12700"/>
            <a:ext cx="91630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Gabriola" pitchFamily="82" charset="0"/>
              </a:rPr>
              <a:t>Мета уроку:	</a:t>
            </a:r>
            <a:endParaRPr lang="ru-RU" dirty="0">
              <a:latin typeface="Gabriola" pitchFamily="82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5556" y="1556792"/>
            <a:ext cx="7992888" cy="4572000"/>
          </a:xfrm>
        </p:spPr>
        <p:txBody>
          <a:bodyPr/>
          <a:lstStyle/>
          <a:p>
            <a:pPr algn="just"/>
            <a:r>
              <a:rPr lang="uk-UA" sz="2800" dirty="0" smtClean="0">
                <a:latin typeface="Gabriola" pitchFamily="82" charset="0"/>
              </a:rPr>
              <a:t>забезпечити в ході уроку повторення та узагальнення знань з теми: "Властивості </a:t>
            </a:r>
            <a:r>
              <a:rPr lang="uk-UA" sz="2800" dirty="0" err="1" smtClean="0">
                <a:latin typeface="Gabriola" pitchFamily="82" charset="0"/>
              </a:rPr>
              <a:t>газів“</a:t>
            </a:r>
            <a:r>
              <a:rPr lang="uk-UA" sz="2800" dirty="0" smtClean="0">
                <a:latin typeface="Gabriola" pitchFamily="82" charset="0"/>
              </a:rPr>
              <a:t>.</a:t>
            </a:r>
            <a:endParaRPr lang="ru-RU" sz="2800" dirty="0" smtClean="0">
              <a:latin typeface="Gabriola" pitchFamily="82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424" y="54882"/>
            <a:ext cx="6529269" cy="1754326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 «Видатні постаті у фізиці»</a:t>
            </a:r>
            <a:endParaRPr lang="uk-UA" sz="2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8" name="_3gp (2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71502" y="-285776"/>
            <a:ext cx="9215502" cy="71437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12" y="-48875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Щось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не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хочеться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сидіти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Треба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трохи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відпочити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Руки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вгору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 руки вниз,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Руки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вгору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 руки вниз,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На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сусіда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подивись.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Руки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вгору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 руки в боки.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Руки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вгору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 руки в боки.</a:t>
            </a:r>
          </a:p>
          <a:p>
            <a:pPr lvl="0"/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Вище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руки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підніміть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А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тепер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їх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опустіть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.</a:t>
            </a:r>
          </a:p>
          <a:p>
            <a:pPr lvl="0"/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Плесніть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 </a:t>
            </a:r>
            <a:r>
              <a:rPr lang="uk-UA" sz="2000" dirty="0">
                <a:solidFill>
                  <a:schemeClr val="bg1"/>
                </a:solidFill>
                <a:latin typeface="Gabriola" pitchFamily="82" charset="0"/>
              </a:rPr>
              <a:t>учні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,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кілька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 раз,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За роботу, все </a:t>
            </a:r>
            <a:r>
              <a:rPr lang="ru-RU" sz="2000" dirty="0" err="1">
                <a:solidFill>
                  <a:schemeClr val="bg1"/>
                </a:solidFill>
                <a:latin typeface="Gabriola" pitchFamily="82" charset="0"/>
              </a:rPr>
              <a:t>гаразд</a:t>
            </a:r>
            <a:r>
              <a:rPr lang="ru-RU" sz="2000" dirty="0">
                <a:solidFill>
                  <a:schemeClr val="bg1"/>
                </a:solidFill>
                <a:latin typeface="Gabriola" pitchFamily="82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0911266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9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448571"/>
            <a:ext cx="3460660" cy="692497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Кросворд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53475" y="11943"/>
            <a:ext cx="6529269" cy="1754326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Кросворд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000108"/>
            <a:ext cx="8235950" cy="375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654" y="3429000"/>
            <a:ext cx="2780659" cy="2498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282" y="4357694"/>
            <a:ext cx="56166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b="1" dirty="0">
                <a:solidFill>
                  <a:schemeClr val="bg1"/>
                </a:solidFill>
                <a:latin typeface="Gabriola" pitchFamily="82" charset="0"/>
              </a:rPr>
              <a:t>1.  Стала величина, яка має назву прізвища відомого вченого.</a:t>
            </a:r>
            <a:endParaRPr lang="ru-RU" b="1" dirty="0">
              <a:solidFill>
                <a:schemeClr val="bg1"/>
              </a:solidFill>
              <a:latin typeface="Gabriola" pitchFamily="82" charset="0"/>
            </a:endParaRPr>
          </a:p>
          <a:p>
            <a:pPr lvl="0"/>
            <a:r>
              <a:rPr lang="uk-UA" b="1" dirty="0">
                <a:solidFill>
                  <a:schemeClr val="bg1"/>
                </a:solidFill>
                <a:latin typeface="Gabriola" pitchFamily="82" charset="0"/>
              </a:rPr>
              <a:t>2 . Фізична величина,  що вимірюється у К або °С.</a:t>
            </a:r>
            <a:endParaRPr lang="ru-RU" b="1" dirty="0">
              <a:solidFill>
                <a:schemeClr val="bg1"/>
              </a:solidFill>
              <a:latin typeface="Gabriola" pitchFamily="82" charset="0"/>
            </a:endParaRPr>
          </a:p>
          <a:p>
            <a:pPr lvl="0"/>
            <a:r>
              <a:rPr lang="uk-UA" b="1" dirty="0">
                <a:solidFill>
                  <a:schemeClr val="bg1"/>
                </a:solidFill>
                <a:latin typeface="Gabriola" pitchFamily="82" charset="0"/>
              </a:rPr>
              <a:t>3. Хімічний елемент  відносна атомна маса якого дорівнює 12.</a:t>
            </a:r>
            <a:endParaRPr lang="ru-RU" b="1" dirty="0">
              <a:solidFill>
                <a:schemeClr val="bg1"/>
              </a:solidFill>
              <a:latin typeface="Gabriola" pitchFamily="82" charset="0"/>
            </a:endParaRPr>
          </a:p>
          <a:p>
            <a:pPr lvl="0"/>
            <a:r>
              <a:rPr lang="uk-UA" b="1" dirty="0">
                <a:solidFill>
                  <a:schemeClr val="bg1"/>
                </a:solidFill>
                <a:latin typeface="Gabriola" pitchFamily="82" charset="0"/>
              </a:rPr>
              <a:t>4 </a:t>
            </a:r>
            <a:r>
              <a:rPr lang="uk-UA" b="1" dirty="0" err="1">
                <a:solidFill>
                  <a:schemeClr val="bg1"/>
                </a:solidFill>
                <a:latin typeface="Gabriola" pitchFamily="82" charset="0"/>
              </a:rPr>
              <a:t>.Одиниця</a:t>
            </a:r>
            <a:r>
              <a:rPr lang="uk-UA" b="1" dirty="0">
                <a:solidFill>
                  <a:schemeClr val="bg1"/>
                </a:solidFill>
                <a:latin typeface="Gabriola" pitchFamily="82" charset="0"/>
              </a:rPr>
              <a:t> кількості речовини.</a:t>
            </a:r>
            <a:endParaRPr lang="ru-RU" b="1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86860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233128"/>
            <a:ext cx="3460660" cy="1123384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</a:t>
            </a:r>
            <a:r>
              <a:rPr lang="uk-UA" sz="28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Знайди помилку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548" y="8236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Знайди помилку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0881" y="1916832"/>
            <a:ext cx="8712968" cy="35394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Співвідношення між абсолютною температурою   Т   і температурою 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t </a:t>
            </a: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за шкалою Цельсія: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</a:pP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     T</a:t>
            </a: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=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t</a:t>
            </a: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-273</a:t>
            </a: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Абсолютна температура є мірою середньої кінетичної енергії поступального руху молекул ідеального газу: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</a:pP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     </a:t>
            </a: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Е= 3/2*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RT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ru-RU" sz="20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Тиск</a:t>
            </a: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ідеального газу 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не залежить від числа молекул в одиниці об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’</a:t>
            </a:r>
            <a:r>
              <a:rPr lang="uk-UA" sz="20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єму</a:t>
            </a: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  та від абсолютної температури :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</a:pP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	P</a:t>
            </a: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=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n</a:t>
            </a: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*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k</a:t>
            </a: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*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T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214346" y="-78584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225425" y="-6051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Знайди помилку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928802"/>
            <a:ext cx="8964488" cy="45981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Співвідношення між абсолютною температурою   Т   і температурою </a:t>
            </a:r>
            <a:r>
              <a:rPr lang="en-US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t </a:t>
            </a: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за шкалою Цельсія: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</a:pPr>
            <a:r>
              <a:rPr lang="en-US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     </a:t>
            </a:r>
            <a:r>
              <a:rPr lang="en-US" sz="2400" b="1" dirty="0">
                <a:ln w="50800"/>
                <a:solidFill>
                  <a:schemeClr val="accent6"/>
                </a:solidFill>
              </a:rPr>
              <a:t>T</a:t>
            </a:r>
            <a:r>
              <a:rPr lang="ru-RU" sz="2400" b="1" dirty="0">
                <a:ln w="50800"/>
                <a:solidFill>
                  <a:schemeClr val="accent6"/>
                </a:solidFill>
              </a:rPr>
              <a:t>=</a:t>
            </a:r>
            <a:r>
              <a:rPr lang="en-US" sz="2400" b="1" dirty="0">
                <a:ln w="50800"/>
                <a:solidFill>
                  <a:schemeClr val="accent6"/>
                </a:solidFill>
              </a:rPr>
              <a:t>t</a:t>
            </a:r>
            <a:r>
              <a:rPr lang="ru-RU" sz="2400" b="1" dirty="0">
                <a:ln w="50800"/>
                <a:solidFill>
                  <a:schemeClr val="accent6"/>
                </a:solidFill>
              </a:rPr>
              <a:t>+273</a:t>
            </a: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Абсолютна температура є мірою середньої кінетичної енергії поступального руху молекул ідеального газу: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</a:pPr>
            <a:r>
              <a:rPr lang="en-US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     </a:t>
            </a:r>
            <a:r>
              <a:rPr lang="ru-RU" sz="2400" b="1" dirty="0">
                <a:ln w="50800"/>
                <a:solidFill>
                  <a:schemeClr val="accent6"/>
                </a:solidFill>
              </a:rPr>
              <a:t>Е= 3/2*</a:t>
            </a:r>
            <a:r>
              <a:rPr lang="en-US" sz="2400" b="1" dirty="0">
                <a:ln w="50800"/>
                <a:solidFill>
                  <a:schemeClr val="accent6"/>
                </a:solidFill>
              </a:rPr>
              <a:t>k*T</a:t>
            </a:r>
            <a:endParaRPr lang="ru-RU" sz="2400" b="1" dirty="0">
              <a:ln w="50800"/>
              <a:solidFill>
                <a:schemeClr val="accent6"/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ru-RU" sz="24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Тиск</a:t>
            </a:r>
            <a:r>
              <a:rPr lang="ru-RU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ідеального газу  </a:t>
            </a:r>
            <a:r>
              <a:rPr lang="uk-UA" sz="2400" b="1" dirty="0">
                <a:ln w="50800"/>
                <a:solidFill>
                  <a:schemeClr val="accent6"/>
                </a:solidFill>
              </a:rPr>
              <a:t>залежить</a:t>
            </a: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 від числа молекул в одиниці об</a:t>
            </a:r>
            <a:r>
              <a:rPr lang="en-US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’</a:t>
            </a:r>
            <a:r>
              <a:rPr lang="uk-UA" sz="24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єму</a:t>
            </a: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  та від абсолютної температури :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</a:pPr>
            <a:r>
              <a:rPr lang="en-US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	</a:t>
            </a:r>
            <a:r>
              <a:rPr lang="en-US" sz="2400" b="1" dirty="0">
                <a:ln w="50800"/>
                <a:solidFill>
                  <a:schemeClr val="accent6"/>
                </a:solidFill>
              </a:rPr>
              <a:t>P</a:t>
            </a:r>
            <a:r>
              <a:rPr lang="ru-RU" sz="2400" b="1" dirty="0">
                <a:ln w="50800"/>
                <a:solidFill>
                  <a:schemeClr val="accent6"/>
                </a:solidFill>
              </a:rPr>
              <a:t>=</a:t>
            </a:r>
            <a:r>
              <a:rPr lang="en-US" sz="2400" b="1" dirty="0">
                <a:ln w="50800"/>
                <a:solidFill>
                  <a:schemeClr val="accent6"/>
                </a:solidFill>
              </a:rPr>
              <a:t>n</a:t>
            </a:r>
            <a:r>
              <a:rPr lang="ru-RU" sz="2400" b="1" dirty="0">
                <a:ln w="50800"/>
                <a:solidFill>
                  <a:schemeClr val="accent6"/>
                </a:solidFill>
              </a:rPr>
              <a:t>*</a:t>
            </a:r>
            <a:r>
              <a:rPr lang="en-US" sz="2400" b="1" dirty="0">
                <a:ln w="50800"/>
                <a:solidFill>
                  <a:schemeClr val="accent6"/>
                </a:solidFill>
              </a:rPr>
              <a:t>k</a:t>
            </a:r>
            <a:r>
              <a:rPr lang="ru-RU" sz="2400" b="1" dirty="0">
                <a:ln w="50800"/>
                <a:solidFill>
                  <a:schemeClr val="accent6"/>
                </a:solidFill>
              </a:rPr>
              <a:t>*</a:t>
            </a:r>
            <a:r>
              <a:rPr lang="en-US" sz="2400" b="1" dirty="0">
                <a:ln w="50800"/>
                <a:solidFill>
                  <a:schemeClr val="accent6"/>
                </a:solidFill>
              </a:rPr>
              <a:t>T</a:t>
            </a:r>
            <a:endParaRPr lang="ru-RU" sz="2400" b="1" dirty="0">
              <a:ln w="50800"/>
              <a:solidFill>
                <a:schemeClr val="accent6"/>
              </a:solidFill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21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102322"/>
            <a:ext cx="3460660" cy="1384995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Знайди пару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28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214346" y="-714404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547" y="510991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Знайди пару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2714620"/>
            <a:ext cx="7776864" cy="31700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газ прозорий?</a:t>
            </a:r>
            <a:endParaRPr lang="en-US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газ легко стискується? 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дифузія в газах відбувається швидше, ніж у рідинах? 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молекули не «злипаються»? 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газ не має постійної форми і займає всю посудину, в якій міститься? 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надута дитяча гумова кулька через деякий час (кілька годин) стає слабкою надутою? 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547" y="-131951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Знайди пару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857364"/>
            <a:ext cx="8892480" cy="44012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газ прозорий?(Правильна відповідь: Молекули газів дуже рухливі і сили притягання між ними незначні.)</a:t>
            </a:r>
            <a:endParaRPr lang="en-US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газ легко стискується? (Правильна відповідь: Між молекулами газу великі відстані.)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дифузія в газах відбувається швидше, ніж у рідинах? (Правильна відповідь: Швидкість руху молекул у газах більша, ніж у рідинах, і крім того, відстані між молекулами в рідинах значно менші.)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молекули не «злипаються»? (Правильна відповідь: якщо відстань між молекулами стає дуже малою, між ними виникає і діє інша сила – </a:t>
            </a:r>
            <a:r>
              <a:rPr lang="uk-UA" sz="16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сила</a:t>
            </a:r>
            <a:r>
              <a:rPr lang="uk-UA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 відштовхування.)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газ не має постійної форми і займає всю посудину, в якій міститься? (Правильна відповідь: Молекули газів дуже рухливі і сили притягання між ними незначні.)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Чому надута дитяча гумова кулька через деякий час (кілька годин) стає слабкою надутою? (Правильна відповідь: хоча й дуже повільно, але молекули повітря усе-таки дифундують крізь оболонку кульки.) 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38641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233128"/>
            <a:ext cx="3460660" cy="1123384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Склади формулу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33063-School-Boy-Sitting-On-A-Slanted-Triangle-Doing-His-Ma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48804">
            <a:off x="1680680" y="3930541"/>
            <a:ext cx="3355980" cy="1785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latin typeface="Gabriola" pitchFamily="82" charset="0"/>
              </a:rPr>
              <a:t>Епіграф уроку:  </a:t>
            </a:r>
            <a:r>
              <a:rPr lang="ru-RU" sz="5400" b="1" dirty="0" smtClean="0">
                <a:latin typeface="Gabriola" pitchFamily="82" charset="0"/>
              </a:rPr>
              <a:t/>
            </a:r>
            <a:br>
              <a:rPr lang="ru-RU" sz="5400" b="1" dirty="0" smtClean="0">
                <a:latin typeface="Gabriola" pitchFamily="82" charset="0"/>
              </a:rPr>
            </a:br>
            <a:endParaRPr lang="ru-RU" sz="5400" b="1" dirty="0">
              <a:latin typeface="Gabriola" pitchFamily="8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63876"/>
            <a:ext cx="8229600" cy="347501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uk-UA" sz="3200" i="1" dirty="0" smtClean="0">
                <a:latin typeface="Gabriola" pitchFamily="82" charset="0"/>
              </a:rPr>
              <a:t>«Гра не є пустою забавкою;це зміст життя дитини, її творча діяльність, яка потрібна для її розвитку. У грі дитина живе, і сліди цього життя глибше залишаються в ній, ніж слід дійсного життя.»</a:t>
            </a:r>
            <a:r>
              <a:rPr lang="uk-UA" sz="2800" dirty="0" smtClean="0"/>
              <a:t>	</a:t>
            </a:r>
          </a:p>
          <a:p>
            <a:pPr lvl="2">
              <a:buNone/>
            </a:pPr>
            <a:r>
              <a:rPr lang="en-US" sz="2000" dirty="0" smtClean="0"/>
              <a:t>						</a:t>
            </a:r>
            <a:r>
              <a:rPr lang="uk-UA" sz="2000" dirty="0" smtClean="0">
                <a:latin typeface="Gabriola" pitchFamily="82" charset="0"/>
              </a:rPr>
              <a:t>К.Д.Ушинський</a:t>
            </a:r>
            <a:endParaRPr lang="ru-RU" sz="2000" dirty="0" smtClean="0">
              <a:latin typeface="Gabriola" pitchFamily="82" charset="0"/>
            </a:endParaRPr>
          </a:p>
          <a:p>
            <a:endParaRPr lang="ru-RU" sz="2800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378619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11111" y="10925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Склади формулу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43504" y="2214554"/>
            <a:ext cx="3604960" cy="35394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У формулах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замість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знаків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питання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ви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повинні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встановити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потрібну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фізичну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величину таким чином,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щоб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у вас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утворилась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правильна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рівність</a:t>
            </a:r>
            <a:endParaRPr lang="uk-UA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092" b="7726"/>
          <a:stretch/>
        </p:blipFill>
        <p:spPr bwMode="auto">
          <a:xfrm rot="21439441">
            <a:off x="214282" y="2428868"/>
            <a:ext cx="4719010" cy="309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42908" y="-880908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11110" y="22526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Склади формулу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mc="http://schemas.openxmlformats.org/markup-compatibility/2006" xmlns:p14="http://schemas.microsoft.com/office/powerpoint/2010/main" val="1013683361"/>
              </p:ext>
            </p:extLst>
          </p:nvPr>
        </p:nvGraphicFramePr>
        <p:xfrm>
          <a:off x="785786" y="2285992"/>
          <a:ext cx="7136475" cy="3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3536075"/>
              </a:tblGrid>
              <a:tr h="36004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3"/>
                      <a:stretch>
                        <a:fillRect l="-169" t="-508" r="-984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3"/>
                      <a:stretch>
                        <a:fillRect l="-101897" t="-508" r="-172"/>
                      </a:stretch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50588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11109" y="22526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Склади формулу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mc="http://schemas.openxmlformats.org/markup-compatibility/2006" xmlns:p14="http://schemas.microsoft.com/office/powerpoint/2010/main" val="388940811"/>
              </p:ext>
            </p:extLst>
          </p:nvPr>
        </p:nvGraphicFramePr>
        <p:xfrm>
          <a:off x="857224" y="2214554"/>
          <a:ext cx="7136475" cy="3672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3536075"/>
              </a:tblGrid>
              <a:tr h="367240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3"/>
                      <a:stretch>
                        <a:fillRect l="-169" t="-498" r="-98475" b="-16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3"/>
                      <a:stretch>
                        <a:fillRect l="-101897" t="-498" r="-172" b="-166"/>
                      </a:stretch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60425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448571"/>
            <a:ext cx="3460660" cy="692497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Приказки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53375" y="654886"/>
            <a:ext cx="6529269" cy="1754326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Приказки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9231">
            <a:off x="6016942" y="1140297"/>
            <a:ext cx="2391198" cy="2117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16478081"/>
              </p:ext>
            </p:extLst>
          </p:nvPr>
        </p:nvGraphicFramePr>
        <p:xfrm>
          <a:off x="467544" y="3173345"/>
          <a:ext cx="82296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64307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uk-UA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Команда </a:t>
                      </a:r>
                      <a:r>
                        <a:rPr kumimoji="0" lang="uk-UA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“Блискавка”</a:t>
                      </a:r>
                      <a:endParaRPr kumimoji="0" lang="uk-UA" sz="1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Одрізаного не приставиш.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Прилип як шевська смола до чобота. Сів і прилип, як до смоляної лавки.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kumimoji="0" lang="uk-UA" sz="1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uk-UA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Команда </a:t>
                      </a:r>
                      <a:r>
                        <a:rPr kumimoji="0" lang="uk-UA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“Метеор”</a:t>
                      </a:r>
                      <a:endParaRPr kumimoji="0" lang="uk-UA" sz="1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Сусід ближчий за родича. 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Ранні пташки росу п’ють ,  а пізні слізки ллють. З великої хмарки малий дощ.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9231">
            <a:off x="6520997" y="564232"/>
            <a:ext cx="2391198" cy="2117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57514342"/>
              </p:ext>
            </p:extLst>
          </p:nvPr>
        </p:nvGraphicFramePr>
        <p:xfrm>
          <a:off x="176497" y="2420888"/>
          <a:ext cx="82296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64307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uk-UA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Команда </a:t>
                      </a:r>
                      <a:r>
                        <a:rPr kumimoji="0" lang="uk-UA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“Блискавка”</a:t>
                      </a:r>
                      <a:endParaRPr kumimoji="0" lang="uk-UA" sz="1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Одрізаного не приставиш.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1800" b="1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( Правильна відповідь: залежність сил міжмолекулярного притягання від  відстані).</a:t>
                      </a:r>
                      <a:endParaRPr kumimoji="0" lang="ru-RU" sz="1800" b="1" kern="1200" dirty="0" smtClean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Прилип як шевська смола до чобота. Сів і прилип, як до смоляної лавки.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1800" b="1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( Правильна відповідь: Взаємодія молекул)</a:t>
                      </a: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kumimoji="0" lang="uk-UA" sz="1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uk-UA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Команда </a:t>
                      </a:r>
                      <a:r>
                        <a:rPr kumimoji="0" lang="uk-UA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“Метеор”</a:t>
                      </a:r>
                      <a:endParaRPr kumimoji="0" lang="uk-UA" sz="1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Сусід ближчий за родича. 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1800" b="1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( Правильна відповідь: взаємодія між молекулами: вона тим більше виявляється, чим менша відстань між ними).</a:t>
                      </a:r>
                      <a:endParaRPr kumimoji="0" lang="ru-RU" sz="1800" b="1" kern="1200" dirty="0" smtClean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Ранні пташки росу п’ють ,  а пізні слізки ллють. З великої хмарки малий дощ.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1800" b="1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( Правильна відповідь: випаровування і конденсація).</a:t>
                      </a:r>
                      <a:endParaRPr kumimoji="0" lang="ru-RU" sz="1800" b="1" kern="1200" dirty="0" smtClean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 rot="21359259">
            <a:off x="267657" y="83382"/>
            <a:ext cx="6529269" cy="1754326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Приказки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7998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03153" y="1233128"/>
            <a:ext cx="3460660" cy="1123384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Фізичне відео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598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42908" y="-880908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082547" y="22526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Фізичне відео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5720" y="1785926"/>
            <a:ext cx="1217000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uk-UA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Ролік</a:t>
            </a:r>
            <a:r>
              <a:rPr lang="uk-UA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№1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7" name="_3gp (1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857488" y="2071678"/>
            <a:ext cx="5524528" cy="41433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178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214346" y="-880908"/>
            <a:ext cx="9721080" cy="77389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1153986" y="439553"/>
            <a:ext cx="6529269" cy="2585323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Фізичне відео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 algn="ctr"/>
            <a:endParaRPr lang="uk-UA" sz="5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5720" y="1857364"/>
            <a:ext cx="534999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uk-UA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Ролік</a:t>
            </a:r>
            <a:r>
              <a:rPr lang="uk-UA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№2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7" name="_3gp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0" y="2286000"/>
            <a:ext cx="5167338" cy="38755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46563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03" y="-354631"/>
            <a:ext cx="7417718" cy="516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48" y="3561689"/>
            <a:ext cx="2952381" cy="195238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894" y="3534554"/>
            <a:ext cx="2952381" cy="1952381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381" y="766054"/>
            <a:ext cx="2519833" cy="66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952381" y="637792"/>
            <a:ext cx="25198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rgbClr val="00349E">
                          <a:shade val="50000"/>
                          <a:satMod val="190000"/>
                        </a:srgbClr>
                      </a:gs>
                      <a:gs pos="0">
                        <a:srgbClr val="00349E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00349E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ФІНІШ</a:t>
            </a:r>
            <a:endParaRPr lang="ru-RU" sz="3600" b="1" dirty="0">
              <a:ln w="31550" cmpd="sng">
                <a:gradFill>
                  <a:gsLst>
                    <a:gs pos="70000">
                      <a:srgbClr val="00349E">
                        <a:shade val="50000"/>
                        <a:satMod val="190000"/>
                      </a:srgbClr>
                    </a:gs>
                    <a:gs pos="0">
                      <a:srgbClr val="00349E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00349E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287665"/>
            <a:ext cx="3709127" cy="24528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3096"/>
            <a:ext cx="2952381" cy="19523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91762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"/>
            <a:ext cx="9144000" cy="69279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09870"/>
            <a:ext cx="8229600" cy="139903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8752070">
            <a:off x="2860960" y="930153"/>
            <a:ext cx="814332" cy="578091"/>
          </a:xfrm>
          <a:prstGeom prst="rightArrow">
            <a:avLst>
              <a:gd name="adj1" fmla="val 44947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G:\урок открытый\1298206694_a2e20c6790ca2c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9503">
            <a:off x="724668" y="2154213"/>
            <a:ext cx="2075306" cy="2280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7" name="Picture 3" descr="G:\урок открытый\1350330450_meteor-i-krutye-tach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60971">
            <a:off x="6709319" y="1915849"/>
            <a:ext cx="1986989" cy="2539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01267">
            <a:off x="5967063" y="768476"/>
            <a:ext cx="877887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269"/>
          <a:stretch/>
        </p:blipFill>
        <p:spPr>
          <a:xfrm>
            <a:off x="3462200" y="4005064"/>
            <a:ext cx="2385874" cy="21885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12700"/>
            <a:ext cx="91630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u="sng" dirty="0" smtClean="0">
                <a:latin typeface="Gabriola" pitchFamily="82" charset="0"/>
              </a:rPr>
              <a:t>Домашнє завдання</a:t>
            </a:r>
            <a:r>
              <a:rPr lang="ru-RU" i="1" dirty="0" smtClean="0">
                <a:latin typeface="Gabriola" pitchFamily="82" charset="0"/>
              </a:rPr>
              <a:t/>
            </a:r>
            <a:br>
              <a:rPr lang="ru-RU" i="1" dirty="0" smtClean="0">
                <a:latin typeface="Gabriola" pitchFamily="82" charset="0"/>
              </a:rPr>
            </a:br>
            <a:endParaRPr lang="ru-RU" i="1" dirty="0"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844824"/>
            <a:ext cx="8229600" cy="4572000"/>
          </a:xfrm>
        </p:spPr>
        <p:txBody>
          <a:bodyPr/>
          <a:lstStyle/>
          <a:p>
            <a:r>
              <a:rPr lang="uk-UA" i="1" dirty="0" smtClean="0">
                <a:latin typeface="Gabriola" pitchFamily="82" charset="0"/>
              </a:rPr>
              <a:t>1 Повторити §22.</a:t>
            </a:r>
            <a:endParaRPr lang="ru-RU" i="1" dirty="0" smtClean="0">
              <a:latin typeface="Gabriola" pitchFamily="82" charset="0"/>
            </a:endParaRPr>
          </a:p>
          <a:p>
            <a:pPr lvl="0"/>
            <a:r>
              <a:rPr lang="uk-UA" i="1" dirty="0" smtClean="0">
                <a:latin typeface="Gabriola" pitchFamily="82" charset="0"/>
              </a:rPr>
              <a:t>Скласти кросворд, </a:t>
            </a:r>
            <a:r>
              <a:rPr lang="en-US" i="1" dirty="0" smtClean="0">
                <a:latin typeface="Gabriola" pitchFamily="82" charset="0"/>
              </a:rPr>
              <a:t> </a:t>
            </a:r>
            <a:r>
              <a:rPr lang="uk-UA" i="1" dirty="0" smtClean="0">
                <a:latin typeface="Gabriola" pitchFamily="82" charset="0"/>
              </a:rPr>
              <a:t>використовуючи </a:t>
            </a:r>
            <a:r>
              <a:rPr lang="en-US" i="1" dirty="0">
                <a:latin typeface="Gabriola" pitchFamily="82" charset="0"/>
              </a:rPr>
              <a:t> </a:t>
            </a:r>
            <a:r>
              <a:rPr lang="uk-UA" i="1" dirty="0" smtClean="0">
                <a:latin typeface="Gabriola" pitchFamily="82" charset="0"/>
              </a:rPr>
              <a:t>терміни з розділу </a:t>
            </a:r>
          </a:p>
          <a:p>
            <a:pPr lvl="0">
              <a:buNone/>
            </a:pPr>
            <a:r>
              <a:rPr lang="uk-UA" i="1" dirty="0" smtClean="0">
                <a:latin typeface="Gabriola" pitchFamily="82" charset="0"/>
              </a:rPr>
              <a:t>«Молекулярна </a:t>
            </a:r>
            <a:r>
              <a:rPr lang="en-US" i="1" dirty="0" smtClean="0">
                <a:latin typeface="Gabriola" pitchFamily="82" charset="0"/>
              </a:rPr>
              <a:t> </a:t>
            </a:r>
            <a:r>
              <a:rPr lang="uk-UA" i="1" dirty="0" smtClean="0">
                <a:latin typeface="Gabriola" pitchFamily="82" charset="0"/>
              </a:rPr>
              <a:t>фізика» </a:t>
            </a:r>
            <a:endParaRPr lang="ru-RU" i="1" dirty="0" smtClean="0">
              <a:latin typeface="Gabriola" pitchFamily="82" charset="0"/>
            </a:endParaRPr>
          </a:p>
          <a:p>
            <a:endParaRPr lang="ru-RU" i="1" dirty="0">
              <a:latin typeface="Gabriola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10" y="0"/>
            <a:ext cx="9150110" cy="68824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75946" y="4123118"/>
            <a:ext cx="128160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</a:t>
            </a:r>
            <a:r>
              <a:rPr lang="ru-RU" sz="900" dirty="0" smtClean="0"/>
              <a:t>"</a:t>
            </a:r>
            <a:r>
              <a:rPr lang="ru-RU" sz="9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Видатні</a:t>
            </a:r>
            <a:r>
              <a:rPr lang="ru-RU" sz="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9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постаті</a:t>
            </a:r>
            <a:r>
              <a:rPr lang="ru-RU" sz="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у </a:t>
            </a:r>
            <a:r>
              <a:rPr lang="ru-RU" sz="9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фізиці</a:t>
            </a:r>
            <a:r>
              <a:rPr lang="ru-RU" sz="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»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49085" y="72459"/>
            <a:ext cx="3756157" cy="923330"/>
          </a:xfrm>
          <a:prstGeom prst="rect">
            <a:avLst/>
          </a:prstGeom>
          <a:noFill/>
          <a:effectLst>
            <a:reflection endPos="520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Карта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460" y="3604642"/>
            <a:ext cx="773460" cy="773460"/>
          </a:xfrm>
          <a:prstGeom prst="rect">
            <a:avLst/>
          </a:prstGeom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404" y="2176171"/>
            <a:ext cx="3968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Овал 15"/>
          <p:cNvSpPr/>
          <p:nvPr/>
        </p:nvSpPr>
        <p:spPr>
          <a:xfrm>
            <a:off x="2785372" y="528545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Овал 29"/>
          <p:cNvSpPr/>
          <p:nvPr/>
        </p:nvSpPr>
        <p:spPr>
          <a:xfrm>
            <a:off x="3125428" y="5407732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1" name="Овал 30"/>
          <p:cNvSpPr/>
          <p:nvPr/>
        </p:nvSpPr>
        <p:spPr>
          <a:xfrm>
            <a:off x="3541460" y="5278575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Овал 31"/>
          <p:cNvSpPr/>
          <p:nvPr/>
        </p:nvSpPr>
        <p:spPr>
          <a:xfrm>
            <a:off x="3541460" y="4866631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3" name="Овал 32"/>
          <p:cNvSpPr/>
          <p:nvPr/>
        </p:nvSpPr>
        <p:spPr>
          <a:xfrm>
            <a:off x="3242082" y="4543859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Овал 33"/>
          <p:cNvSpPr/>
          <p:nvPr/>
        </p:nvSpPr>
        <p:spPr>
          <a:xfrm>
            <a:off x="3087516" y="3943068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Овал 34"/>
          <p:cNvSpPr/>
          <p:nvPr/>
        </p:nvSpPr>
        <p:spPr>
          <a:xfrm>
            <a:off x="2942576" y="3580452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6" name="Овал 35"/>
          <p:cNvSpPr/>
          <p:nvPr/>
        </p:nvSpPr>
        <p:spPr>
          <a:xfrm>
            <a:off x="2466285" y="3542630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8" name="Овал 37"/>
          <p:cNvSpPr/>
          <p:nvPr/>
        </p:nvSpPr>
        <p:spPr>
          <a:xfrm>
            <a:off x="1293258" y="3402770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9" name="Овал 38"/>
          <p:cNvSpPr/>
          <p:nvPr/>
        </p:nvSpPr>
        <p:spPr>
          <a:xfrm>
            <a:off x="1092406" y="3112605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0" name="Овал 39"/>
          <p:cNvSpPr/>
          <p:nvPr/>
        </p:nvSpPr>
        <p:spPr>
          <a:xfrm>
            <a:off x="1115482" y="2307029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1" name="Овал 40"/>
          <p:cNvSpPr/>
          <p:nvPr/>
        </p:nvSpPr>
        <p:spPr>
          <a:xfrm>
            <a:off x="1015123" y="2065735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2" name="Овал 41"/>
          <p:cNvSpPr/>
          <p:nvPr/>
        </p:nvSpPr>
        <p:spPr>
          <a:xfrm>
            <a:off x="1482868" y="127383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3" name="Овал 42"/>
          <p:cNvSpPr/>
          <p:nvPr/>
        </p:nvSpPr>
        <p:spPr>
          <a:xfrm>
            <a:off x="1765367" y="102426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4" name="Овал 43"/>
          <p:cNvSpPr/>
          <p:nvPr/>
        </p:nvSpPr>
        <p:spPr>
          <a:xfrm>
            <a:off x="2148346" y="901146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5" name="Овал 44"/>
          <p:cNvSpPr/>
          <p:nvPr/>
        </p:nvSpPr>
        <p:spPr>
          <a:xfrm>
            <a:off x="2623368" y="102188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6" name="Овал 45"/>
          <p:cNvSpPr/>
          <p:nvPr/>
        </p:nvSpPr>
        <p:spPr>
          <a:xfrm>
            <a:off x="3270432" y="1523754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7" name="Овал 46"/>
          <p:cNvSpPr/>
          <p:nvPr/>
        </p:nvSpPr>
        <p:spPr>
          <a:xfrm>
            <a:off x="3395414" y="1842719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8" name="Овал 47"/>
          <p:cNvSpPr/>
          <p:nvPr/>
        </p:nvSpPr>
        <p:spPr>
          <a:xfrm>
            <a:off x="3770792" y="2036095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9" name="Овал 48"/>
          <p:cNvSpPr/>
          <p:nvPr/>
        </p:nvSpPr>
        <p:spPr>
          <a:xfrm>
            <a:off x="4250179" y="2016722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0" name="Овал 49"/>
          <p:cNvSpPr/>
          <p:nvPr/>
        </p:nvSpPr>
        <p:spPr>
          <a:xfrm>
            <a:off x="4545735" y="2313489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1" name="Овал 50"/>
          <p:cNvSpPr/>
          <p:nvPr/>
        </p:nvSpPr>
        <p:spPr>
          <a:xfrm>
            <a:off x="4317900" y="2662265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2" name="Овал 51"/>
          <p:cNvSpPr/>
          <p:nvPr/>
        </p:nvSpPr>
        <p:spPr>
          <a:xfrm>
            <a:off x="4017395" y="2983448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3" name="Овал 52"/>
          <p:cNvSpPr/>
          <p:nvPr/>
        </p:nvSpPr>
        <p:spPr>
          <a:xfrm>
            <a:off x="3824865" y="3338191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Овал 54"/>
          <p:cNvSpPr/>
          <p:nvPr/>
        </p:nvSpPr>
        <p:spPr>
          <a:xfrm>
            <a:off x="4572000" y="3830084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6" name="Овал 55"/>
          <p:cNvSpPr/>
          <p:nvPr/>
        </p:nvSpPr>
        <p:spPr>
          <a:xfrm>
            <a:off x="4799140" y="4110652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9" name="Овал 58"/>
          <p:cNvSpPr/>
          <p:nvPr/>
        </p:nvSpPr>
        <p:spPr>
          <a:xfrm>
            <a:off x="4816686" y="4535284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1" name="Овал 60"/>
          <p:cNvSpPr/>
          <p:nvPr/>
        </p:nvSpPr>
        <p:spPr>
          <a:xfrm>
            <a:off x="5494631" y="5229199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2" name="Овал 61"/>
          <p:cNvSpPr/>
          <p:nvPr/>
        </p:nvSpPr>
        <p:spPr>
          <a:xfrm>
            <a:off x="5876795" y="548751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3" name="Овал 62"/>
          <p:cNvSpPr/>
          <p:nvPr/>
        </p:nvSpPr>
        <p:spPr>
          <a:xfrm>
            <a:off x="7081730" y="5084264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4" name="Овал 63"/>
          <p:cNvSpPr/>
          <p:nvPr/>
        </p:nvSpPr>
        <p:spPr>
          <a:xfrm>
            <a:off x="6772598" y="5358356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971" y="5494100"/>
            <a:ext cx="176213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" name="Овал 65"/>
          <p:cNvSpPr/>
          <p:nvPr/>
        </p:nvSpPr>
        <p:spPr>
          <a:xfrm>
            <a:off x="7085740" y="4554005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7" name="Овал 66"/>
          <p:cNvSpPr/>
          <p:nvPr/>
        </p:nvSpPr>
        <p:spPr>
          <a:xfrm>
            <a:off x="6848946" y="431352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8" name="Овал 67"/>
          <p:cNvSpPr/>
          <p:nvPr/>
        </p:nvSpPr>
        <p:spPr>
          <a:xfrm>
            <a:off x="6772598" y="3943067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9" name="Овал 68"/>
          <p:cNvSpPr/>
          <p:nvPr/>
        </p:nvSpPr>
        <p:spPr>
          <a:xfrm>
            <a:off x="7466563" y="314869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0" name="Овал 69"/>
          <p:cNvSpPr/>
          <p:nvPr/>
        </p:nvSpPr>
        <p:spPr>
          <a:xfrm>
            <a:off x="7853913" y="3080395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1" name="Овал 70"/>
          <p:cNvSpPr/>
          <p:nvPr/>
        </p:nvSpPr>
        <p:spPr>
          <a:xfrm>
            <a:off x="8173591" y="2902160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2" name="Овал 71"/>
          <p:cNvSpPr/>
          <p:nvPr/>
        </p:nvSpPr>
        <p:spPr>
          <a:xfrm>
            <a:off x="8358435" y="2640042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3" name="Овал 72"/>
          <p:cNvSpPr/>
          <p:nvPr/>
        </p:nvSpPr>
        <p:spPr>
          <a:xfrm>
            <a:off x="8435718" y="233949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4" name="Овал 73"/>
          <p:cNvSpPr/>
          <p:nvPr/>
        </p:nvSpPr>
        <p:spPr>
          <a:xfrm>
            <a:off x="8064054" y="1768299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5" name="Овал 74"/>
          <p:cNvSpPr/>
          <p:nvPr/>
        </p:nvSpPr>
        <p:spPr>
          <a:xfrm>
            <a:off x="7707807" y="1639142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6" name="Овал 75"/>
          <p:cNvSpPr/>
          <p:nvPr/>
        </p:nvSpPr>
        <p:spPr>
          <a:xfrm>
            <a:off x="7379718" y="1832877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7" name="Овал 76"/>
          <p:cNvSpPr/>
          <p:nvPr/>
        </p:nvSpPr>
        <p:spPr>
          <a:xfrm>
            <a:off x="6618032" y="2068463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8" name="Овал 77"/>
          <p:cNvSpPr/>
          <p:nvPr/>
        </p:nvSpPr>
        <p:spPr>
          <a:xfrm>
            <a:off x="6204888" y="2016721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9" name="Овал 78"/>
          <p:cNvSpPr/>
          <p:nvPr/>
        </p:nvSpPr>
        <p:spPr>
          <a:xfrm>
            <a:off x="5830817" y="1842718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0" name="Овал 79"/>
          <p:cNvSpPr/>
          <p:nvPr/>
        </p:nvSpPr>
        <p:spPr>
          <a:xfrm>
            <a:off x="5511586" y="2054816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угольник 16"/>
          <p:cNvSpPr/>
          <p:nvPr/>
        </p:nvSpPr>
        <p:spPr>
          <a:xfrm>
            <a:off x="2466766" y="4556111"/>
            <a:ext cx="67037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Старт</a:t>
            </a:r>
            <a:endParaRPr lang="ru-RU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368" y="4815944"/>
            <a:ext cx="396491" cy="27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43145" y="3671787"/>
            <a:ext cx="1582484" cy="2308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Цікавий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лист» 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58960" y="2617139"/>
            <a:ext cx="146189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«Калейдоскоп чисел»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838" y="1989425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Овал 36"/>
          <p:cNvSpPr/>
          <p:nvPr/>
        </p:nvSpPr>
        <p:spPr>
          <a:xfrm>
            <a:off x="1726188" y="3600621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672" y="2986850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951779" y="1609549"/>
            <a:ext cx="1196567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Фізичні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терміни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»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88" y="965724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109308" y="558633"/>
            <a:ext cx="123161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Розв'яжи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задачу» 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646" y="737394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3848076" y="1495317"/>
            <a:ext cx="98568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Відпочинок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»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8760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4054708" y="3464766"/>
            <a:ext cx="1382110" cy="2308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Кросворд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»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064" y="2758857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4915184" y="4838570"/>
            <a:ext cx="1742785" cy="2308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Знайди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помилку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»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969" y="4221088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289681" y="4880372"/>
            <a:ext cx="1539203" cy="2308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Знайди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пару»</a:t>
            </a: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221088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6866765" y="3542630"/>
            <a:ext cx="1819729" cy="2308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Склади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формулу»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429" y="2854412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776629" y="2003978"/>
            <a:ext cx="1343637" cy="2308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«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Приказки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»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435" y="1268760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6073760" y="1431241"/>
            <a:ext cx="11151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Зупинка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“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Фізичне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9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відео</a:t>
            </a:r>
            <a:r>
              <a:rPr lang="ru-RU" sz="900" b="1" dirty="0">
                <a:ln w="50800"/>
                <a:solidFill>
                  <a:schemeClr val="bg1">
                    <a:shade val="50000"/>
                  </a:schemeClr>
                </a:solidFill>
              </a:rPr>
              <a:t>”</a:t>
            </a:r>
            <a:endParaRPr lang="ru-RU" sz="9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429" y="1523754"/>
            <a:ext cx="7747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6" name="Прямоугольник 4095"/>
          <p:cNvSpPr/>
          <p:nvPr/>
        </p:nvSpPr>
        <p:spPr>
          <a:xfrm>
            <a:off x="5192304" y="2532598"/>
            <a:ext cx="604653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1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Фініш</a:t>
            </a:r>
            <a:endParaRPr lang="uk-UA" sz="1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4240617" y="3665200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Овал 59"/>
          <p:cNvSpPr/>
          <p:nvPr/>
        </p:nvSpPr>
        <p:spPr>
          <a:xfrm>
            <a:off x="5182496" y="5027450"/>
            <a:ext cx="154566" cy="12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1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2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7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8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9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4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5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6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7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800"/>
                            </p:stCondLst>
                            <p:childTnLst>
                              <p:par>
                                <p:cTn id="1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"/>
                            </p:stCondLst>
                            <p:childTnLst>
                              <p:par>
                                <p:cTn id="1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400"/>
                            </p:stCondLst>
                            <p:childTnLst>
                              <p:par>
                                <p:cTn id="1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500"/>
                            </p:stCondLst>
                            <p:childTnLst>
                              <p:par>
                                <p:cTn id="1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600"/>
                            </p:stCondLst>
                            <p:childTnLst>
                              <p:par>
                                <p:cTn id="1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700"/>
                            </p:stCondLst>
                            <p:childTnLst>
                              <p:par>
                                <p:cTn id="2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6200"/>
                            </p:stCondLst>
                            <p:childTnLst>
                              <p:par>
                                <p:cTn id="2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6300"/>
                            </p:stCondLst>
                            <p:childTnLst>
                              <p:par>
                                <p:cTn id="2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6400"/>
                            </p:stCondLst>
                            <p:childTnLst>
                              <p:par>
                                <p:cTn id="2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6500"/>
                            </p:stCondLst>
                            <p:childTnLst>
                              <p:par>
                                <p:cTn id="2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600"/>
                            </p:stCondLst>
                            <p:childTnLst>
                              <p:par>
                                <p:cTn id="2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71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20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73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740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7500"/>
                            </p:stCondLst>
                            <p:childTnLst>
                              <p:par>
                                <p:cTn id="2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8000"/>
                            </p:stCondLst>
                            <p:childTnLst>
                              <p:par>
                                <p:cTn id="2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8100"/>
                            </p:stCondLst>
                            <p:childTnLst>
                              <p:par>
                                <p:cTn id="2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8200"/>
                            </p:stCondLst>
                            <p:childTnLst>
                              <p:par>
                                <p:cTn id="2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8300"/>
                            </p:stCondLst>
                            <p:childTnLst>
                              <p:par>
                                <p:cTn id="3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8400"/>
                            </p:stCondLst>
                            <p:childTnLst>
                              <p:par>
                                <p:cTn id="3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8500"/>
                            </p:stCondLst>
                            <p:childTnLst>
                              <p:par>
                                <p:cTn id="3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8600"/>
                            </p:stCondLst>
                            <p:childTnLst>
                              <p:par>
                                <p:cTn id="3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9100"/>
                            </p:stCondLst>
                            <p:childTnLst>
                              <p:par>
                                <p:cTn id="3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9200"/>
                            </p:stCondLst>
                            <p:childTnLst>
                              <p:par>
                                <p:cTn id="3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9300"/>
                            </p:stCondLst>
                            <p:childTnLst>
                              <p:par>
                                <p:cTn id="3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9400"/>
                            </p:stCondLst>
                            <p:childTnLst>
                              <p:par>
                                <p:cTn id="3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9900"/>
                            </p:stCondLst>
                            <p:childTnLst>
                              <p:par>
                                <p:cTn id="3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0100"/>
                            </p:stCondLst>
                            <p:childTnLst>
                              <p:par>
                                <p:cTn id="3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0200"/>
                            </p:stCondLst>
                            <p:childTnLst>
                              <p:par>
                                <p:cTn id="3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0300"/>
                            </p:stCondLst>
                            <p:childTnLst>
                              <p:par>
                                <p:cTn id="3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1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0400"/>
                            </p:stCondLst>
                            <p:childTnLst>
                              <p:par>
                                <p:cTn id="3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0900"/>
                            </p:stCondLst>
                            <p:childTnLst>
                              <p:par>
                                <p:cTn id="4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1100"/>
                            </p:stCondLst>
                            <p:childTnLst>
                              <p:par>
                                <p:cTn id="4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1200"/>
                            </p:stCondLst>
                            <p:childTnLst>
                              <p:par>
                                <p:cTn id="4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11700"/>
                            </p:stCondLst>
                            <p:childTnLst>
                              <p:par>
                                <p:cTn id="4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11800"/>
                            </p:stCondLst>
                            <p:childTnLst>
                              <p:par>
                                <p:cTn id="4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1900"/>
                            </p:stCondLst>
                            <p:childTnLst>
                              <p:par>
                                <p:cTn id="4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2100"/>
                            </p:stCondLst>
                            <p:childTnLst>
                              <p:par>
                                <p:cTn id="4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1" grpId="0"/>
      <p:bldP spid="1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7" grpId="0" animBg="1"/>
      <p:bldP spid="19" grpId="0" animBg="1"/>
      <p:bldP spid="20" grpId="0" animBg="1"/>
      <p:bldP spid="3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4096" grpId="0" animBg="1"/>
      <p:bldP spid="54" grpId="0" animBg="1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" b="31581"/>
          <a:stretch/>
        </p:blipFill>
        <p:spPr>
          <a:xfrm>
            <a:off x="-297642" y="-140906"/>
            <a:ext cx="9937104" cy="698477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843808" y="1396964"/>
            <a:ext cx="3456384" cy="807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1396964"/>
            <a:ext cx="3456384" cy="769441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СТАРТ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33398" y="1227355"/>
            <a:ext cx="3460660" cy="1554272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Зупинка </a:t>
            </a:r>
            <a:endParaRPr lang="uk-UA" sz="2800" b="1" dirty="0" smtClean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  <a:ea typeface="+mj-ea"/>
              <a:cs typeface="+mj-cs"/>
            </a:endParaRPr>
          </a:p>
          <a:p>
            <a:pPr algn="ctr"/>
            <a:r>
              <a:rPr lang="uk-UA" sz="28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Видатні </a:t>
            </a:r>
            <a:r>
              <a:rPr lang="uk-UA" sz="28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постаті у </a:t>
            </a:r>
            <a:r>
              <a:rPr lang="uk-UA" sz="28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фізиці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9252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27" t="16639" r="10148" b="29334"/>
          <a:stretch/>
        </p:blipFill>
        <p:spPr>
          <a:xfrm>
            <a:off x="-180528" y="-819472"/>
            <a:ext cx="9721080" cy="7738908"/>
          </a:xfrm>
          <a:prstGeom prst="rect">
            <a:avLst/>
          </a:prstGeom>
        </p:spPr>
      </p:pic>
      <p:pic>
        <p:nvPicPr>
          <p:cNvPr id="9" name="Picture 2" descr="G:\урок открытый\Д._І._Менделєєв_у_період_роботи_над_курсом_органічної_хімії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12698">
            <a:off x="3473226" y="1808086"/>
            <a:ext cx="2066925" cy="22955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1359259">
            <a:off x="952593" y="-275279"/>
            <a:ext cx="6529269" cy="2954655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endParaRPr lang="uk-UA" sz="5400" b="1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"</a:t>
            </a:r>
            <a:r>
              <a:rPr lang="uk-UA" sz="54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Видатні </a:t>
            </a:r>
            <a:r>
              <a:rPr lang="uk-UA" sz="54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постаті у </a:t>
            </a:r>
            <a:r>
              <a:rPr lang="uk-UA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фізиці</a:t>
            </a:r>
            <a:r>
              <a:rPr lang="ru-RU" sz="54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endParaRPr lang="uk-UA" sz="24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012" y="2132856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3000" b="1" dirty="0">
                <a:ln w="50800"/>
                <a:solidFill>
                  <a:prstClr val="black">
                    <a:shade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Менделєєв,</a:t>
            </a:r>
            <a:endParaRPr lang="ru-RU" sz="3000" b="1" dirty="0">
              <a:ln w="50800"/>
              <a:solidFill>
                <a:prstClr val="black">
                  <a:shade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ru-RU" sz="3000" b="1" dirty="0">
                <a:ln w="50800"/>
                <a:solidFill>
                  <a:prstClr val="black">
                    <a:shade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Гей-Люссак</a:t>
            </a:r>
            <a:r>
              <a:rPr lang="uk-UA" sz="3000" b="1" dirty="0">
                <a:ln w="50800"/>
                <a:solidFill>
                  <a:prstClr val="black">
                    <a:shade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,</a:t>
            </a:r>
            <a:endParaRPr lang="ru-RU" sz="3000" b="1" dirty="0">
              <a:ln w="50800"/>
              <a:solidFill>
                <a:prstClr val="black">
                  <a:shade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3000" b="1" dirty="0">
                <a:ln w="50800"/>
                <a:solidFill>
                  <a:prstClr val="black">
                    <a:shade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Ампер,</a:t>
            </a:r>
            <a:endParaRPr lang="ru-RU" sz="3000" b="1" dirty="0">
              <a:ln w="50800"/>
              <a:solidFill>
                <a:prstClr val="black">
                  <a:shade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3000" b="1" dirty="0">
                <a:ln w="50800"/>
                <a:solidFill>
                  <a:prstClr val="black">
                    <a:shade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Ом</a:t>
            </a:r>
            <a:r>
              <a:rPr lang="ru-RU" sz="3000" b="1" dirty="0">
                <a:ln w="50800"/>
                <a:solidFill>
                  <a:prstClr val="black">
                    <a:shade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, </a:t>
            </a: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r>
              <a:rPr lang="uk-UA" sz="3000" b="1" dirty="0">
                <a:ln w="50800"/>
                <a:solidFill>
                  <a:prstClr val="black">
                    <a:shade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Клапейрон.</a:t>
            </a:r>
            <a:endParaRPr lang="ru-RU" sz="3000" b="1" dirty="0">
              <a:ln w="50800"/>
              <a:solidFill>
                <a:prstClr val="black">
                  <a:shade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  <a:p>
            <a:pPr marL="448056" lvl="0" indent="-384048">
              <a:spcBef>
                <a:spcPct val="20000"/>
              </a:spcBef>
              <a:buClr>
                <a:srgbClr val="FF388C"/>
              </a:buClr>
              <a:buSzPct val="80000"/>
              <a:buFont typeface="Wingdings 2"/>
              <a:buChar char=""/>
            </a:pPr>
            <a:endParaRPr lang="ru-RU" sz="3000" b="1" dirty="0">
              <a:ln w="50800"/>
              <a:solidFill>
                <a:prstClr val="black">
                  <a:shade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88781"/>
            <a:ext cx="6005909" cy="305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88984"/>
            <a:ext cx="2389165" cy="250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98" y="3287736"/>
            <a:ext cx="11826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18396"/>
            <a:ext cx="16827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28070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4"/>
            <a:ext cx="9144000" cy="6971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59259">
            <a:off x="4423948" y="1246338"/>
            <a:ext cx="3460660" cy="1384995"/>
          </a:xfrm>
          <a:prstGeom prst="rect">
            <a:avLst/>
          </a:prstGeom>
          <a:noFill/>
          <a:effectLst>
            <a:glow>
              <a:schemeClr val="accent5">
                <a:lumMod val="20000"/>
                <a:lumOff val="80000"/>
              </a:schemeClr>
            </a:glow>
            <a:softEdge rad="114300"/>
          </a:effectLst>
          <a:scene3d>
            <a:camera prst="isometricOffAxis2Left">
              <a:rot lat="20586486" lon="318596" rev="0"/>
            </a:camera>
            <a:lightRig rig="threePt" dir="t"/>
          </a:scene3d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Зупинка </a:t>
            </a:r>
            <a:endParaRPr lang="uk-UA" sz="2800" b="1" dirty="0" smtClean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"</a:t>
            </a:r>
            <a:r>
              <a:rPr lang="uk-U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Цікавий лист</a:t>
            </a:r>
            <a:r>
              <a:rPr lang="ru-RU" sz="2800" dirty="0" smtClean="0">
                <a:solidFill>
                  <a:schemeClr val="bg1"/>
                </a:solidFill>
              </a:rPr>
              <a:t>"</a:t>
            </a:r>
          </a:p>
          <a:p>
            <a:pPr algn="ctr"/>
            <a:r>
              <a:rPr lang="uk-UA" sz="28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 </a:t>
            </a:r>
            <a:endParaRPr lang="uk-UA" sz="1100" b="1" dirty="0">
              <a:ln w="11430"/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9159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</TotalTime>
  <Words>1020</Words>
  <Application>Microsoft Office PowerPoint</Application>
  <PresentationFormat>Экран (4:3)</PresentationFormat>
  <Paragraphs>138</Paragraphs>
  <Slides>40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Яркая</vt:lpstr>
      <vt:lpstr>Слайд 1</vt:lpstr>
      <vt:lpstr>Мета уроку: </vt:lpstr>
      <vt:lpstr>Епіграф уроку:   </vt:lpstr>
      <vt:lpstr>Команди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Домашнє завдання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Розв’язування фізичних задач з теми: основи молекулярно кінетичної теорії</dc:title>
  <dc:creator>Иван</dc:creator>
  <cp:lastModifiedBy>1</cp:lastModifiedBy>
  <cp:revision>137</cp:revision>
  <dcterms:modified xsi:type="dcterms:W3CDTF">2001-12-31T22:26:13Z</dcterms:modified>
</cp:coreProperties>
</file>