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4"/>
  </p:notesMasterIdLst>
  <p:sldIdLst>
    <p:sldId id="256" r:id="rId2"/>
    <p:sldId id="273" r:id="rId3"/>
    <p:sldId id="275" r:id="rId4"/>
    <p:sldId id="271" r:id="rId5"/>
    <p:sldId id="272" r:id="rId6"/>
    <p:sldId id="290" r:id="rId7"/>
    <p:sldId id="323" r:id="rId8"/>
    <p:sldId id="324" r:id="rId9"/>
    <p:sldId id="338" r:id="rId10"/>
    <p:sldId id="326" r:id="rId11"/>
    <p:sldId id="336" r:id="rId12"/>
    <p:sldId id="337" r:id="rId13"/>
    <p:sldId id="327" r:id="rId14"/>
    <p:sldId id="328" r:id="rId15"/>
    <p:sldId id="329" r:id="rId16"/>
    <p:sldId id="331" r:id="rId17"/>
    <p:sldId id="332" r:id="rId18"/>
    <p:sldId id="333" r:id="rId19"/>
    <p:sldId id="334" r:id="rId20"/>
    <p:sldId id="335" r:id="rId21"/>
    <p:sldId id="288" r:id="rId22"/>
    <p:sldId id="27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0FF"/>
    <a:srgbClr val="CCCC00"/>
    <a:srgbClr val="AE77D7"/>
    <a:srgbClr val="9954CC"/>
    <a:srgbClr val="A7A7FF"/>
    <a:srgbClr val="BC8FDD"/>
    <a:srgbClr val="66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099" autoAdjust="0"/>
    <p:restoredTop sz="88055" autoAdjust="0"/>
  </p:normalViewPr>
  <p:slideViewPr>
    <p:cSldViewPr>
      <p:cViewPr>
        <p:scale>
          <a:sx n="100" d="100"/>
          <a:sy n="100" d="100"/>
        </p:scale>
        <p:origin x="-186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BFECF-6093-4F18-B9DF-EE3E99A43BC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0E063-08AC-4CA6-A28F-49370504E6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7660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1.jpeg"/><Relationship Id="rId7" Type="http://schemas.openxmlformats.org/officeDocument/2006/relationships/image" Target="../media/image45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1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4346" y="-28576"/>
            <a:ext cx="9163130" cy="688657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83568" y="548680"/>
            <a:ext cx="7920880" cy="1692771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 уроку:</a:t>
            </a:r>
          </a:p>
          <a:p>
            <a:pPr algn="ctr"/>
            <a:r>
              <a:rPr lang="uk-UA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2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</a:t>
            </a:r>
            <a:r>
              <a:rPr lang="uk-UA" sz="24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Математичний</a:t>
            </a:r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маятник. Період коливань математичного </a:t>
            </a:r>
            <a:r>
              <a:rPr lang="uk-UA" sz="24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маятника</a:t>
            </a:r>
            <a:r>
              <a:rPr lang="uk-UA" sz="2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.”</a:t>
            </a:r>
            <a:endParaRPr lang="ru-RU" sz="28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2" name="Picture 2" descr="G:\маятник\63056419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14554"/>
            <a:ext cx="5214974" cy="3357586"/>
          </a:xfrm>
          <a:prstGeom prst="rect">
            <a:avLst/>
          </a:prstGeom>
          <a:noFill/>
        </p:spPr>
      </p:pic>
      <p:pic>
        <p:nvPicPr>
          <p:cNvPr id="1028" name="Picture 4" descr="G:\маятник\маятники\fizika1.jpg"/>
          <p:cNvPicPr>
            <a:picLocks noChangeAspect="1" noChangeArrowheads="1"/>
          </p:cNvPicPr>
          <p:nvPr/>
        </p:nvPicPr>
        <p:blipFill>
          <a:blip r:embed="rId4"/>
          <a:srcRect r="65347"/>
          <a:stretch>
            <a:fillRect/>
          </a:stretch>
        </p:blipFill>
        <p:spPr bwMode="auto">
          <a:xfrm>
            <a:off x="6429388" y="2214554"/>
            <a:ext cx="1714512" cy="2190765"/>
          </a:xfrm>
          <a:prstGeom prst="rect">
            <a:avLst/>
          </a:prstGeom>
          <a:noFill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2214554"/>
            <a:ext cx="357190" cy="27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9256" y="5286388"/>
            <a:ext cx="360610" cy="280074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48" y="2214554"/>
            <a:ext cx="290511" cy="2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950" y="4214818"/>
            <a:ext cx="285752" cy="220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42852"/>
            <a:ext cx="5857916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uk-UA" sz="1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uk-UA" sz="1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Маятником</a:t>
            </a:r>
            <a:r>
              <a:rPr lang="uk-UA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uk-UA" sz="14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називають будь  - яке тіло, підвішене таким чином, що його центр тяжіння перебуває нижче точки підвісу.</a:t>
            </a:r>
            <a:endParaRPr lang="ru-RU" sz="1400" b="1" spc="50" dirty="0" smtClean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571612"/>
            <a:ext cx="4929222" cy="18573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b="1" u="sng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Математичний маятник </a:t>
            </a:r>
            <a:r>
              <a:rPr lang="uk-UA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це модель ниткового маятника(вантажу на нерозтяжній нитці),для якого маса вантажу набагато більша за масу нитки,а довжина нитки набагато більша за розміри вантажу.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929066"/>
            <a:ext cx="5429288" cy="264320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Формула періоду коливань математичного маятника:</a:t>
            </a:r>
            <a:endParaRPr lang="en-US" sz="1400" b="1" u="sng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uk-UA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uk-UA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Період коливань не залежить від маси маятника та амплітуди його коливань.</a:t>
            </a: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1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ПЕРІОД  КОЛИВАНЬ ЗАЛЕЖИТЬ ВІД ДОВЖИНИ НИТКИ ТА ПРИСКОРЕННЯ ВІЛЬНОГО ПАДІННЯ.</a:t>
            </a:r>
            <a:endParaRPr lang="ru-RU" sz="1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4572008"/>
            <a:ext cx="1428760" cy="714380"/>
          </a:xfrm>
          <a:prstGeom prst="rect">
            <a:avLst/>
          </a:prstGeom>
          <a:noFill/>
        </p:spPr>
      </p:pic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rot="5400000">
            <a:off x="2536414" y="1321182"/>
            <a:ext cx="500066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2536414" y="3678636"/>
            <a:ext cx="500066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142984"/>
            <a:ext cx="2133600" cy="47529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8-008-Grafik-matematicheskogo-majatnik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85728"/>
            <a:ext cx="8715436" cy="6357981"/>
          </a:xfrm>
        </p:spPr>
      </p:pic>
      <p:sp>
        <p:nvSpPr>
          <p:cNvPr id="5" name="TextBox 4"/>
          <p:cNvSpPr txBox="1"/>
          <p:nvPr/>
        </p:nvSpPr>
        <p:spPr>
          <a:xfrm>
            <a:off x="1571604" y="357166"/>
            <a:ext cx="5786478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Графік математичного маятника</a:t>
            </a:r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Формула періоду коливань математичного маятника: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8323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uk-UA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uk-UA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Період коливань не залежить від маси маятника та амплітуди його коливань.</a:t>
            </a: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1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ПЕРІОД  КОЛИВАНЬ ЗАЛЕЖИТЬ ВІД ДОВЖИНИ НИТКИ ТА ПРИСКОРЕННЯ ВІЛЬНОГО ПАДІННЯ.</a:t>
            </a:r>
            <a:endParaRPr lang="ru-RU" sz="1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071678"/>
            <a:ext cx="3000396" cy="17145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435769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507207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 descr="G:\маятник\маятники\134441819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2285992"/>
            <a:ext cx="1403350" cy="1522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06574 C 0.00208 0.06528 0.00313 0.06528 0.00573 0.06482 C 0.00695 0.06435 0.0092 0.06366 0.0092 0.06389 C 0.01111 0.06204 0.01233 0.06135 0.01458 0.06042 C 0.01615 0.0588 0.01788 0.05648 0.01945 0.05463 C 0.02292 0.04977 0.01649 0.05625 0.02118 0.05139 C 0.02517 0.04723 0.02952 0.04352 0.03212 0.03866 C 0.03212 0.0331 0.03247 0.02732 0.03177 0.02176 C 0.0316 0.01991 0.02708 0.01551 0.02639 0.01412 C 0.02517 0.01088 0.02327 0.00996 0.02118 0.00787 C 0.0191 0.00579 0.01771 0.00301 0.01511 0.00093 C 0.01441 0.0007 0.01372 0.0007 0.01285 0.00023 C 0.01233 -0.00023 0.01163 -0.00069 0.01111 -0.00092 C 0.00642 -0.00416 0.00208 -0.0081 -0.00312 -0.01111 C -0.0033 -0.01157 -0.00364 -0.01227 -0.00434 -0.0125 C -0.00521 -0.01342 -0.00781 -0.01365 -0.00781 -0.01365 C -0.01007 -0.01666 -0.0125 -0.01736 -0.01597 -0.01828 C -0.01701 -0.01828 -0.0184 -0.01898 -0.01962 -0.01921 C -0.02031 -0.01967 -0.02135 -0.0199 -0.02135 -0.01967 C -0.03628 -0.01967 -0.03889 -0.02152 -0.04792 -0.01782 C -0.0493 -0.01597 -0.05121 -0.01527 -0.0526 -0.01365 C -0.05625 -0.00949 -0.0533 -0.01157 -0.05677 -0.00949 C -0.05937 -0.00625 -0.06233 -0.00277 -0.06493 0.0007 C -0.06597 0.00417 -0.06736 0.00764 -0.06788 0.01158 C -0.06771 0.02223 -0.06771 0.03264 -0.06736 0.04306 C -0.06719 0.04607 -0.0658 0.04861 -0.06441 0.05093 C -0.06371 0.05232 -0.06215 0.0551 -0.06215 0.05533 C -0.06146 0.06019 -0.06076 0.06019 -0.05625 0.06273 C -0.05417 0.06528 -0.04722 0.06852 -0.04375 0.06945 C -0.03785 0.07292 -0.0368 0.07153 -0.03021 0.07338 C -0.02778 0.07408 -0.02621 0.07547 -0.02378 0.07616 C -0.01823 0.07593 -0.01267 0.0757 -0.00729 0.07547 C -0.00382 0.07547 -0.00555 0.07477 -0.00243 0.07338 C -1.11111E-6 0.07246 0.00278 0.07223 0.00521 0.07084 C 0.00833 0.06922 0.01146 0.06713 0.01458 0.06574 C 0.01788 0.06459 0.02118 0.06435 0.02396 0.06273 C 0.02535 0.06088 0.02656 0.05973 0.02865 0.0588 C 0.0316 0.05463 0.02795 0.05949 0.03212 0.05602 C 0.03351 0.05533 0.0342 0.05394 0.03542 0.05301 C 0.03646 0.04977 0.03698 0.04653 0.03889 0.04398 C 0.04028 0.03542 0.04462 0.02338 0.03542 0.01806 C 0.0309 0.0125 0.0375 0.02107 0.03351 0.01482 C 0.03142 0.01088 0.02813 0.00787 0.02517 0.00486 C 0.02396 0.00093 0.0217 0.00023 0.01875 -0.00254 C 0.01806 -0.00301 0.01771 -0.00393 0.01719 -0.00416 C 0.01302 -0.0074 0.00764 -0.00902 0.00347 -0.01157 C 0.00087 -0.01319 -0.00121 -0.01389 -0.00364 -0.01574 C -0.00469 -0.01666 -0.00729 -0.01782 -0.00729 -0.01759 C -0.00903 -0.02222 -0.01423 -0.02222 -0.0184 -0.02291 C -0.02778 -0.02291 -0.03733 -0.02291 -0.0467 -0.02291 C -0.05278 -0.02291 -0.05885 -0.01435 -0.06267 -0.01111 C -0.06371 -0.00764 -0.06684 -0.00463 -0.0691 -0.00162 C -0.07048 -0.00023 -0.07135 0.00255 -0.07187 0.00417 C -0.07274 0.00556 -0.07309 0.00787 -0.07396 0.00926 C -0.07448 0.01042 -0.07621 0.0125 -0.07621 0.01273 C -0.07743 0.01898 -0.07847 0.02709 -0.07448 0.03241 C -0.07396 0.0338 -0.07274 0.03496 -0.07274 0.03611 C -0.0717 0.04468 -0.07413 0.05556 -0.06614 0.06204 C -0.0651 0.06459 -0.06371 0.06528 -0.06215 0.06736 C -0.06024 0.06945 -0.05903 0.07176 -0.05729 0.07408 C -0.05694 0.07454 -0.05608 0.07454 -0.05555 0.07477 C -0.05278 0.07709 -0.05035 0.07894 -0.04722 0.08056 C -0.04583 0.08125 -0.0441 0.08102 -0.04271 0.08172 C -0.03785 0.0838 -0.03368 0.08519 -0.02847 0.08611 C -0.00712 0.08588 0.00399 0.08727 0.0217 0.08172 C 0.02604 0.07616 0.01945 0.08449 0.02465 0.07871 C 0.02552 0.07755 0.02708 0.07547 0.02708 0.0757 C 0.0283 0.06806 0.03299 0.06204 0.03767 0.05602 C 0.03767 0.05533 0.03802 0.0544 0.0382 0.05324 C 0.03872 0.05232 0.03941 0.04931 0.03941 0.04954 C 0.03906 0.03889 0.03941 0.02894 0.03889 0.01875 C 0.03889 0.01644 0.03629 0.01482 0.0342 0.01412 C 0.02795 0.0125 0.02327 0.0081 0.01719 0.00648 C 0.01233 0.00209 0.00469 0.00139 -1.11111E-6 -0.00301 " pathEditMode="relative" rAng="0" ptsTypes="ffffff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«Фізичне відео»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G:\маятники\967735_html_m47a158e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r="53571" b="8108"/>
          <a:stretch>
            <a:fillRect/>
          </a:stretch>
        </p:blipFill>
        <p:spPr bwMode="auto">
          <a:xfrm>
            <a:off x="285720" y="2071679"/>
            <a:ext cx="2571768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Admin\Рабочий стол\фото к уроку\IMG_299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214686"/>
            <a:ext cx="2271714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Рабочий стол\фото к уроку\1339065441_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714489"/>
            <a:ext cx="242889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Вправа: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Admin\Рабочий стол\фото к уроку\pole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rot="759248">
            <a:off x="6929454" y="4452966"/>
            <a:ext cx="1643074" cy="2190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Admin\Рабочий стол\фото к уроку\s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08668">
            <a:off x="642910" y="4071942"/>
            <a:ext cx="1875230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Admin\Рабочий стол\фото к уроку\PR20080522143823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30515">
            <a:off x="7160603" y="1537494"/>
            <a:ext cx="1857388" cy="1393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Documents and Settings\Admin\Рабочий стол\фото к уроку\pol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2428868"/>
            <a:ext cx="3378200" cy="2540000"/>
          </a:xfrm>
          <a:prstGeom prst="rect">
            <a:avLst/>
          </a:prstGeom>
          <a:noFill/>
        </p:spPr>
      </p:pic>
      <p:pic>
        <p:nvPicPr>
          <p:cNvPr id="2054" name="Picture 6" descr="C:\Documents and Settings\Admin\Рабочий стол\фото к уроку\pole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038497">
            <a:off x="428596" y="1714488"/>
            <a:ext cx="2285984" cy="1600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12" y="457200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54" y="457200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12" y="242886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78" y="235743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42860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Завдання: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21510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endParaRPr lang="uk-UA" sz="2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lvl="0"/>
            <a:r>
              <a:rPr lang="uk-UA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Що називають коливаннями?</a:t>
            </a:r>
          </a:p>
          <a:p>
            <a:pPr>
              <a:buNone/>
            </a:pP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Літера </a:t>
            </a:r>
            <a:r>
              <a:rPr lang="uk-UA" sz="20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«П»: 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Періодичний або майже періодичний рух тіла.</a:t>
            </a:r>
            <a:endParaRPr lang="ru-RU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lvl="0"/>
            <a:r>
              <a:rPr lang="uk-UA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Що називають вільним коливанням.</a:t>
            </a:r>
          </a:p>
          <a:p>
            <a:pPr>
              <a:buNone/>
            </a:pP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Літера </a:t>
            </a:r>
            <a:r>
              <a:rPr lang="uk-UA" sz="20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«Е» 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 коливання, які здійснюються під дією внутрішніх сил системи.</a:t>
            </a:r>
            <a:endParaRPr lang="ru-RU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lvl="0"/>
            <a:r>
              <a:rPr lang="uk-UA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Якою літерою позначається  прискорення вільного падіння в даному місці? </a:t>
            </a:r>
          </a:p>
          <a:p>
            <a:pPr lvl="0">
              <a:buNone/>
            </a:pPr>
            <a:r>
              <a:rPr lang="uk-UA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	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Літера </a:t>
            </a:r>
            <a:r>
              <a:rPr lang="uk-UA" sz="20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«Р» 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 «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».</a:t>
            </a:r>
            <a:endParaRPr lang="ru-RU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uk-UA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4. Від яких фізичних величин залежить період малих коливань математичного маятника?</a:t>
            </a:r>
            <a:r>
              <a:rPr lang="uk-UA" sz="2000" b="1" dirty="0" smtClean="0">
                <a:ln w="1143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>
              <a:buNone/>
            </a:pPr>
            <a:r>
              <a:rPr lang="uk-UA" sz="2000" b="1" dirty="0" smtClean="0">
                <a:ln w="1143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Літера </a:t>
            </a:r>
            <a:r>
              <a:rPr lang="uk-UA" sz="20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«І»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: «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,</a:t>
            </a:r>
            <a:r>
              <a:rPr lang="en-US" sz="2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».</a:t>
            </a:r>
            <a:endParaRPr lang="ru-RU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uk-UA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5. Що називають гармонічними коливаннями ?</a:t>
            </a:r>
          </a:p>
          <a:p>
            <a:pPr>
              <a:buNone/>
            </a:pP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Літера </a:t>
            </a:r>
            <a:r>
              <a:rPr lang="uk-UA" sz="20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«О» 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 коливання, що відбувається за законом синуса або косинуса</a:t>
            </a:r>
            <a:endParaRPr lang="ru-RU" sz="2000" b="1" dirty="0" smtClean="0">
              <a:ln w="11430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uk-UA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6. Що  називають математичним маятником?</a:t>
            </a:r>
            <a:endParaRPr lang="ru-RU" sz="2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>
              <a:buNone/>
            </a:pPr>
            <a:r>
              <a:rPr lang="uk-UA" sz="2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Літера </a:t>
            </a:r>
            <a:r>
              <a:rPr lang="uk-UA" sz="22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«Д»</a:t>
            </a:r>
            <a:r>
              <a:rPr lang="uk-UA" sz="2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: модель ниткового маятника ( вантажу, підвішеного на нитці), для якого можна знехтувати розміром вантажу порівняно з довжиною нитки , а масою нитки -  порівняно з масою вантажу.</a:t>
            </a:r>
            <a:endParaRPr lang="ru-RU" sz="2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28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rot="20036665">
            <a:off x="250065" y="1745581"/>
            <a:ext cx="7732825" cy="2113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/>
              <a:t>ФІЗКУЛЬТХВИЛИНКА</a:t>
            </a:r>
            <a:endParaRPr lang="ru-RU" sz="5400" dirty="0" smtClean="0"/>
          </a:p>
          <a:p>
            <a:pPr algn="ctr"/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97642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dirty="0" err="1" smtClean="0"/>
              <a:t>Щось</a:t>
            </a:r>
            <a:r>
              <a:rPr lang="ru-RU" dirty="0" smtClean="0"/>
              <a:t> не </a:t>
            </a:r>
            <a:r>
              <a:rPr lang="ru-RU" dirty="0" err="1" smtClean="0"/>
              <a:t>хочеться</a:t>
            </a:r>
            <a:r>
              <a:rPr lang="ru-RU" dirty="0" smtClean="0"/>
              <a:t> </a:t>
            </a:r>
            <a:r>
              <a:rPr lang="ru-RU" dirty="0" err="1" smtClean="0"/>
              <a:t>сидіти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Треба </a:t>
            </a:r>
            <a:r>
              <a:rPr lang="ru-RU" dirty="0" err="1" smtClean="0"/>
              <a:t>трохи</a:t>
            </a:r>
            <a:r>
              <a:rPr lang="ru-RU" dirty="0" smtClean="0"/>
              <a:t> </a:t>
            </a:r>
            <a:r>
              <a:rPr lang="ru-RU" dirty="0" err="1" smtClean="0"/>
              <a:t>відпочити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Руки </a:t>
            </a:r>
            <a:r>
              <a:rPr lang="ru-RU" dirty="0" err="1" smtClean="0"/>
              <a:t>вгору</a:t>
            </a:r>
            <a:r>
              <a:rPr lang="ru-RU" dirty="0" smtClean="0"/>
              <a:t>, </a:t>
            </a:r>
            <a:r>
              <a:rPr lang="ru-RU" dirty="0" err="1" smtClean="0"/>
              <a:t>руки</a:t>
            </a:r>
            <a:r>
              <a:rPr lang="ru-RU" dirty="0" smtClean="0"/>
              <a:t> вниз,</a:t>
            </a:r>
          </a:p>
          <a:p>
            <a:r>
              <a:rPr lang="ru-RU" dirty="0" smtClean="0"/>
              <a:t>Руки </a:t>
            </a:r>
            <a:r>
              <a:rPr lang="ru-RU" dirty="0" err="1" smtClean="0"/>
              <a:t>вгору</a:t>
            </a:r>
            <a:r>
              <a:rPr lang="ru-RU" dirty="0" smtClean="0"/>
              <a:t>, </a:t>
            </a:r>
            <a:r>
              <a:rPr lang="ru-RU" dirty="0" err="1" smtClean="0"/>
              <a:t>руки</a:t>
            </a:r>
            <a:r>
              <a:rPr lang="ru-RU" dirty="0" smtClean="0"/>
              <a:t> вниз,</a:t>
            </a:r>
          </a:p>
          <a:p>
            <a:r>
              <a:rPr lang="ru-RU" dirty="0" smtClean="0"/>
              <a:t>На </a:t>
            </a:r>
            <a:r>
              <a:rPr lang="ru-RU" dirty="0" err="1" smtClean="0"/>
              <a:t>сусіда</a:t>
            </a:r>
            <a:r>
              <a:rPr lang="ru-RU" dirty="0" smtClean="0"/>
              <a:t> подивись.</a:t>
            </a:r>
          </a:p>
          <a:p>
            <a:r>
              <a:rPr lang="ru-RU" dirty="0" smtClean="0"/>
              <a:t>Руки </a:t>
            </a:r>
            <a:r>
              <a:rPr lang="ru-RU" dirty="0" err="1" smtClean="0"/>
              <a:t>вгору</a:t>
            </a:r>
            <a:r>
              <a:rPr lang="ru-RU" dirty="0" smtClean="0"/>
              <a:t>, </a:t>
            </a:r>
            <a:r>
              <a:rPr lang="ru-RU" dirty="0" err="1" smtClean="0"/>
              <a:t>руки</a:t>
            </a:r>
            <a:r>
              <a:rPr lang="ru-RU" dirty="0" smtClean="0"/>
              <a:t> в боки.</a:t>
            </a:r>
          </a:p>
          <a:p>
            <a:r>
              <a:rPr lang="ru-RU" dirty="0" smtClean="0"/>
              <a:t>Руки </a:t>
            </a:r>
            <a:r>
              <a:rPr lang="ru-RU" dirty="0" err="1" smtClean="0"/>
              <a:t>вгору</a:t>
            </a:r>
            <a:r>
              <a:rPr lang="ru-RU" dirty="0" smtClean="0"/>
              <a:t>, </a:t>
            </a:r>
            <a:r>
              <a:rPr lang="ru-RU" dirty="0" err="1" smtClean="0"/>
              <a:t>руки</a:t>
            </a:r>
            <a:r>
              <a:rPr lang="ru-RU" dirty="0" smtClean="0"/>
              <a:t> в боки.</a:t>
            </a:r>
          </a:p>
          <a:p>
            <a:r>
              <a:rPr lang="ru-RU" dirty="0" err="1" smtClean="0"/>
              <a:t>Вище</a:t>
            </a:r>
            <a:r>
              <a:rPr lang="ru-RU" dirty="0" smtClean="0"/>
              <a:t> руки </a:t>
            </a:r>
            <a:r>
              <a:rPr lang="ru-RU" dirty="0" err="1" smtClean="0"/>
              <a:t>підніміть</a:t>
            </a:r>
            <a:r>
              <a:rPr lang="ru-RU" dirty="0" smtClean="0"/>
              <a:t>,</a:t>
            </a:r>
          </a:p>
          <a:p>
            <a:r>
              <a:rPr lang="ru-RU" dirty="0" smtClean="0"/>
              <a:t>А </a:t>
            </a:r>
            <a:r>
              <a:rPr lang="ru-RU" dirty="0" err="1" smtClean="0"/>
              <a:t>тепер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опустіть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Плесніть</a:t>
            </a:r>
            <a:r>
              <a:rPr lang="ru-RU" dirty="0" smtClean="0"/>
              <a:t>, </a:t>
            </a:r>
            <a:r>
              <a:rPr lang="uk-UA" dirty="0" smtClean="0"/>
              <a:t>учні</a:t>
            </a:r>
            <a:r>
              <a:rPr lang="ru-RU" dirty="0" smtClean="0"/>
              <a:t>, </a:t>
            </a:r>
            <a:r>
              <a:rPr lang="ru-RU" dirty="0" err="1" smtClean="0"/>
              <a:t>кілька</a:t>
            </a:r>
            <a:r>
              <a:rPr lang="ru-RU" dirty="0" smtClean="0"/>
              <a:t> раз,</a:t>
            </a:r>
          </a:p>
          <a:p>
            <a:r>
              <a:rPr lang="ru-RU" dirty="0" smtClean="0"/>
              <a:t>За роботу, все </a:t>
            </a:r>
            <a:r>
              <a:rPr lang="ru-RU" dirty="0" err="1" smtClean="0"/>
              <a:t>гаразд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« Фізична лабораторія»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 descr="C:\Documents and Settings\Admin\Рабочий стол\фото к уроку\Cathode_ray_tub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788622" y="8286784"/>
            <a:ext cx="13144592" cy="12954000"/>
          </a:xfrm>
          <a:prstGeom prst="rect">
            <a:avLst/>
          </a:prstGeom>
          <a:noFill/>
        </p:spPr>
      </p:pic>
      <p:pic>
        <p:nvPicPr>
          <p:cNvPr id="9" name="Picture 4" descr="C:\Documents and Settings\Admin\Рабочий стол\фото к уроку\Cathode_ray_tub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3116"/>
            <a:ext cx="328614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Documents and Settings\Admin\Рабочий стол\фото к уроку\balance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8645" y="4143845"/>
            <a:ext cx="214314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Завдання: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4186238" cy="464347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lvl="0"/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Виміряти довжину нитки математичного маятника  за допомогою  лінійки та знайти період його коливань.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/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Маятник здійснює 7 повних коливань. Виміряти час за допомогою секундоміра та обчислити період  коливань математичного маятника.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150017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328612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25" y="-12700"/>
            <a:ext cx="916305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Gabriola" pitchFamily="82" charset="0"/>
              </a:rPr>
              <a:t>Мета уроку:	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Gabriola" pitchFamily="82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5556" y="1556792"/>
            <a:ext cx="5782394" cy="4572000"/>
          </a:xfrm>
        </p:spPr>
        <p:txBody>
          <a:bodyPr>
            <a:normAutofit fontScale="70000" lnSpcReduction="20000"/>
          </a:bodyPr>
          <a:lstStyle/>
          <a:p>
            <a:r>
              <a:rPr lang="ru-RU" sz="2800" dirty="0" smtClean="0"/>
              <a:t> </a:t>
            </a:r>
            <a:r>
              <a:rPr lang="ru-RU" sz="2800" b="1" i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навчальна</a:t>
            </a:r>
            <a:r>
              <a:rPr lang="ru-RU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</a:t>
            </a:r>
            <a:r>
              <a:rPr lang="ru-RU" sz="2800" dirty="0" err="1" smtClean="0"/>
              <a:t>сформувати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поняття</a:t>
            </a:r>
            <a:r>
              <a:rPr lang="ru-RU" sz="2800" dirty="0" smtClean="0"/>
              <a:t> «математичний маятник»</a:t>
            </a:r>
            <a:r>
              <a:rPr lang="uk-UA" sz="2800" dirty="0" smtClean="0"/>
              <a:t>, </a:t>
            </a:r>
            <a:r>
              <a:rPr lang="ru-RU" sz="2800" dirty="0" err="1" smtClean="0"/>
              <a:t>дослідити</a:t>
            </a:r>
            <a:r>
              <a:rPr lang="ru-RU" sz="2800" dirty="0" smtClean="0"/>
              <a:t>, </a:t>
            </a:r>
            <a:r>
              <a:rPr lang="ru-RU" sz="2800" dirty="0" err="1" smtClean="0"/>
              <a:t>від</a:t>
            </a:r>
            <a:r>
              <a:rPr lang="ru-RU" sz="2800" dirty="0" smtClean="0"/>
              <a:t> </a:t>
            </a:r>
            <a:r>
              <a:rPr lang="ru-RU" sz="2800" dirty="0" err="1" smtClean="0"/>
              <a:t>чого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залежить</a:t>
            </a:r>
            <a:r>
              <a:rPr lang="ru-RU" sz="2800" dirty="0" smtClean="0"/>
              <a:t> </a:t>
            </a:r>
            <a:r>
              <a:rPr lang="ru-RU" sz="2800" dirty="0" err="1" smtClean="0"/>
              <a:t>період</a:t>
            </a:r>
            <a:r>
              <a:rPr lang="ru-RU" sz="2800" dirty="0" smtClean="0"/>
              <a:t> </a:t>
            </a:r>
            <a:r>
              <a:rPr lang="ru-RU" sz="2800" dirty="0" err="1" smtClean="0"/>
              <a:t>коливань</a:t>
            </a:r>
            <a:r>
              <a:rPr lang="ru-RU" sz="2800" dirty="0" smtClean="0"/>
              <a:t> </a:t>
            </a:r>
            <a:r>
              <a:rPr lang="ru-RU" sz="2800" dirty="0" err="1" smtClean="0"/>
              <a:t>математичного</a:t>
            </a:r>
            <a:r>
              <a:rPr lang="ru-RU" sz="2800" dirty="0" smtClean="0"/>
              <a:t> маятника, </a:t>
            </a:r>
            <a:r>
              <a:rPr lang="ru-RU" sz="2800" dirty="0" err="1" smtClean="0"/>
              <a:t>формувати</a:t>
            </a:r>
            <a:r>
              <a:rPr lang="ru-RU" sz="2800" dirty="0" smtClean="0"/>
              <a:t> в </a:t>
            </a:r>
            <a:r>
              <a:rPr lang="ru-RU" sz="2800" dirty="0" err="1" smtClean="0"/>
              <a:t>учнів</a:t>
            </a:r>
            <a:r>
              <a:rPr lang="ru-RU" sz="2800" dirty="0" smtClean="0"/>
              <a:t> </a:t>
            </a:r>
            <a:r>
              <a:rPr lang="ru-RU" sz="2800" dirty="0" err="1" smtClean="0"/>
              <a:t>уміння</a:t>
            </a:r>
            <a:r>
              <a:rPr lang="ru-RU" sz="2800" dirty="0" smtClean="0"/>
              <a:t> </a:t>
            </a:r>
            <a:r>
              <a:rPr lang="ru-RU" sz="2800" dirty="0" err="1" smtClean="0"/>
              <a:t>спостерігати</a:t>
            </a:r>
            <a:r>
              <a:rPr lang="ru-RU" sz="2800" dirty="0" smtClean="0"/>
              <a:t> </a:t>
            </a:r>
            <a:r>
              <a:rPr lang="ru-RU" sz="2800" dirty="0" err="1" smtClean="0"/>
              <a:t>фізичні</a:t>
            </a:r>
            <a:r>
              <a:rPr lang="ru-RU" sz="2800" dirty="0" smtClean="0"/>
              <a:t> </a:t>
            </a:r>
            <a:r>
              <a:rPr lang="ru-RU" sz="2800" dirty="0" err="1" smtClean="0"/>
              <a:t>явища</a:t>
            </a:r>
            <a:r>
              <a:rPr lang="ru-RU" sz="2800" dirty="0" smtClean="0"/>
              <a:t>, </a:t>
            </a:r>
            <a:r>
              <a:rPr lang="ru-RU" sz="2800" dirty="0" err="1" smtClean="0"/>
              <a:t>користуватися</a:t>
            </a:r>
            <a:r>
              <a:rPr lang="ru-RU" sz="2800" dirty="0" smtClean="0"/>
              <a:t> </a:t>
            </a:r>
            <a:r>
              <a:rPr lang="ru-RU" sz="2800" dirty="0" err="1" smtClean="0"/>
              <a:t>приладами</a:t>
            </a:r>
            <a:r>
              <a:rPr lang="ru-RU" sz="2800" dirty="0" smtClean="0"/>
              <a:t>, </a:t>
            </a:r>
            <a:r>
              <a:rPr lang="ru-RU" sz="2800" dirty="0" err="1" smtClean="0"/>
              <a:t>самостійно</a:t>
            </a:r>
            <a:r>
              <a:rPr lang="ru-RU" sz="2800" dirty="0" smtClean="0"/>
              <a:t> </a:t>
            </a:r>
            <a:r>
              <a:rPr lang="uk-UA" sz="2800" dirty="0" smtClean="0"/>
              <a:t>проводити вимірювання </a:t>
            </a:r>
            <a:r>
              <a:rPr lang="uk-UA" sz="2800" dirty="0" err="1" smtClean="0"/>
              <a:t>періода</a:t>
            </a:r>
            <a:r>
              <a:rPr lang="uk-UA" sz="2800" dirty="0" smtClean="0"/>
              <a:t> коливань математичного маятника;</a:t>
            </a:r>
            <a:endParaRPr lang="ru-RU" sz="2800" dirty="0" smtClean="0"/>
          </a:p>
          <a:p>
            <a:pPr lvl="0"/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розвивальна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</a:t>
            </a:r>
            <a:r>
              <a:rPr lang="ru-RU" sz="2800" dirty="0" err="1" smtClean="0"/>
              <a:t>розвивати</a:t>
            </a:r>
            <a:r>
              <a:rPr lang="ru-RU" sz="2800" dirty="0" smtClean="0"/>
              <a:t> </a:t>
            </a:r>
            <a:r>
              <a:rPr lang="ru-RU" sz="2800" dirty="0" err="1" smtClean="0"/>
              <a:t>інтелектуальні</a:t>
            </a:r>
            <a:r>
              <a:rPr lang="ru-RU" sz="2800" dirty="0" smtClean="0"/>
              <a:t> та </a:t>
            </a:r>
            <a:r>
              <a:rPr lang="ru-RU" sz="2800" dirty="0" err="1" smtClean="0"/>
              <a:t>творчі</a:t>
            </a:r>
            <a:r>
              <a:rPr lang="ru-RU" sz="2800" dirty="0" smtClean="0"/>
              <a:t> </a:t>
            </a:r>
            <a:r>
              <a:rPr lang="ru-RU" sz="2800" dirty="0" err="1" smtClean="0"/>
              <a:t>здібності</a:t>
            </a:r>
            <a:r>
              <a:rPr lang="ru-RU" sz="2800" dirty="0" smtClean="0"/>
              <a:t>, </a:t>
            </a:r>
            <a:r>
              <a:rPr lang="ru-RU" sz="2800" dirty="0" err="1" smtClean="0"/>
              <a:t>робити</a:t>
            </a:r>
            <a:r>
              <a:rPr lang="ru-RU" sz="2800" dirty="0" smtClean="0"/>
              <a:t> </a:t>
            </a:r>
            <a:r>
              <a:rPr lang="ru-RU" sz="2800" dirty="0" err="1" smtClean="0"/>
              <a:t>висновки</a:t>
            </a:r>
            <a:r>
              <a:rPr lang="ru-RU" sz="2800" dirty="0" smtClean="0"/>
              <a:t>, </a:t>
            </a:r>
            <a:r>
              <a:rPr lang="ru-RU" sz="2800" dirty="0" err="1" smtClean="0"/>
              <a:t>аналізувати</a:t>
            </a:r>
            <a:r>
              <a:rPr lang="ru-RU" sz="2800" dirty="0" smtClean="0"/>
              <a:t>, </a:t>
            </a:r>
            <a:r>
              <a:rPr lang="ru-RU" sz="2800" dirty="0" err="1" smtClean="0"/>
              <a:t>наводити</a:t>
            </a:r>
            <a:r>
              <a:rPr lang="ru-RU" sz="2800" dirty="0" smtClean="0"/>
              <a:t> </a:t>
            </a:r>
            <a:r>
              <a:rPr lang="ru-RU" sz="2800" dirty="0" err="1" smtClean="0"/>
              <a:t>приклади</a:t>
            </a:r>
            <a:r>
              <a:rPr lang="ru-RU" sz="2800" dirty="0" smtClean="0"/>
              <a:t> </a:t>
            </a:r>
            <a:r>
              <a:rPr lang="ru-RU" sz="2800" dirty="0" err="1" smtClean="0"/>
              <a:t>коливального</a:t>
            </a:r>
            <a:r>
              <a:rPr lang="ru-RU" sz="2800" dirty="0" smtClean="0"/>
              <a:t> </a:t>
            </a:r>
            <a:r>
              <a:rPr lang="ru-RU" sz="2800" dirty="0" err="1" smtClean="0"/>
              <a:t>руху</a:t>
            </a:r>
            <a:r>
              <a:rPr lang="ru-RU" sz="2800" dirty="0" smtClean="0"/>
              <a:t> в </a:t>
            </a:r>
            <a:r>
              <a:rPr lang="ru-RU" sz="2800" dirty="0" err="1" smtClean="0"/>
              <a:t>природі</a:t>
            </a:r>
            <a:r>
              <a:rPr lang="ru-RU" sz="2800" dirty="0" smtClean="0"/>
              <a:t> та </a:t>
            </a:r>
            <a:r>
              <a:rPr lang="ru-RU" sz="2800" dirty="0" err="1" smtClean="0"/>
              <a:t>техніці</a:t>
            </a:r>
            <a:r>
              <a:rPr lang="ru-RU" sz="2800" dirty="0" smtClean="0"/>
              <a:t>;</a:t>
            </a:r>
          </a:p>
          <a:p>
            <a:pPr lvl="0"/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виховна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</a:t>
            </a:r>
            <a:r>
              <a:rPr lang="ru-RU" sz="2800" dirty="0" err="1" smtClean="0"/>
              <a:t>створити</a:t>
            </a:r>
            <a:r>
              <a:rPr lang="ru-RU" sz="2800" dirty="0" smtClean="0"/>
              <a:t> </a:t>
            </a:r>
            <a:r>
              <a:rPr lang="ru-RU" sz="2800" dirty="0" err="1" smtClean="0"/>
              <a:t>умови</a:t>
            </a:r>
            <a:r>
              <a:rPr lang="ru-RU" sz="2800" dirty="0" smtClean="0"/>
              <a:t> для </a:t>
            </a:r>
            <a:r>
              <a:rPr lang="ru-RU" sz="2800" dirty="0" err="1" smtClean="0"/>
              <a:t>пізнавального</a:t>
            </a:r>
            <a:r>
              <a:rPr lang="ru-RU" sz="2800" dirty="0" smtClean="0"/>
              <a:t> </a:t>
            </a:r>
            <a:r>
              <a:rPr lang="ru-RU" sz="2800" dirty="0" err="1" smtClean="0"/>
              <a:t>інтересу</a:t>
            </a:r>
            <a:r>
              <a:rPr lang="ru-RU" sz="2800" dirty="0" smtClean="0"/>
              <a:t>, </a:t>
            </a:r>
            <a:r>
              <a:rPr lang="ru-RU" sz="2800" dirty="0" err="1" smtClean="0"/>
              <a:t>виховувати</a:t>
            </a:r>
            <a:r>
              <a:rPr lang="ru-RU" sz="2800" dirty="0" smtClean="0"/>
              <a:t> </a:t>
            </a:r>
            <a:r>
              <a:rPr lang="ru-RU" sz="2800" dirty="0" err="1" smtClean="0"/>
              <a:t>такі</a:t>
            </a:r>
            <a:r>
              <a:rPr lang="ru-RU" sz="2800" dirty="0" smtClean="0"/>
              <a:t> </a:t>
            </a:r>
            <a:r>
              <a:rPr lang="ru-RU" sz="2800" dirty="0" err="1" smtClean="0"/>
              <a:t>якості</a:t>
            </a:r>
            <a:r>
              <a:rPr lang="ru-RU" sz="2800" dirty="0" smtClean="0"/>
              <a:t> як </a:t>
            </a:r>
            <a:r>
              <a:rPr lang="ru-RU" sz="2800" dirty="0" err="1" smtClean="0"/>
              <a:t>самостійність</a:t>
            </a:r>
            <a:r>
              <a:rPr lang="ru-RU" sz="2800" dirty="0" smtClean="0"/>
              <a:t>, </a:t>
            </a:r>
            <a:r>
              <a:rPr lang="ru-RU" sz="2800" dirty="0" err="1" smtClean="0"/>
              <a:t>почуття</a:t>
            </a:r>
            <a:r>
              <a:rPr lang="ru-RU" sz="2800" dirty="0" smtClean="0"/>
              <a:t> </a:t>
            </a:r>
            <a:r>
              <a:rPr lang="ru-RU" sz="2800" dirty="0" err="1" smtClean="0"/>
              <a:t>колективізму</a:t>
            </a:r>
            <a:r>
              <a:rPr lang="ru-RU" sz="2800" dirty="0" smtClean="0"/>
              <a:t> </a:t>
            </a:r>
            <a:r>
              <a:rPr lang="uk-UA" sz="2800" dirty="0" smtClean="0"/>
              <a:t>.</a:t>
            </a:r>
            <a:endParaRPr lang="ru-RU" sz="2800" dirty="0" smtClean="0"/>
          </a:p>
          <a:p>
            <a:pPr algn="just"/>
            <a:endParaRPr lang="ru-RU" sz="2800" dirty="0" smtClean="0">
              <a:latin typeface="Gabriola" pitchFamily="82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157161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350043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435769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" descr="G:\маятник\fouc0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571612"/>
            <a:ext cx="2166953" cy="38576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6643734" cy="10715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«Вишиванка»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488" y="1857364"/>
            <a:ext cx="3900486" cy="35004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lvl="0"/>
            <a:r>
              <a:rPr lang="uk-UA" b="1" dirty="0" smtClean="0">
                <a:solidFill>
                  <a:srgbClr val="FF0000"/>
                </a:solidFill>
              </a:rPr>
              <a:t>червоний</a:t>
            </a:r>
            <a:r>
              <a:rPr lang="uk-UA" dirty="0" smtClean="0"/>
              <a:t> – </a:t>
            </a:r>
            <a:r>
              <a:rPr lang="uk-UA" smtClean="0"/>
              <a:t>урок цікавий;</a:t>
            </a:r>
            <a:endParaRPr lang="uk-UA" dirty="0" smtClean="0"/>
          </a:p>
          <a:p>
            <a:pPr lvl="0"/>
            <a:r>
              <a:rPr lang="uk-UA" b="1" dirty="0" smtClean="0">
                <a:solidFill>
                  <a:srgbClr val="FFFF00"/>
                </a:solidFill>
              </a:rPr>
              <a:t>жовтий </a:t>
            </a:r>
            <a:r>
              <a:rPr lang="uk-UA" dirty="0" smtClean="0"/>
              <a:t>– дізнались багато історичних фактів;</a:t>
            </a:r>
            <a:endParaRPr lang="ru-RU" dirty="0" smtClean="0"/>
          </a:p>
          <a:p>
            <a:pPr lvl="0"/>
            <a:r>
              <a:rPr lang="uk-UA" b="1" dirty="0" smtClean="0">
                <a:solidFill>
                  <a:srgbClr val="92D050"/>
                </a:solidFill>
              </a:rPr>
              <a:t>зелений</a:t>
            </a:r>
            <a:r>
              <a:rPr lang="uk-UA" dirty="0" smtClean="0"/>
              <a:t> – сподобалось проводити експериментальні дослідження.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122" name="Picture 2" descr="C:\Documents and Settings\Admin\Рабочий стол\фото к уроку\P6020171_12865055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71436">
            <a:off x="357158" y="1928802"/>
            <a:ext cx="2000264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Documents and Settings\Admin\Рабочий стол\фото к уроку\33-600x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90711">
            <a:off x="6980174" y="1744280"/>
            <a:ext cx="1946668" cy="1666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Documents and Settings\Admin\Рабочий стол\фото к уроку\36-600x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351846">
            <a:off x="6995486" y="4153834"/>
            <a:ext cx="1884759" cy="1725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Documents and Settings\Admin\Рабочий стол\фото к уроку\38-600x8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060874">
            <a:off x="378559" y="4299908"/>
            <a:ext cx="2072640" cy="1578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203" y="-354631"/>
            <a:ext cx="7417718" cy="516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748" y="3561689"/>
            <a:ext cx="2952381" cy="195238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2894" y="3534554"/>
            <a:ext cx="2952381" cy="1952381"/>
          </a:xfrm>
          <a:prstGeom prst="rect">
            <a:avLst/>
          </a:prstGeom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2381" y="766054"/>
            <a:ext cx="2519833" cy="66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952381" y="637792"/>
            <a:ext cx="25198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rgbClr val="00349E">
                          <a:shade val="50000"/>
                          <a:satMod val="190000"/>
                        </a:srgbClr>
                      </a:gs>
                      <a:gs pos="0">
                        <a:srgbClr val="00349E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00349E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Епілог </a:t>
            </a:r>
            <a:endParaRPr lang="ru-RU" sz="3600" b="1" dirty="0">
              <a:ln w="31550" cmpd="sng">
                <a:gradFill>
                  <a:gsLst>
                    <a:gs pos="70000">
                      <a:srgbClr val="00349E">
                        <a:shade val="50000"/>
                        <a:satMod val="190000"/>
                      </a:srgbClr>
                    </a:gs>
                    <a:gs pos="0">
                      <a:srgbClr val="00349E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00349E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4287665"/>
            <a:ext cx="3709127" cy="24528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93096"/>
            <a:ext cx="2952381" cy="195238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71736" y="1928802"/>
            <a:ext cx="3357586" cy="264320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uk-UA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uk-UA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Часто кажуть у народі:</a:t>
            </a:r>
            <a:endParaRPr lang="ru-RU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uk-UA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Що посієш - те й пожнеш.</a:t>
            </a:r>
            <a:endParaRPr lang="ru-RU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uk-UA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Лиш озброївшись знаннями,</a:t>
            </a:r>
            <a:endParaRPr lang="ru-RU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uk-UA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Впевнено вперед підеш.</a:t>
            </a:r>
            <a:endParaRPr lang="ru-RU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uk-UA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Тож бажаю вам щасливої подорожі по «країні знань»!</a:t>
            </a:r>
            <a:endParaRPr lang="ru-RU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endParaRPr lang="ru-RU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298" y="421481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4" y="421481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60" y="192880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4" y="192880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29176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25" y="-12700"/>
            <a:ext cx="916305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u="sng" dirty="0" smtClean="0">
                <a:latin typeface="Gabriola" pitchFamily="82" charset="0"/>
              </a:rPr>
              <a:t>Домашнє завдання</a:t>
            </a:r>
            <a:r>
              <a:rPr lang="ru-RU" b="1" i="1" u="sng" smtClean="0">
                <a:latin typeface="Gabriola" pitchFamily="82" charset="0"/>
              </a:rPr>
              <a:t>:</a:t>
            </a:r>
            <a:r>
              <a:rPr lang="ru-RU" i="1" dirty="0" smtClean="0">
                <a:latin typeface="Gabriola" pitchFamily="82" charset="0"/>
              </a:rPr>
              <a:t/>
            </a:r>
            <a:br>
              <a:rPr lang="ru-RU" i="1" dirty="0" smtClean="0">
                <a:latin typeface="Gabriola" pitchFamily="82" charset="0"/>
              </a:rPr>
            </a:br>
            <a:endParaRPr lang="ru-RU" i="1" dirty="0"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844824"/>
            <a:ext cx="8229600" cy="4572000"/>
          </a:xfrm>
        </p:spPr>
        <p:txBody>
          <a:bodyPr/>
          <a:lstStyle/>
          <a:p>
            <a:r>
              <a:rPr lang="uk-UA" dirty="0" smtClean="0"/>
              <a:t>§19, завдання №10 - №11.</a:t>
            </a:r>
            <a:endParaRPr lang="ru-RU" dirty="0" smtClean="0"/>
          </a:p>
          <a:p>
            <a:endParaRPr lang="ru-RU" i="1" dirty="0">
              <a:latin typeface="Gabriola" pitchFamily="82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200024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Documents and Settings\Admin\Рабочий стол\фото по фізиці\kabinet\fotki-1\graduation-ecards_9_lr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1071546"/>
            <a:ext cx="1643074" cy="1143007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фото по фізиці\kabinet\fotki-1\i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7" y="2786058"/>
            <a:ext cx="3283767" cy="25003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13 -0.0125 C 0.05504 -0.04561 0.03438 -0.07408 0.00677 -0.07593 C -0.01927 -0.07801 -0.04392 -0.05649 -0.04548 -0.02454 C -0.04739 0.00509 -0.03038 0.0324 -0.00573 0.03472 C 0.01667 0.03634 0.03802 0.01759 0.03976 -0.00973 C 0.04132 -0.03473 0.02709 -0.05857 0.00608 -0.06042 C -0.01319 -0.06181 -0.03125 -0.04653 -0.03246 -0.02362 C -0.03368 -0.00278 -0.02222 0.01736 -0.00486 0.01828 C 0.01059 0.01944 0.02535 0.00787 0.02657 -0.01065 C 0.02726 -0.02732 0.01875 -0.04375 0.00521 -0.04468 C -0.00677 -0.04561 -0.0184 -0.03681 -0.01927 -0.02269 C -0.02013 -0.01042 -0.01406 0.00162 -0.00416 0.00254 C 0.004 0.00347 0.01268 -0.00186 0.01302 -0.01158 C 0.01389 -0.01945 0.01059 -0.02801 0.00452 -0.02871 C -0.00052 -0.02871 -0.00555 -0.02709 -0.00607 -0.02176 C -0.00677 -0.01806 -0.00573 -0.01482 -0.00329 -0.0132 C -0.00208 -0.0125 -0.00121 -0.0125 -3.88889E-6 -0.0132 " pathEditMode="relative" rAng="0" ptsTypes="fffffffffffffffff">
                                      <p:cBhvr>
                                        <p:cTn id="2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-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9903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</a:rPr>
              <a:t>Епіграф уроку: 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</a:rPr>
              <a:t/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</a:rPr>
            </a:b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85860"/>
            <a:ext cx="8115328" cy="3253034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"Недостатньо лише здобути знання, треба також уміти їх застосовувати. Недостатньо лише бажати,треба діяти "</a:t>
            </a:r>
            <a:endParaRPr lang="ru-RU" sz="28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r">
              <a:buNone/>
            </a:pPr>
            <a:r>
              <a:rPr lang="uk-UA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Й.В.Гете</a:t>
            </a:r>
            <a:endParaRPr lang="ru-RU" sz="28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64008" indent="0">
              <a:buNone/>
            </a:pPr>
            <a:endParaRPr lang="ru-RU" sz="20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Gabriola" pitchFamily="82" charset="0"/>
            </a:endParaRPr>
          </a:p>
          <a:p>
            <a:pPr>
              <a:buNone/>
            </a:pPr>
            <a:endParaRPr lang="ru-RU" sz="28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1428736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G:\Фізика\famous-mason_13_20130617_10647997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643182"/>
            <a:ext cx="2333621" cy="3071834"/>
          </a:xfrm>
          <a:prstGeom prst="rect">
            <a:avLst/>
          </a:prstGeom>
          <a:noFill/>
        </p:spPr>
      </p:pic>
      <p:pic>
        <p:nvPicPr>
          <p:cNvPr id="1029" name="Picture 5" descr="G:\Фізика\johann_wolfgang_von_goeth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2714620"/>
            <a:ext cx="2428892" cy="30003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"/>
            <a:ext cx="9144000" cy="69279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09870"/>
            <a:ext cx="8229600" cy="1399032"/>
          </a:xfrm>
        </p:spPr>
        <p:txBody>
          <a:bodyPr/>
          <a:lstStyle/>
          <a:p>
            <a:pPr algn="ctr"/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Вправа «Пізнай себе»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8752070">
            <a:off x="2860960" y="930153"/>
            <a:ext cx="814332" cy="578091"/>
          </a:xfrm>
          <a:prstGeom prst="rightArrow">
            <a:avLst>
              <a:gd name="adj1" fmla="val 44947"/>
              <a:gd name="adj2" fmla="val 5000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601267">
            <a:off x="5967063" y="768476"/>
            <a:ext cx="877887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269"/>
          <a:stretch/>
        </p:blipFill>
        <p:spPr>
          <a:xfrm>
            <a:off x="3571868" y="4572008"/>
            <a:ext cx="2385874" cy="2188594"/>
          </a:xfrm>
          <a:prstGeom prst="rect">
            <a:avLst/>
          </a:prstGeom>
        </p:spPr>
      </p:pic>
      <p:pic>
        <p:nvPicPr>
          <p:cNvPr id="3074" name="Picture 2" descr="C:\Documents and Settings\Admin\Рабочий стол\фото к уроку\1309205663_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714488"/>
            <a:ext cx="3748956" cy="2652721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фото к уроку\image01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1857364"/>
            <a:ext cx="3714776" cy="2594012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32" y="157161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2" y="450057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16" y="1785926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" b="31581"/>
          <a:stretch/>
        </p:blipFill>
        <p:spPr>
          <a:xfrm>
            <a:off x="-297642" y="-140906"/>
            <a:ext cx="9937104" cy="698477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86050" y="1000108"/>
            <a:ext cx="3714776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« Гарний початок - половина справи».</a:t>
            </a:r>
            <a:endParaRPr lang="ru-RU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3429000"/>
            <a:ext cx="2071702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« знання та мислення»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6000768"/>
            <a:ext cx="2786082" cy="50006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« формула - це 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4214818"/>
            <a:ext cx="1714480" cy="64294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« успіху»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5429264"/>
            <a:ext cx="2643206" cy="785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«Найголовніша»</a:t>
            </a:r>
            <a:endParaRPr lang="ru-R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414338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22" y="335756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74" y="585789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5357826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1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1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71802" y="1857364"/>
            <a:ext cx="362635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Девіз уроку:  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3143248"/>
            <a:ext cx="7072362" cy="21236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 Найголовніша формула успіху – це знання та мислення»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290" y="314324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48" y="314324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9159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04118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Вправа </a:t>
            </a:r>
            <a:r>
              <a:rPr lang="uk-UA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“Фізичний</a:t>
            </a:r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uk-UA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пінг-понг”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6" name="Picture 2" descr="C:\Documents and Settings\Admin\Рабочий стол\фото к уроку\2nastt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rot="1034627">
            <a:off x="505494" y="1990049"/>
            <a:ext cx="2313633" cy="2033193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фото к уроку\29a9a912b25f4eb4da62f9010bd_pr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89664">
            <a:off x="2224760" y="4287513"/>
            <a:ext cx="2321907" cy="2012306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фото к уроку\61308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8262">
            <a:off x="6472728" y="4295298"/>
            <a:ext cx="2214578" cy="2008818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фото к уроку\1245186893_cs1425617-02a-bi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392591">
            <a:off x="4713545" y="2056787"/>
            <a:ext cx="2357454" cy="2071702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1785926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235743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335756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70" y="3929066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4" y="242886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52" y="4643446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16" y="335756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28" y="407194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12" y="171448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0" y="5715016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058" y="414338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32" y="457200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40" y="400050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22" y="614364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9586" y="621508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74" y="564357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7157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Завдання: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550072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2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1. Що називають затухаючими коливаннями?</a:t>
            </a:r>
          </a:p>
          <a:p>
            <a:r>
              <a:rPr lang="uk-UA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Коливання ,амплітуда яких поступово зменшується.</a:t>
            </a:r>
            <a:endParaRPr lang="ru-RU" sz="2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809625" indent="-361950">
              <a:buNone/>
            </a:pPr>
            <a:endParaRPr lang="uk-UA" sz="22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809625" indent="-361950">
              <a:buNone/>
            </a:pPr>
            <a:r>
              <a:rPr lang="uk-UA" sz="2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2. Яка причина затухання коливань?</a:t>
            </a:r>
          </a:p>
          <a:p>
            <a:pPr marL="520700" indent="-73025">
              <a:buNone/>
            </a:pPr>
            <a:r>
              <a:rPr lang="uk-UA" sz="2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uk-UA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Наявність сил тертя.</a:t>
            </a:r>
            <a:endParaRPr lang="ru-RU" sz="22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447675" indent="0">
              <a:buNone/>
            </a:pPr>
            <a:endParaRPr lang="uk-UA" sz="22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447675" indent="0">
              <a:buNone/>
            </a:pPr>
            <a:r>
              <a:rPr lang="uk-UA" sz="2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3. Що називають вимушеними коливаннями?</a:t>
            </a:r>
          </a:p>
          <a:p>
            <a:r>
              <a:rPr lang="uk-UA" sz="2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uk-UA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Коливання, що здійснюються під дією зовнішньої сили, яка періодично змінюється. </a:t>
            </a:r>
            <a:endParaRPr lang="ru-RU" sz="22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447675" indent="0">
              <a:buNone/>
            </a:pPr>
            <a:endParaRPr lang="uk-UA" sz="22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447675" indent="0">
              <a:buNone/>
            </a:pPr>
            <a:r>
              <a:rPr lang="uk-UA" sz="2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4. Що таке резонанс?</a:t>
            </a:r>
          </a:p>
          <a:p>
            <a:pPr marL="447675" indent="0">
              <a:buNone/>
            </a:pPr>
            <a:r>
              <a:rPr lang="uk-UA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Частота зовнішньої сили збігається з частотою власних коливань ,амплітуда вимушених коливань різко зростає.</a:t>
            </a:r>
            <a:endParaRPr lang="ru-RU" sz="2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267" y="2500307"/>
            <a:ext cx="369716" cy="28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3" y="5202404"/>
            <a:ext cx="357190" cy="27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1285860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5" y="4071943"/>
            <a:ext cx="369716" cy="28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3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39999">
              <a:srgbClr val="E5F0FF"/>
            </a:gs>
            <a:gs pos="70000">
              <a:srgbClr val="C4D6EB"/>
            </a:gs>
            <a:gs pos="100000">
              <a:srgbClr val="AE77D7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Проблемні запитання: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4286280" cy="5572140"/>
          </a:xfrm>
          <a:ln>
            <a:noFill/>
          </a:ln>
        </p:spPr>
        <p:txBody>
          <a:bodyPr>
            <a:noAutofit/>
          </a:bodyPr>
          <a:lstStyle/>
          <a:p>
            <a:pPr marL="447675" lvl="0" indent="0">
              <a:buNone/>
            </a:pPr>
            <a:r>
              <a:rPr lang="uk-UA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Чому </a:t>
            </a:r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 час битви при Ватерлоо Наполеон та його солдати грали з «йо-йо»</a:t>
            </a:r>
            <a:r>
              <a:rPr lang="uk-UA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447675" lvl="0" indent="0">
              <a:buNone/>
            </a:pPr>
            <a:endParaRPr lang="ru-RU" sz="2200" dirty="0" smtClean="0">
              <a:solidFill>
                <a:schemeClr val="bg1"/>
              </a:solidFill>
            </a:endParaRPr>
          </a:p>
          <a:p>
            <a:pPr lvl="0"/>
            <a:r>
              <a:rPr lang="uk-UA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 якому році були  сконструйовані перші  маятникові годинники?</a:t>
            </a:r>
            <a:endParaRPr lang="ru-RU" sz="2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lvl="0"/>
            <a:endParaRPr lang="ru-RU" sz="2200" dirty="0" smtClean="0">
              <a:solidFill>
                <a:schemeClr val="bg1"/>
              </a:solidFill>
            </a:endParaRPr>
          </a:p>
          <a:p>
            <a:pPr lvl="0"/>
            <a:r>
              <a:rPr lang="ru-RU" sz="2200" b="1" dirty="0" smtClean="0">
                <a:solidFill>
                  <a:sysClr val="windowText" lastClr="000000"/>
                </a:solidFill>
              </a:rPr>
              <a:t>Д</a:t>
            </a:r>
            <a:r>
              <a:rPr lang="uk-UA" sz="2200" b="1" dirty="0" smtClean="0">
                <a:solidFill>
                  <a:sysClr val="windowText" lastClr="000000"/>
                </a:solidFill>
              </a:rPr>
              <a:t>і</a:t>
            </a:r>
            <a:r>
              <a:rPr lang="ru-RU" sz="2200" b="1" dirty="0" smtClean="0">
                <a:solidFill>
                  <a:sysClr val="windowText" lastClr="000000"/>
                </a:solidFill>
              </a:rPr>
              <a:t>зна</a:t>
            </a:r>
            <a:r>
              <a:rPr lang="uk-UA" sz="2200" b="1" dirty="0" smtClean="0">
                <a:solidFill>
                  <a:sysClr val="windowText" lastClr="000000"/>
                </a:solidFill>
              </a:rPr>
              <a:t>є</a:t>
            </a:r>
            <a:r>
              <a:rPr lang="ru-RU" sz="2200" b="1" dirty="0" smtClean="0">
                <a:solidFill>
                  <a:sysClr val="windowText" lastClr="000000"/>
                </a:solidFill>
              </a:rPr>
              <a:t>мось</a:t>
            </a:r>
            <a:r>
              <a:rPr lang="uk-UA" sz="2200" b="1" dirty="0" smtClean="0">
                <a:solidFill>
                  <a:sysClr val="windowText" lastClr="000000"/>
                </a:solidFill>
              </a:rPr>
              <a:t> прізвище вченого, який вивів формулу для знаходження періода коливань математичного </a:t>
            </a:r>
            <a:r>
              <a:rPr lang="uk-UA" sz="2200" b="1" dirty="0" smtClean="0">
                <a:solidFill>
                  <a:sysClr val="windowText" lastClr="000000"/>
                </a:solidFill>
              </a:rPr>
              <a:t>маятника.</a:t>
            </a:r>
            <a:endParaRPr lang="ru-RU" sz="2200" b="1" dirty="0" smtClean="0">
              <a:solidFill>
                <a:sysClr val="windowText" lastClr="000000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ModeneseGastone-chasyi-s-mayatnikom-ROCOCO-Art-8498-0-582459e1998419cd96220d3958cf87e1.jpg"/>
          <p:cNvPicPr>
            <a:picLocks noChangeAspect="1"/>
          </p:cNvPicPr>
          <p:nvPr/>
        </p:nvPicPr>
        <p:blipFill>
          <a:blip r:embed="rId2"/>
          <a:srcRect b="28644"/>
          <a:stretch>
            <a:fillRect/>
          </a:stretch>
        </p:blipFill>
        <p:spPr>
          <a:xfrm>
            <a:off x="4000496" y="2714620"/>
            <a:ext cx="2286016" cy="2428892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1357298"/>
            <a:ext cx="357190" cy="27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3214686"/>
            <a:ext cx="369716" cy="28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4714884"/>
            <a:ext cx="369716" cy="28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G:\фото к уроку\2009011888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857232"/>
            <a:ext cx="2500330" cy="1928826"/>
          </a:xfrm>
          <a:prstGeom prst="rect">
            <a:avLst/>
          </a:prstGeom>
          <a:noFill/>
        </p:spPr>
      </p:pic>
      <p:pic>
        <p:nvPicPr>
          <p:cNvPr id="11" name="Рисунок 10" descr="179px-Christiaan_Huygens-painting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264" y="3857628"/>
            <a:ext cx="2214578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1756</TotalTime>
  <Words>493</Words>
  <Application>Microsoft Office PowerPoint</Application>
  <PresentationFormat>Экран (4:3)</PresentationFormat>
  <Paragraphs>102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Яркая</vt:lpstr>
      <vt:lpstr>Слайд 1</vt:lpstr>
      <vt:lpstr>Мета уроку: </vt:lpstr>
      <vt:lpstr>Епіграф уроку:   </vt:lpstr>
      <vt:lpstr>Вправа «Пізнай себе»</vt:lpstr>
      <vt:lpstr>Слайд 5</vt:lpstr>
      <vt:lpstr>Слайд 6</vt:lpstr>
      <vt:lpstr>Вправа “Фізичний пінг-понг”</vt:lpstr>
      <vt:lpstr>Завдання:</vt:lpstr>
      <vt:lpstr>Проблемні запитання:</vt:lpstr>
      <vt:lpstr>Слайд 10</vt:lpstr>
      <vt:lpstr>Слайд 11</vt:lpstr>
      <vt:lpstr>Формула періоду коливань математичного маятника:</vt:lpstr>
      <vt:lpstr>Вправа «Фізичне відео»</vt:lpstr>
      <vt:lpstr>Вправа:</vt:lpstr>
      <vt:lpstr>Завдання:</vt:lpstr>
      <vt:lpstr>Слайд 16</vt:lpstr>
      <vt:lpstr>Слайд 17</vt:lpstr>
      <vt:lpstr>Вправа « Фізична лабораторія»</vt:lpstr>
      <vt:lpstr>Завдання:</vt:lpstr>
      <vt:lpstr>Вправа «Вишиванка»</vt:lpstr>
      <vt:lpstr>Слайд 21</vt:lpstr>
      <vt:lpstr>Домашнє завдання: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Розв’язування фізичних задач з теми: основи молекулярно кінетичної теорії</dc:title>
  <dc:creator>Иван</dc:creator>
  <cp:lastModifiedBy>1</cp:lastModifiedBy>
  <cp:revision>217</cp:revision>
  <dcterms:modified xsi:type="dcterms:W3CDTF">2001-12-31T23:26:47Z</dcterms:modified>
</cp:coreProperties>
</file>