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57" r:id="rId3"/>
    <p:sldId id="275" r:id="rId4"/>
    <p:sldId id="276" r:id="rId5"/>
    <p:sldId id="263" r:id="rId6"/>
    <p:sldId id="277" r:id="rId7"/>
    <p:sldId id="260" r:id="rId8"/>
    <p:sldId id="258" r:id="rId9"/>
    <p:sldId id="259" r:id="rId10"/>
    <p:sldId id="261" r:id="rId11"/>
    <p:sldId id="264" r:id="rId12"/>
    <p:sldId id="273" r:id="rId13"/>
    <p:sldId id="282" r:id="rId14"/>
    <p:sldId id="265" r:id="rId15"/>
    <p:sldId id="266" r:id="rId16"/>
    <p:sldId id="279" r:id="rId17"/>
    <p:sldId id="280" r:id="rId18"/>
    <p:sldId id="274" r:id="rId19"/>
    <p:sldId id="281" r:id="rId20"/>
    <p:sldId id="286" r:id="rId21"/>
    <p:sldId id="278" r:id="rId22"/>
    <p:sldId id="268" r:id="rId23"/>
    <p:sldId id="285" r:id="rId24"/>
    <p:sldId id="271" r:id="rId25"/>
    <p:sldId id="28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3" autoAdjust="0"/>
    <p:restoredTop sz="93179" autoAdjust="0"/>
  </p:normalViewPr>
  <p:slideViewPr>
    <p:cSldViewPr>
      <p:cViewPr varScale="1">
        <p:scale>
          <a:sx n="86" d="100"/>
          <a:sy n="86" d="100"/>
        </p:scale>
        <p:origin x="172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63E6-745E-4879-B632-7C913616C3D3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D80C7-19BA-4E1F-8122-1565845C9D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530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D80C7-19BA-4E1F-8122-1565845C9DD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63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DC57A-7C40-4044-BCCD-4D355CD194FB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F75D8-319F-4830-B3B2-D740C26BE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8EE99-A6E1-42B9-BC92-07747929E8BD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880A2-0CDB-416B-BCF3-C796FAC37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53115-2DE0-4830-A2EB-E5D428219AA9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D02D0-E49D-4019-A26D-9E270B23A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CDAFB-2B2B-47FB-95B3-1EE1087D5BD1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4FBF5-782F-4BB8-A617-D3DD1D2A6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5D43A-E570-4C85-B29C-6C20274F29EA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DC104-80EF-4C46-8979-02C1D0B5B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A7F66-54F8-49B3-8ECF-43E8543F6278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2CC0-0B91-4274-9174-296D68B33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A0DE5-6384-424A-B93B-88BF541931B5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3DD3D-367C-439F-B4B8-69488E793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E9B23-A36F-4B92-BFF5-FAAD9E63786C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A2DF-99A5-46DE-9C30-3A4349653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4219A-8D55-4CDC-8240-E71D33C7B536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63949-1421-4A5D-86A5-EDB3A0A07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8A8DD-D9E9-48B7-B000-34C369414490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0A2C4-73D2-4C89-A8E9-60D29E498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61D1F-656B-45E1-98DE-944BA984B28A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9950D-3016-4E71-ADC8-AB336D54F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9F528-A60D-4289-88FB-9F3D0B2180EF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70F61-EEFA-447A-A896-5F78325D8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19357B-87D5-4DFE-99B0-8366FB2CC8DB}" type="datetimeFigureOut">
              <a:rPr lang="ru-RU"/>
              <a:pPr>
                <a:defRPr/>
              </a:pPr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59AB22-A660-47F4-A6D0-ED7E1203C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1.xls"/><Relationship Id="rId3" Type="http://schemas.openxmlformats.org/officeDocument/2006/relationships/oleObject" Target="../embeddings/oleObject1.bin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emf"/><Relationship Id="rId9" Type="http://schemas.openxmlformats.org/officeDocument/2006/relationships/image" Target="../media/image29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571612"/>
            <a:ext cx="7175351" cy="1793167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eaLnBrk="1" fontAlgn="auto" hangingPunct="1">
              <a:spcAft>
                <a:spcPts val="0"/>
              </a:spcAft>
              <a:defRPr/>
            </a:pPr>
            <a:r>
              <a:rPr lang="ru-RU" dirty="0" err="1">
                <a:solidFill>
                  <a:srgbClr val="002060"/>
                </a:solidFill>
              </a:rPr>
              <a:t>Дослідження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властивостей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льоду</a:t>
            </a:r>
            <a:r>
              <a:rPr lang="ru-RU" dirty="0">
                <a:solidFill>
                  <a:srgbClr val="002060"/>
                </a:solidFill>
              </a:rPr>
              <a:t>, </a:t>
            </a:r>
            <a:r>
              <a:rPr lang="ru-RU" dirty="0" err="1">
                <a:solidFill>
                  <a:srgbClr val="002060"/>
                </a:solidFill>
              </a:rPr>
              <a:t>отриманого</a:t>
            </a:r>
            <a:r>
              <a:rPr lang="ru-RU" dirty="0">
                <a:solidFill>
                  <a:srgbClr val="002060"/>
                </a:solidFill>
              </a:rPr>
              <a:t> при </a:t>
            </a:r>
            <a:r>
              <a:rPr lang="ru-RU" dirty="0" err="1">
                <a:solidFill>
                  <a:srgbClr val="002060"/>
                </a:solidFill>
              </a:rPr>
              <a:t>низькому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тиску</a:t>
            </a:r>
            <a:r>
              <a:rPr lang="ru-RU" dirty="0">
                <a:solidFill>
                  <a:srgbClr val="002060"/>
                </a:solidFill>
              </a:rPr>
              <a:t> (вакуумного </a:t>
            </a:r>
            <a:r>
              <a:rPr lang="ru-RU" dirty="0" err="1">
                <a:solidFill>
                  <a:srgbClr val="002060"/>
                </a:solidFill>
              </a:rPr>
              <a:t>льоду</a:t>
            </a:r>
            <a:r>
              <a:rPr lang="ru-RU" dirty="0">
                <a:solidFill>
                  <a:srgbClr val="002060"/>
                </a:solidFill>
              </a:rPr>
              <a:t> )</a:t>
            </a:r>
            <a:endParaRPr lang="ru-RU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25470" y="4797152"/>
            <a:ext cx="3715690" cy="1878285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Виконала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: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вчитель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І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категорії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Ілашко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Віра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Вікторівна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Малолепетихської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>
                <a:solidFill>
                  <a:schemeClr val="bg1"/>
                </a:solidFill>
                <a:latin typeface="Arial Narrow" pitchFamily="34" charset="0"/>
              </a:rPr>
              <a:t>ЗОШ </a:t>
            </a:r>
            <a:r>
              <a:rPr lang="en-US" sz="2900" dirty="0">
                <a:solidFill>
                  <a:schemeClr val="bg1"/>
                </a:solidFill>
                <a:latin typeface="Arial Narrow" pitchFamily="34" charset="0"/>
              </a:rPr>
              <a:t>I-III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ступенів</a:t>
            </a:r>
            <a:endParaRPr lang="ru-RU" sz="2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ru-RU" sz="2900" dirty="0" err="1">
                <a:solidFill>
                  <a:schemeClr val="bg1"/>
                </a:solidFill>
                <a:latin typeface="Arial Narrow" pitchFamily="34" charset="0"/>
              </a:rPr>
              <a:t>і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м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.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Т.Г.Шевченка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 err="1" smtClean="0">
                <a:solidFill>
                  <a:schemeClr val="bg1"/>
                </a:solidFill>
                <a:latin typeface="Arial Narrow" pitchFamily="34" charset="0"/>
              </a:rPr>
              <a:t>Великолепетиського</a:t>
            </a:r>
            <a:r>
              <a:rPr lang="ru-RU" sz="29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>
                <a:solidFill>
                  <a:schemeClr val="bg1"/>
                </a:solidFill>
                <a:latin typeface="Arial Narrow" pitchFamily="34" charset="0"/>
              </a:rPr>
              <a:t>району </a:t>
            </a:r>
            <a:r>
              <a:rPr lang="ru-RU" sz="2900" dirty="0" err="1">
                <a:solidFill>
                  <a:schemeClr val="bg1"/>
                </a:solidFill>
                <a:latin typeface="Arial Narrow" pitchFamily="34" charset="0"/>
              </a:rPr>
              <a:t>Херсонської</a:t>
            </a:r>
            <a:r>
              <a:rPr lang="ru-RU" sz="29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2900" dirty="0" err="1">
                <a:solidFill>
                  <a:schemeClr val="bg1"/>
                </a:solidFill>
                <a:latin typeface="Arial Narrow" pitchFamily="34" charset="0"/>
              </a:rPr>
              <a:t>області</a:t>
            </a:r>
            <a:endParaRPr lang="ru-RU" sz="2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ru-RU" sz="2900" dirty="0">
              <a:solidFill>
                <a:schemeClr val="bg1"/>
              </a:solidFill>
              <a:latin typeface="Arial Narrow" pitchFamily="34" charset="0"/>
            </a:endParaRPr>
          </a:p>
          <a:p>
            <a:pPr algn="l" eaLnBrk="1" hangingPunct="1"/>
            <a:endParaRPr lang="ru-RU" sz="18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3702" y="3473504"/>
            <a:ext cx="2571768" cy="1825431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RelaxedModerately"/>
            <a:lightRig rig="threePt" dir="t"/>
          </a:scene3d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3059113" y="6308725"/>
            <a:ext cx="2519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err="1">
                <a:solidFill>
                  <a:srgbClr val="002060"/>
                </a:solidFill>
                <a:latin typeface="+mn-lt"/>
              </a:rPr>
              <a:t>Звідки</a:t>
            </a:r>
            <a:r>
              <a:rPr lang="ru-RU" sz="3600" i="1" dirty="0">
                <a:solidFill>
                  <a:srgbClr val="002060"/>
                </a:solidFill>
                <a:latin typeface="+mn-lt"/>
              </a:rPr>
              <a:t> в </a:t>
            </a:r>
            <a:r>
              <a:rPr lang="ru-RU" sz="3600" i="1" dirty="0" err="1">
                <a:solidFill>
                  <a:srgbClr val="002060"/>
                </a:solidFill>
                <a:latin typeface="+mn-lt"/>
              </a:rPr>
              <a:t>космосі</a:t>
            </a:r>
            <a:r>
              <a:rPr lang="ru-RU" sz="3600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3600" i="1" dirty="0" err="1">
                <a:solidFill>
                  <a:srgbClr val="002060"/>
                </a:solidFill>
                <a:latin typeface="+mn-lt"/>
              </a:rPr>
              <a:t>береться</a:t>
            </a:r>
            <a:r>
              <a:rPr lang="ru-RU" sz="3600" i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3600" i="1" dirty="0" err="1">
                <a:solidFill>
                  <a:srgbClr val="002060"/>
                </a:solidFill>
                <a:latin typeface="+mn-lt"/>
              </a:rPr>
              <a:t>лід</a:t>
            </a:r>
            <a:r>
              <a:rPr lang="ru-RU" sz="3600" i="1" dirty="0">
                <a:solidFill>
                  <a:srgbClr val="002060"/>
                </a:solidFill>
                <a:latin typeface="+mn-lt"/>
              </a:rPr>
              <a:t>?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0570" y="4149080"/>
            <a:ext cx="3523002" cy="25016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" y="1916832"/>
            <a:ext cx="88411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chemeClr val="bg1"/>
                </a:solidFill>
              </a:rPr>
              <a:t>Вченим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вдалося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зафіксувати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нову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зірку</a:t>
            </a:r>
            <a:r>
              <a:rPr lang="ru-RU" sz="2800" dirty="0">
                <a:solidFill>
                  <a:schemeClr val="bg1"/>
                </a:solidFill>
              </a:rPr>
              <a:t>, яка зараз </a:t>
            </a:r>
            <a:r>
              <a:rPr lang="ru-RU" sz="2800" dirty="0" err="1">
                <a:solidFill>
                  <a:schemeClr val="bg1"/>
                </a:solidFill>
              </a:rPr>
              <a:t>знаходиться</a:t>
            </a:r>
            <a:r>
              <a:rPr lang="ru-RU" sz="2800" dirty="0">
                <a:solidFill>
                  <a:schemeClr val="bg1"/>
                </a:solidFill>
              </a:rPr>
              <a:t> на </a:t>
            </a:r>
            <a:r>
              <a:rPr lang="ru-RU" sz="2800" dirty="0" err="1">
                <a:solidFill>
                  <a:schemeClr val="bg1"/>
                </a:solidFill>
              </a:rPr>
              <a:t>етапі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зародження</a:t>
            </a:r>
            <a:r>
              <a:rPr lang="ru-RU" sz="2800" dirty="0" smtClean="0">
                <a:solidFill>
                  <a:schemeClr val="bg1"/>
                </a:solidFill>
              </a:rPr>
              <a:t>. </a:t>
            </a:r>
            <a:r>
              <a:rPr lang="ru-RU" sz="2800" dirty="0">
                <a:solidFill>
                  <a:schemeClr val="bg1"/>
                </a:solidFill>
              </a:rPr>
              <a:t>І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саме</a:t>
            </a:r>
            <a:r>
              <a:rPr lang="ru-RU" sz="2800" dirty="0">
                <a:solidFill>
                  <a:schemeClr val="bg1"/>
                </a:solidFill>
              </a:rPr>
              <a:t> з </a:t>
            </a:r>
            <a:r>
              <a:rPr lang="ru-RU" sz="2800" dirty="0" err="1">
                <a:solidFill>
                  <a:schemeClr val="bg1"/>
                </a:solidFill>
              </a:rPr>
              <a:t>цієї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зірки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викидаються</a:t>
            </a:r>
            <a:r>
              <a:rPr lang="ru-RU" sz="2800" dirty="0">
                <a:solidFill>
                  <a:schemeClr val="bg1"/>
                </a:solidFill>
              </a:rPr>
              <a:t> у </a:t>
            </a:r>
            <a:r>
              <a:rPr lang="ru-RU" sz="2800" dirty="0" err="1">
                <a:solidFill>
                  <a:schemeClr val="bg1"/>
                </a:solidFill>
              </a:rPr>
              <a:t>відкритий</a:t>
            </a:r>
            <a:r>
              <a:rPr lang="ru-RU" sz="2800" dirty="0">
                <a:solidFill>
                  <a:schemeClr val="bg1"/>
                </a:solidFill>
              </a:rPr>
              <a:t> космос </a:t>
            </a:r>
            <a:r>
              <a:rPr lang="ru-RU" sz="2800" dirty="0" err="1">
                <a:solidFill>
                  <a:schemeClr val="bg1"/>
                </a:solidFill>
              </a:rPr>
              <a:t>тонни</a:t>
            </a:r>
            <a:r>
              <a:rPr lang="ru-RU" sz="2800" dirty="0">
                <a:solidFill>
                  <a:schemeClr val="bg1"/>
                </a:solidFill>
              </a:rPr>
              <a:t> води.</a:t>
            </a:r>
          </a:p>
          <a:p>
            <a:r>
              <a:rPr lang="ru-RU" sz="2800" dirty="0">
                <a:solidFill>
                  <a:schemeClr val="bg1"/>
                </a:solidFill>
              </a:rPr>
              <a:t>З </a:t>
            </a:r>
            <a:r>
              <a:rPr lang="ru-RU" sz="2800" dirty="0" err="1">
                <a:solidFill>
                  <a:schemeClr val="bg1"/>
                </a:solidFill>
              </a:rPr>
              <a:t>огляду</a:t>
            </a:r>
            <a:r>
              <a:rPr lang="ru-RU" sz="2800" dirty="0">
                <a:solidFill>
                  <a:schemeClr val="bg1"/>
                </a:solidFill>
              </a:rPr>
              <a:t> на </a:t>
            </a:r>
            <a:r>
              <a:rPr lang="ru-RU" sz="2800" dirty="0" err="1">
                <a:solidFill>
                  <a:schemeClr val="bg1"/>
                </a:solidFill>
              </a:rPr>
              <a:t>швидкість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викиду</a:t>
            </a:r>
            <a:r>
              <a:rPr lang="ru-RU" sz="2800" dirty="0">
                <a:solidFill>
                  <a:schemeClr val="bg1"/>
                </a:solidFill>
              </a:rPr>
              <a:t> пари в космос і </a:t>
            </a:r>
            <a:r>
              <a:rPr lang="ru-RU" sz="2800" dirty="0" err="1" smtClean="0">
                <a:solidFill>
                  <a:schemeClr val="bg1"/>
                </a:solidFill>
              </a:rPr>
              <a:t>була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знайдена</a:t>
            </a:r>
            <a:r>
              <a:rPr lang="ru-RU" sz="2800" dirty="0" smtClean="0">
                <a:solidFill>
                  <a:schemeClr val="bg1"/>
                </a:solidFill>
              </a:rPr>
              <a:t>  </a:t>
            </a:r>
            <a:r>
              <a:rPr lang="ru-RU" sz="2800" dirty="0" err="1">
                <a:solidFill>
                  <a:schemeClr val="bg1"/>
                </a:solidFill>
              </a:rPr>
              <a:t>відповідь</a:t>
            </a:r>
            <a:r>
              <a:rPr lang="ru-RU" sz="2800" dirty="0">
                <a:solidFill>
                  <a:schemeClr val="bg1"/>
                </a:solidFill>
              </a:rPr>
              <a:t> на те, </a:t>
            </a:r>
            <a:r>
              <a:rPr lang="ru-RU" sz="2800" dirty="0" err="1">
                <a:solidFill>
                  <a:schemeClr val="bg1"/>
                </a:solidFill>
              </a:rPr>
              <a:t>що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лід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можна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виявити</a:t>
            </a:r>
            <a:r>
              <a:rPr lang="ru-RU" sz="2800" dirty="0">
                <a:solidFill>
                  <a:schemeClr val="bg1"/>
                </a:solidFill>
              </a:rPr>
              <a:t> в </a:t>
            </a:r>
            <a:r>
              <a:rPr lang="ru-RU" sz="2800" dirty="0" err="1">
                <a:solidFill>
                  <a:schemeClr val="bg1"/>
                </a:solidFill>
              </a:rPr>
              <a:t>космосі</a:t>
            </a:r>
            <a:r>
              <a:rPr lang="ru-RU" sz="2800" dirty="0">
                <a:solidFill>
                  <a:schemeClr val="bg1"/>
                </a:solidFill>
              </a:rPr>
              <a:t> де </a:t>
            </a:r>
            <a:r>
              <a:rPr lang="ru-RU" sz="2800" dirty="0" err="1">
                <a:solidFill>
                  <a:schemeClr val="bg1"/>
                </a:solidFill>
              </a:rPr>
              <a:t>завгодно</a:t>
            </a:r>
            <a:r>
              <a:rPr lang="ru-RU" sz="28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29642" cy="7476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bg1"/>
                </a:solidFill>
                <a:latin typeface="+mn-lt"/>
              </a:rPr>
              <a:t>Жива  вода.</a:t>
            </a:r>
            <a:endParaRPr lang="ru-RU" sz="36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9938" name="TextBox 3"/>
          <p:cNvSpPr txBox="1">
            <a:spLocks noChangeArrowheads="1"/>
          </p:cNvSpPr>
          <p:nvPr/>
        </p:nvSpPr>
        <p:spPr bwMode="auto">
          <a:xfrm>
            <a:off x="2916238" y="1125538"/>
            <a:ext cx="60134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9388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На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супутнику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Сатурн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Енцелад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виявилася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вода,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його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відкрив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Вільям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Гершель в 1789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році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Вчені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вважають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в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цьому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середовищі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могло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виникнути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життя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Енцелад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став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вже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третьою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планетою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Сонячної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системи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де,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можливо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виявлено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життя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Вчені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відзначають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поверхня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Енцелада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покрита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рівним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шаром водяного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який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не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має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ніяких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домішок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Це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надає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супутнику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чистий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білий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колір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271" y="404664"/>
            <a:ext cx="2377976" cy="327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711" y="4232275"/>
            <a:ext cx="22494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759" y="4232275"/>
            <a:ext cx="367240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652" y="368660"/>
            <a:ext cx="855069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116632"/>
            <a:ext cx="8064896" cy="6741368"/>
            <a:chOff x="1331640" y="508342"/>
            <a:chExt cx="6090992" cy="5784452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55396" y="3429000"/>
              <a:ext cx="3267236" cy="2863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Рисунок 3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55396" y="508342"/>
              <a:ext cx="3267236" cy="291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4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31640" y="508343"/>
              <a:ext cx="2823756" cy="2921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Рисунок 5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31640" y="3430032"/>
              <a:ext cx="2823756" cy="2862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4988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-19968"/>
            <a:ext cx="6866454" cy="86834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err="1">
                <a:solidFill>
                  <a:schemeClr val="bg1"/>
                </a:solidFill>
                <a:latin typeface="+mn-lt"/>
              </a:rPr>
              <a:t>Затвердження</a:t>
            </a:r>
            <a:r>
              <a:rPr lang="ru-RU" sz="36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600" i="1" dirty="0" err="1">
                <a:solidFill>
                  <a:schemeClr val="bg1"/>
                </a:solidFill>
                <a:latin typeface="+mn-lt"/>
              </a:rPr>
              <a:t>Луїса</a:t>
            </a:r>
            <a:r>
              <a:rPr lang="ru-RU" sz="3600" i="1" dirty="0">
                <a:solidFill>
                  <a:schemeClr val="bg1"/>
                </a:solidFill>
                <a:latin typeface="+mn-lt"/>
              </a:rPr>
              <a:t> Френка</a:t>
            </a:r>
            <a:r>
              <a:rPr lang="ru-RU" sz="3600" b="0" i="1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85750" y="765175"/>
            <a:ext cx="651827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79388"/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При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більш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низьких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температурах і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більш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високому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тиску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утворюються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сорти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не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такі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як на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Землі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Їх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налічують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12, в тому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числі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«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Аморфний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»,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який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як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вважають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існує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в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космосі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 indent="179388"/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Можливо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життя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на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Землі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теж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зародилася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завдяки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– вакуумного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(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космічному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).</a:t>
            </a:r>
            <a:endParaRPr lang="ru-RU" sz="2200" dirty="0">
              <a:solidFill>
                <a:schemeClr val="bg1"/>
              </a:solidFill>
              <a:latin typeface="Times New Roman" pitchFamily="18" charset="0"/>
            </a:endParaRPr>
          </a:p>
          <a:p>
            <a:pPr indent="179388"/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За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дослідженням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космічних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фотознімків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1981 року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професором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фізики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Луїсом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Френком (США),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щодня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нашу планету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обстрілює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близько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30000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крижаних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комет.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Ці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брили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заввишки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з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будинок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.  Вони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випаровуються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потрапивши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в атмосферу, тому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їх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ніхто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ніколи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не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помічав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Тільки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в 1997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році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озброївшись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новою фотокамерою,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він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зняв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на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плівку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сліди,що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світилися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Їх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залишали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снігові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брили,що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розпадалися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,-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ті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самі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міні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комети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Так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можна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пояснити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появу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водяної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пари в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атмосфері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і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утворення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морів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і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океанів</a:t>
            </a:r>
            <a:endParaRPr lang="ru-RU" sz="2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188913"/>
            <a:ext cx="2090737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608513"/>
            <a:ext cx="2555875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40" y="341303"/>
            <a:ext cx="8216920" cy="100965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0" i="1" dirty="0" err="1">
                <a:solidFill>
                  <a:schemeClr val="bg1"/>
                </a:solidFill>
                <a:latin typeface="+mn-lt"/>
              </a:rPr>
              <a:t>Хід</a:t>
            </a:r>
            <a:r>
              <a:rPr lang="ru-RU" sz="3600" b="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600" b="0" i="1" dirty="0" err="1">
                <a:solidFill>
                  <a:schemeClr val="bg1"/>
                </a:solidFill>
                <a:latin typeface="+mn-lt"/>
              </a:rPr>
              <a:t>експерименту</a:t>
            </a:r>
            <a:r>
              <a:rPr lang="ru-RU" sz="3600" b="0" i="1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43015" name="Rectangle 7"/>
          <p:cNvSpPr>
            <a:spLocks noGrp="1"/>
          </p:cNvSpPr>
          <p:nvPr>
            <p:ph type="body" sz="half" idx="4294967295"/>
          </p:nvPr>
        </p:nvSpPr>
        <p:spPr>
          <a:xfrm>
            <a:off x="251520" y="1268760"/>
            <a:ext cx="4542656" cy="4248472"/>
          </a:xfrm>
        </p:spPr>
        <p:txBody>
          <a:bodyPr/>
          <a:lstStyle/>
          <a:p>
            <a:pPr marL="593725" indent="-457200">
              <a:lnSpc>
                <a:spcPct val="130000"/>
              </a:lnSpc>
            </a:pPr>
            <a:endParaRPr lang="ru-RU" sz="2200" dirty="0">
              <a:solidFill>
                <a:schemeClr val="bg1"/>
              </a:solidFill>
            </a:endParaRPr>
          </a:p>
          <a:p>
            <a:pPr marL="593725" indent="-457200">
              <a:lnSpc>
                <a:spcPct val="130000"/>
              </a:lnSpc>
            </a:pPr>
            <a:r>
              <a:rPr lang="ru-RU" sz="2200" dirty="0" smtClean="0">
                <a:solidFill>
                  <a:schemeClr val="bg1"/>
                </a:solidFill>
              </a:rPr>
              <a:t>1.У </a:t>
            </a:r>
            <a:r>
              <a:rPr lang="ru-RU" sz="2200" dirty="0">
                <a:solidFill>
                  <a:schemeClr val="bg1"/>
                </a:solidFill>
              </a:rPr>
              <a:t>шприц </a:t>
            </a:r>
            <a:r>
              <a:rPr lang="ru-RU" sz="2200" dirty="0" smtClean="0">
                <a:solidFill>
                  <a:schemeClr val="bg1"/>
                </a:solidFill>
              </a:rPr>
              <a:t>наливала </a:t>
            </a:r>
            <a:r>
              <a:rPr lang="ru-RU" sz="2200" dirty="0">
                <a:solidFill>
                  <a:schemeClr val="bg1"/>
                </a:solidFill>
              </a:rPr>
              <a:t>2см3 води і </a:t>
            </a:r>
            <a:r>
              <a:rPr lang="ru-RU" sz="2200" dirty="0" err="1" smtClean="0">
                <a:solidFill>
                  <a:schemeClr val="bg1"/>
                </a:solidFill>
              </a:rPr>
              <a:t>закачувала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деяку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кількість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повітря</a:t>
            </a:r>
            <a:r>
              <a:rPr lang="ru-RU" sz="2200" dirty="0">
                <a:solidFill>
                  <a:schemeClr val="bg1"/>
                </a:solidFill>
              </a:rPr>
              <a:t>, так </a:t>
            </a:r>
            <a:r>
              <a:rPr lang="ru-RU" sz="2200" dirty="0" err="1">
                <a:solidFill>
                  <a:schemeClr val="bg1"/>
                </a:solidFill>
              </a:rPr>
              <a:t>що</a:t>
            </a:r>
            <a:r>
              <a:rPr lang="ru-RU" sz="2200" dirty="0">
                <a:solidFill>
                  <a:schemeClr val="bg1"/>
                </a:solidFill>
              </a:rPr>
              <a:t> для </a:t>
            </a:r>
            <a:r>
              <a:rPr lang="ru-RU" sz="2200" dirty="0" err="1">
                <a:solidFill>
                  <a:schemeClr val="bg1"/>
                </a:solidFill>
              </a:rPr>
              <a:t>різних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дослідів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всередині</a:t>
            </a:r>
            <a:r>
              <a:rPr lang="ru-RU" sz="2200" dirty="0">
                <a:solidFill>
                  <a:schemeClr val="bg1"/>
                </a:solidFill>
              </a:rPr>
              <a:t> шприца </a:t>
            </a:r>
            <a:r>
              <a:rPr lang="ru-RU" sz="2200" dirty="0" err="1">
                <a:solidFill>
                  <a:schemeClr val="bg1"/>
                </a:solidFill>
              </a:rPr>
              <a:t>тиск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змінювався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від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практично  </a:t>
            </a:r>
            <a:r>
              <a:rPr lang="ru-RU" sz="2200" dirty="0" err="1">
                <a:solidFill>
                  <a:schemeClr val="bg1"/>
                </a:solidFill>
              </a:rPr>
              <a:t>нульового</a:t>
            </a:r>
            <a:r>
              <a:rPr lang="ru-RU" sz="2200" dirty="0">
                <a:solidFill>
                  <a:schemeClr val="bg1"/>
                </a:solidFill>
              </a:rPr>
              <a:t> до атмосферного.</a:t>
            </a:r>
            <a:endParaRPr lang="ru-RU" sz="2200" dirty="0" smtClean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06" y="1124744"/>
            <a:ext cx="3568254" cy="5256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/>
          </p:cNvSpPr>
          <p:nvPr>
            <p:ph type="body" sz="half" idx="1"/>
          </p:nvPr>
        </p:nvSpPr>
        <p:spPr>
          <a:xfrm>
            <a:off x="323850" y="765175"/>
            <a:ext cx="4038600" cy="4708525"/>
          </a:xfrm>
        </p:spPr>
        <p:txBody>
          <a:bodyPr/>
          <a:lstStyle/>
          <a:p>
            <a:pPr marL="0" indent="263525">
              <a:lnSpc>
                <a:spcPct val="130000"/>
              </a:lnSpc>
              <a:buClrTx/>
              <a:buSzPct val="100000"/>
              <a:buFont typeface="+mj-lt"/>
              <a:buAutoNum type="arabicPeriod" startAt="2"/>
            </a:pPr>
            <a:r>
              <a:rPr lang="ru-RU" sz="2200" dirty="0" smtClean="0">
                <a:solidFill>
                  <a:schemeClr val="bg1"/>
                </a:solidFill>
              </a:rPr>
              <a:t>Для </a:t>
            </a:r>
            <a:r>
              <a:rPr lang="ru-RU" sz="2200" dirty="0" err="1" smtClean="0">
                <a:solidFill>
                  <a:schemeClr val="bg1"/>
                </a:solidFill>
              </a:rPr>
              <a:t>припинення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надходження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повітря</a:t>
            </a:r>
            <a:r>
              <a:rPr lang="ru-RU" sz="2200" dirty="0" smtClean="0">
                <a:solidFill>
                  <a:schemeClr val="bg1"/>
                </a:solidFill>
              </a:rPr>
              <a:t> в шприц </a:t>
            </a:r>
            <a:r>
              <a:rPr lang="ru-RU" sz="2200" dirty="0" err="1" smtClean="0">
                <a:solidFill>
                  <a:schemeClr val="bg1"/>
                </a:solidFill>
              </a:rPr>
              <a:t>голку</a:t>
            </a:r>
            <a:r>
              <a:rPr lang="ru-RU" sz="2200" dirty="0" smtClean="0">
                <a:solidFill>
                  <a:schemeClr val="bg1"/>
                </a:solidFill>
              </a:rPr>
              <a:t> шприца </a:t>
            </a:r>
            <a:r>
              <a:rPr lang="ru-RU" sz="2200" dirty="0" err="1" smtClean="0">
                <a:solidFill>
                  <a:schemeClr val="bg1"/>
                </a:solidFill>
              </a:rPr>
              <a:t>встромляла</a:t>
            </a:r>
            <a:r>
              <a:rPr lang="ru-RU" sz="2200" dirty="0" smtClean="0">
                <a:solidFill>
                  <a:schemeClr val="bg1"/>
                </a:solidFill>
              </a:rPr>
              <a:t> в канцелярский ластик. </a:t>
            </a:r>
            <a:r>
              <a:rPr lang="ru-RU" sz="2200" dirty="0" err="1" smtClean="0">
                <a:solidFill>
                  <a:schemeClr val="bg1"/>
                </a:solidFill>
              </a:rPr>
              <a:t>Створювався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своєрідний</a:t>
            </a:r>
            <a:r>
              <a:rPr lang="ru-RU" sz="2200" dirty="0" smtClean="0">
                <a:solidFill>
                  <a:schemeClr val="bg1"/>
                </a:solidFill>
              </a:rPr>
              <a:t> стопор. </a:t>
            </a:r>
            <a:r>
              <a:rPr lang="ru-RU" sz="2200" dirty="0" err="1" smtClean="0">
                <a:solidFill>
                  <a:schemeClr val="bg1"/>
                </a:solidFill>
              </a:rPr>
              <a:t>Щоб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створити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всередині</a:t>
            </a:r>
            <a:r>
              <a:rPr lang="ru-RU" sz="2200" dirty="0" smtClean="0">
                <a:solidFill>
                  <a:schemeClr val="bg1"/>
                </a:solidFill>
              </a:rPr>
              <a:t> кожного шприца </a:t>
            </a:r>
            <a:r>
              <a:rPr lang="ru-RU" sz="2200" dirty="0" err="1" smtClean="0">
                <a:solidFill>
                  <a:schemeClr val="bg1"/>
                </a:solidFill>
              </a:rPr>
              <a:t>розріджену</a:t>
            </a:r>
            <a:r>
              <a:rPr lang="ru-RU" sz="2200" dirty="0" smtClean="0">
                <a:solidFill>
                  <a:schemeClr val="bg1"/>
                </a:solidFill>
              </a:rPr>
              <a:t> атмосферу з </a:t>
            </a:r>
            <a:r>
              <a:rPr lang="ru-RU" sz="2200" dirty="0" err="1" smtClean="0">
                <a:solidFill>
                  <a:schemeClr val="bg1"/>
                </a:solidFill>
              </a:rPr>
              <a:t>різними</a:t>
            </a:r>
            <a:r>
              <a:rPr lang="ru-RU" sz="2200" dirty="0" smtClean="0">
                <a:solidFill>
                  <a:schemeClr val="bg1"/>
                </a:solidFill>
              </a:rPr>
              <a:t> тисками ( </a:t>
            </a:r>
            <a:r>
              <a:rPr lang="ru-RU" sz="2200" dirty="0" err="1" smtClean="0">
                <a:solidFill>
                  <a:schemeClr val="bg1"/>
                </a:solidFill>
              </a:rPr>
              <a:t>від</a:t>
            </a:r>
            <a:r>
              <a:rPr lang="ru-RU" sz="2200" dirty="0" smtClean="0">
                <a:solidFill>
                  <a:schemeClr val="bg1"/>
                </a:solidFill>
              </a:rPr>
              <a:t> практично </a:t>
            </a:r>
            <a:r>
              <a:rPr lang="ru-RU" sz="2200" dirty="0" err="1" smtClean="0">
                <a:solidFill>
                  <a:schemeClr val="bg1"/>
                </a:solidFill>
              </a:rPr>
              <a:t>нульового</a:t>
            </a:r>
            <a:r>
              <a:rPr lang="ru-RU" sz="2200" dirty="0" smtClean="0">
                <a:solidFill>
                  <a:schemeClr val="bg1"/>
                </a:solidFill>
              </a:rPr>
              <a:t> до атмосферного).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57" y="0"/>
            <a:ext cx="4680323" cy="6858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xfrm>
            <a:off x="323528" y="-99392"/>
            <a:ext cx="8641654" cy="2853259"/>
          </a:xfrm>
        </p:spPr>
        <p:txBody>
          <a:bodyPr/>
          <a:lstStyle/>
          <a:p>
            <a:pPr marL="90488" indent="46038">
              <a:lnSpc>
                <a:spcPct val="130000"/>
              </a:lnSpc>
            </a:pPr>
            <a:endParaRPr lang="ru-RU" sz="2200" dirty="0">
              <a:solidFill>
                <a:schemeClr val="bg1"/>
              </a:solidFill>
            </a:endParaRPr>
          </a:p>
          <a:p>
            <a:pPr marL="90488" indent="46038">
              <a:lnSpc>
                <a:spcPct val="130000"/>
              </a:lnSpc>
            </a:pPr>
            <a:endParaRPr lang="ru-RU" sz="2200" dirty="0" smtClean="0">
              <a:solidFill>
                <a:schemeClr val="bg1"/>
              </a:solidFill>
            </a:endParaRPr>
          </a:p>
          <a:p>
            <a:pPr marL="90488" indent="46038">
              <a:lnSpc>
                <a:spcPct val="130000"/>
              </a:lnSpc>
            </a:pPr>
            <a:endParaRPr lang="ru-RU" sz="2200" dirty="0">
              <a:solidFill>
                <a:schemeClr val="bg1"/>
              </a:solidFill>
            </a:endParaRPr>
          </a:p>
          <a:p>
            <a:pPr marL="90488" indent="46038">
              <a:lnSpc>
                <a:spcPct val="130000"/>
              </a:lnSpc>
            </a:pPr>
            <a:r>
              <a:rPr lang="ru-RU" sz="2200" dirty="0" smtClean="0">
                <a:solidFill>
                  <a:schemeClr val="bg1"/>
                </a:solidFill>
              </a:rPr>
              <a:t>3</a:t>
            </a:r>
            <a:r>
              <a:rPr lang="ru-RU" sz="2200" dirty="0" smtClean="0">
                <a:solidFill>
                  <a:schemeClr val="bg1"/>
                </a:solidFill>
              </a:rPr>
              <a:t>. </a:t>
            </a:r>
            <a:r>
              <a:rPr lang="ru-RU" sz="2200" dirty="0" err="1" smtClean="0">
                <a:solidFill>
                  <a:schemeClr val="bg1"/>
                </a:solidFill>
              </a:rPr>
              <a:t>Потім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шприці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з водою </a:t>
            </a:r>
            <a:r>
              <a:rPr lang="ru-RU" sz="2200" dirty="0" err="1" smtClean="0">
                <a:solidFill>
                  <a:schemeClr val="bg1"/>
                </a:solidFill>
              </a:rPr>
              <a:t>поміщала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в </a:t>
            </a:r>
            <a:r>
              <a:rPr lang="ru-RU" sz="2200" dirty="0" err="1">
                <a:solidFill>
                  <a:schemeClr val="bg1"/>
                </a:solidFill>
              </a:rPr>
              <a:t>морозильну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камеру. </a:t>
            </a:r>
            <a:r>
              <a:rPr lang="ru-RU" sz="2200" dirty="0" err="1" smtClean="0">
                <a:solidFill>
                  <a:schemeClr val="bg1"/>
                </a:solidFill>
              </a:rPr>
              <a:t>Щоб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отримати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шматочки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циліндричної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форми</a:t>
            </a:r>
            <a:r>
              <a:rPr lang="ru-RU" sz="2200" dirty="0" smtClean="0">
                <a:solidFill>
                  <a:schemeClr val="bg1"/>
                </a:solidFill>
              </a:rPr>
              <a:t> і провести </a:t>
            </a:r>
            <a:r>
              <a:rPr lang="ru-RU" sz="2200" dirty="0" err="1" smtClean="0">
                <a:solidFill>
                  <a:schemeClr val="bg1"/>
                </a:solidFill>
              </a:rPr>
              <a:t>експерименти</a:t>
            </a:r>
            <a:r>
              <a:rPr lang="ru-RU" sz="2200" dirty="0" smtClean="0">
                <a:solidFill>
                  <a:schemeClr val="bg1"/>
                </a:solidFill>
              </a:rPr>
              <a:t> в </a:t>
            </a:r>
            <a:r>
              <a:rPr lang="ru-RU" sz="2200" dirty="0" err="1" smtClean="0">
                <a:solidFill>
                  <a:schemeClr val="bg1"/>
                </a:solidFill>
              </a:rPr>
              <a:t>однакових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умовах</a:t>
            </a:r>
            <a:r>
              <a:rPr lang="ru-RU" sz="2200" dirty="0" smtClean="0">
                <a:solidFill>
                  <a:schemeClr val="bg1"/>
                </a:solidFill>
              </a:rPr>
              <a:t>, </a:t>
            </a:r>
            <a:r>
              <a:rPr lang="ru-RU" sz="2200" dirty="0" err="1" smtClean="0">
                <a:solidFill>
                  <a:schemeClr val="bg1"/>
                </a:solidFill>
              </a:rPr>
              <a:t>шприці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встановлювала</a:t>
            </a:r>
            <a:r>
              <a:rPr lang="ru-RU" sz="2200" dirty="0" smtClean="0">
                <a:solidFill>
                  <a:schemeClr val="bg1"/>
                </a:solidFill>
              </a:rPr>
              <a:t> у вертикальному </a:t>
            </a:r>
            <a:r>
              <a:rPr lang="ru-RU" sz="2200" dirty="0" err="1" smtClean="0">
                <a:solidFill>
                  <a:schemeClr val="bg1"/>
                </a:solidFill>
              </a:rPr>
              <a:t>положенні</a:t>
            </a:r>
            <a:r>
              <a:rPr lang="ru-RU" sz="2200" dirty="0" smtClean="0">
                <a:solidFill>
                  <a:schemeClr val="bg1"/>
                </a:solidFill>
              </a:rPr>
              <a:t> на </a:t>
            </a:r>
            <a:r>
              <a:rPr lang="ru-RU" sz="2200" dirty="0" err="1" smtClean="0">
                <a:solidFill>
                  <a:schemeClr val="bg1"/>
                </a:solidFill>
              </a:rPr>
              <a:t>невеликій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відстані</a:t>
            </a:r>
            <a:r>
              <a:rPr lang="ru-RU" sz="2200" dirty="0" smtClean="0">
                <a:solidFill>
                  <a:schemeClr val="bg1"/>
                </a:solidFill>
              </a:rPr>
              <a:t> один </a:t>
            </a:r>
            <a:r>
              <a:rPr lang="ru-RU" sz="2200" dirty="0" err="1" smtClean="0">
                <a:solidFill>
                  <a:schemeClr val="bg1"/>
                </a:solidFill>
              </a:rPr>
              <a:t>від</a:t>
            </a:r>
            <a:r>
              <a:rPr lang="ru-RU" sz="2200" dirty="0" smtClean="0">
                <a:solidFill>
                  <a:schemeClr val="bg1"/>
                </a:solidFill>
              </a:rPr>
              <a:t> одного і </a:t>
            </a:r>
            <a:r>
              <a:rPr lang="ru-RU" sz="2200" dirty="0" err="1" smtClean="0">
                <a:solidFill>
                  <a:schemeClr val="bg1"/>
                </a:solidFill>
              </a:rPr>
              <a:t>витримувала</a:t>
            </a:r>
            <a:r>
              <a:rPr lang="ru-RU" sz="2200" dirty="0" smtClean="0">
                <a:solidFill>
                  <a:schemeClr val="bg1"/>
                </a:solidFill>
              </a:rPr>
              <a:t> в </a:t>
            </a:r>
            <a:r>
              <a:rPr lang="ru-RU" sz="2200" dirty="0" err="1" smtClean="0">
                <a:solidFill>
                  <a:schemeClr val="bg1"/>
                </a:solidFill>
              </a:rPr>
              <a:t>камері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однаковий</a:t>
            </a:r>
            <a:r>
              <a:rPr lang="ru-RU" sz="2200" dirty="0" smtClean="0">
                <a:solidFill>
                  <a:schemeClr val="bg1"/>
                </a:solidFill>
              </a:rPr>
              <a:t> час.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539750" y="333375"/>
            <a:ext cx="8353425" cy="141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263525">
              <a:lnSpc>
                <a:spcPct val="130000"/>
              </a:lnSpc>
              <a:buFont typeface="+mj-lt"/>
              <a:buAutoNum type="arabicPeriod" startAt="4"/>
            </a:pP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Після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утворення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шприці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по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черзі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виймала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із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морозильної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камери.За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допомогою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секундоміра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вимірювала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час,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необхідний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для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танення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.</a:t>
            </a:r>
            <a:endParaRPr lang="ru-RU" sz="2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46070"/>
            <a:ext cx="4608512" cy="5021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1187624" y="1"/>
            <a:ext cx="7437264" cy="3789040"/>
          </a:xfrm>
        </p:spPr>
        <p:txBody>
          <a:bodyPr/>
          <a:lstStyle/>
          <a:p>
            <a:pPr marL="669925" indent="-533400">
              <a:lnSpc>
                <a:spcPct val="130000"/>
              </a:lnSpc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5. При </a:t>
            </a:r>
            <a:r>
              <a:rPr lang="ru-RU" sz="2200" dirty="0" err="1" smtClean="0">
                <a:solidFill>
                  <a:schemeClr val="bg1"/>
                </a:solidFill>
              </a:rPr>
              <a:t>проведенні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експерименту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необхідно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було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стежити</a:t>
            </a:r>
            <a:r>
              <a:rPr lang="ru-RU" sz="2200" dirty="0">
                <a:solidFill>
                  <a:schemeClr val="bg1"/>
                </a:solidFill>
              </a:rPr>
              <a:t>, </a:t>
            </a:r>
            <a:r>
              <a:rPr lang="ru-RU" sz="2200" dirty="0" err="1">
                <a:solidFill>
                  <a:schemeClr val="bg1"/>
                </a:solidFill>
              </a:rPr>
              <a:t>щоб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не </a:t>
            </a:r>
            <a:r>
              <a:rPr lang="ru-RU" sz="2200" dirty="0" err="1" smtClean="0">
                <a:solidFill>
                  <a:schemeClr val="bg1"/>
                </a:solidFill>
              </a:rPr>
              <a:t>відбувалася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конденсація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водяної</a:t>
            </a:r>
            <a:r>
              <a:rPr lang="ru-RU" sz="2200" dirty="0" smtClean="0">
                <a:solidFill>
                  <a:schemeClr val="bg1"/>
                </a:solidFill>
              </a:rPr>
              <a:t> пари                ( </a:t>
            </a:r>
            <a:r>
              <a:rPr lang="ru-RU" sz="2200" dirty="0" err="1" smtClean="0">
                <a:solidFill>
                  <a:schemeClr val="bg1"/>
                </a:solidFill>
              </a:rPr>
              <a:t>запотівання</a:t>
            </a:r>
            <a:r>
              <a:rPr lang="ru-RU" sz="2200" dirty="0" smtClean="0">
                <a:solidFill>
                  <a:schemeClr val="bg1"/>
                </a:solidFill>
              </a:rPr>
              <a:t>), </a:t>
            </a:r>
            <a:r>
              <a:rPr lang="ru-RU" sz="2200" dirty="0">
                <a:solidFill>
                  <a:schemeClr val="bg1"/>
                </a:solidFill>
              </a:rPr>
              <a:t>так </a:t>
            </a:r>
            <a:r>
              <a:rPr lang="ru-RU" sz="2200" dirty="0" smtClean="0">
                <a:solidFill>
                  <a:schemeClr val="bg1"/>
                </a:solidFill>
              </a:rPr>
              <a:t>як при </a:t>
            </a:r>
            <a:r>
              <a:rPr lang="ru-RU" sz="2200" dirty="0" err="1" smtClean="0">
                <a:solidFill>
                  <a:schemeClr val="bg1"/>
                </a:solidFill>
              </a:rPr>
              <a:t>цьому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змінюється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тепловий</a:t>
            </a:r>
            <a:r>
              <a:rPr lang="ru-RU" sz="2200" dirty="0" smtClean="0">
                <a:solidFill>
                  <a:schemeClr val="bg1"/>
                </a:solidFill>
              </a:rPr>
              <a:t> баланс, </a:t>
            </a:r>
            <a:r>
              <a:rPr lang="ru-RU" sz="2200" dirty="0" err="1" smtClean="0">
                <a:solidFill>
                  <a:schemeClr val="bg1"/>
                </a:solidFill>
              </a:rPr>
              <a:t>що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може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вплинути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на </a:t>
            </a:r>
            <a:r>
              <a:rPr lang="ru-RU" sz="2200" dirty="0" err="1">
                <a:solidFill>
                  <a:schemeClr val="bg1"/>
                </a:solidFill>
              </a:rPr>
              <a:t>швидкість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танення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льоду</a:t>
            </a:r>
            <a:r>
              <a:rPr lang="ru-RU" sz="2200" dirty="0">
                <a:solidFill>
                  <a:schemeClr val="bg1"/>
                </a:solidFill>
              </a:rPr>
              <a:t>.</a:t>
            </a:r>
          </a:p>
          <a:p>
            <a:pPr marL="669925" indent="-533400">
              <a:lnSpc>
                <a:spcPct val="130000"/>
              </a:lnSpc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6. </a:t>
            </a:r>
            <a:r>
              <a:rPr lang="ru-RU" sz="2200" dirty="0" err="1" smtClean="0">
                <a:solidFill>
                  <a:schemeClr val="bg1"/>
                </a:solidFill>
              </a:rPr>
              <a:t>Серію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дослідів</a:t>
            </a:r>
            <a:r>
              <a:rPr lang="ru-RU" sz="2200" dirty="0" smtClean="0">
                <a:solidFill>
                  <a:schemeClr val="bg1"/>
                </a:solidFill>
              </a:rPr>
              <a:t> проводила три раза, </a:t>
            </a:r>
            <a:r>
              <a:rPr lang="ru-RU" sz="2200" dirty="0" err="1" smtClean="0">
                <a:solidFill>
                  <a:schemeClr val="bg1"/>
                </a:solidFill>
              </a:rPr>
              <a:t>тобто</a:t>
            </a:r>
            <a:r>
              <a:rPr lang="ru-RU" sz="2200" dirty="0" smtClean="0">
                <a:solidFill>
                  <a:schemeClr val="bg1"/>
                </a:solidFill>
              </a:rPr>
              <a:t>, час </a:t>
            </a:r>
            <a:r>
              <a:rPr lang="ru-RU" sz="2200" dirty="0" err="1" smtClean="0">
                <a:solidFill>
                  <a:schemeClr val="bg1"/>
                </a:solidFill>
              </a:rPr>
              <a:t>танення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льоду</a:t>
            </a:r>
            <a:r>
              <a:rPr lang="ru-RU" sz="2200" dirty="0" smtClean="0">
                <a:solidFill>
                  <a:schemeClr val="bg1"/>
                </a:solidFill>
              </a:rPr>
              <a:t>, </a:t>
            </a:r>
            <a:r>
              <a:rPr lang="ru-RU" sz="2200" dirty="0" err="1" smtClean="0">
                <a:solidFill>
                  <a:schemeClr val="bg1"/>
                </a:solidFill>
              </a:rPr>
              <a:t>отриманого</a:t>
            </a:r>
            <a:r>
              <a:rPr lang="ru-RU" sz="2200" dirty="0" smtClean="0">
                <a:solidFill>
                  <a:schemeClr val="bg1"/>
                </a:solidFill>
              </a:rPr>
              <a:t> при </a:t>
            </a:r>
            <a:r>
              <a:rPr lang="ru-RU" sz="2200" dirty="0" err="1" smtClean="0">
                <a:solidFill>
                  <a:schemeClr val="bg1"/>
                </a:solidFill>
              </a:rPr>
              <a:t>різних</a:t>
            </a:r>
            <a:r>
              <a:rPr lang="ru-RU" sz="2200" dirty="0" smtClean="0">
                <a:solidFill>
                  <a:schemeClr val="bg1"/>
                </a:solidFill>
              </a:rPr>
              <a:t> тисках </a:t>
            </a:r>
            <a:r>
              <a:rPr lang="ru-RU" sz="2200" dirty="0" err="1" smtClean="0">
                <a:solidFill>
                  <a:schemeClr val="bg1"/>
                </a:solidFill>
              </a:rPr>
              <a:t>повітря</a:t>
            </a:r>
            <a:r>
              <a:rPr lang="ru-RU" sz="2200" dirty="0" smtClean="0">
                <a:solidFill>
                  <a:schemeClr val="bg1"/>
                </a:solidFill>
              </a:rPr>
              <a:t>, </a:t>
            </a:r>
            <a:r>
              <a:rPr lang="ru-RU" sz="2200" dirty="0" err="1" smtClean="0">
                <a:solidFill>
                  <a:schemeClr val="bg1"/>
                </a:solidFill>
              </a:rPr>
              <a:t>що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знаходиться</a:t>
            </a:r>
            <a:r>
              <a:rPr lang="ru-RU" sz="2200" dirty="0" smtClean="0">
                <a:solidFill>
                  <a:schemeClr val="bg1"/>
                </a:solidFill>
              </a:rPr>
              <a:t> в </a:t>
            </a:r>
            <a:r>
              <a:rPr lang="ru-RU" sz="2200" dirty="0" err="1" smtClean="0">
                <a:solidFill>
                  <a:schemeClr val="bg1"/>
                </a:solidFill>
              </a:rPr>
              <a:t>середині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шприца,вимірювала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</a:rPr>
              <a:t>тричі</a:t>
            </a:r>
            <a:r>
              <a:rPr lang="ru-RU" sz="22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749606"/>
            <a:ext cx="4032448" cy="3050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6"/>
          <p:cNvSpPr>
            <a:spLocks noChangeArrowheads="1"/>
          </p:cNvSpPr>
          <p:nvPr/>
        </p:nvSpPr>
        <p:spPr bwMode="auto">
          <a:xfrm>
            <a:off x="467544" y="980728"/>
            <a:ext cx="842461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79388"/>
            <a:r>
              <a:rPr lang="ru-RU" sz="2800" b="1" dirty="0">
                <a:solidFill>
                  <a:srgbClr val="FF0000"/>
                </a:solidFill>
              </a:rPr>
              <a:t>Мета  </a:t>
            </a:r>
            <a:r>
              <a:rPr lang="ru-RU" sz="2800" b="1" dirty="0" err="1">
                <a:solidFill>
                  <a:srgbClr val="FF0000"/>
                </a:solidFill>
              </a:rPr>
              <a:t>роботи</a:t>
            </a:r>
            <a:r>
              <a:rPr lang="ru-RU" sz="2800" b="1" dirty="0">
                <a:solidFill>
                  <a:srgbClr val="FF0000"/>
                </a:solidFill>
              </a:rPr>
              <a:t>  : 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1. </a:t>
            </a:r>
            <a:r>
              <a:rPr lang="ru-RU" sz="2800" b="1" dirty="0" err="1">
                <a:solidFill>
                  <a:schemeClr val="bg1"/>
                </a:solidFill>
              </a:rPr>
              <a:t>отримання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льоду</a:t>
            </a:r>
            <a:r>
              <a:rPr lang="ru-RU" sz="2800" b="1" dirty="0">
                <a:solidFill>
                  <a:schemeClr val="bg1"/>
                </a:solidFill>
              </a:rPr>
              <a:t> при </a:t>
            </a:r>
            <a:r>
              <a:rPr lang="ru-RU" sz="2800" b="1" dirty="0" err="1">
                <a:solidFill>
                  <a:schemeClr val="bg1"/>
                </a:solidFill>
              </a:rPr>
              <a:t>різних</a:t>
            </a:r>
            <a:r>
              <a:rPr lang="ru-RU" sz="2800" b="1" dirty="0">
                <a:solidFill>
                  <a:schemeClr val="bg1"/>
                </a:solidFill>
              </a:rPr>
              <a:t> тисках - </a:t>
            </a:r>
            <a:r>
              <a:rPr lang="ru-RU" sz="2800" b="1" dirty="0" err="1">
                <a:solidFill>
                  <a:schemeClr val="bg1"/>
                </a:solidFill>
              </a:rPr>
              <a:t>від</a:t>
            </a:r>
            <a:r>
              <a:rPr lang="ru-RU" sz="2800" b="1" dirty="0">
                <a:solidFill>
                  <a:schemeClr val="bg1"/>
                </a:solidFill>
              </a:rPr>
              <a:t> атмосферного, до </a:t>
            </a:r>
            <a:r>
              <a:rPr lang="ru-RU" sz="2800" b="1" dirty="0" err="1">
                <a:solidFill>
                  <a:schemeClr val="bg1"/>
                </a:solidFill>
              </a:rPr>
              <a:t>тиску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близького</a:t>
            </a:r>
            <a:r>
              <a:rPr lang="ru-RU" sz="2800" b="1" dirty="0">
                <a:solidFill>
                  <a:schemeClr val="bg1"/>
                </a:solidFill>
              </a:rPr>
              <a:t> до вакуумного  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2.порівняння часу </a:t>
            </a:r>
            <a:r>
              <a:rPr lang="ru-RU" sz="2800" b="1" dirty="0" err="1">
                <a:solidFill>
                  <a:schemeClr val="bg1"/>
                </a:solidFill>
              </a:rPr>
              <a:t>танення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різних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видів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льоду</a:t>
            </a:r>
            <a:r>
              <a:rPr lang="ru-RU" sz="2800" b="1" dirty="0">
                <a:solidFill>
                  <a:schemeClr val="bg1"/>
                </a:solidFill>
              </a:rPr>
              <a:t> при </a:t>
            </a:r>
            <a:r>
              <a:rPr lang="ru-RU" sz="2800" b="1" dirty="0" err="1">
                <a:solidFill>
                  <a:schemeClr val="bg1"/>
                </a:solidFill>
              </a:rPr>
              <a:t>однакових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умовах</a:t>
            </a:r>
            <a:r>
              <a:rPr lang="ru-RU" sz="2800" b="1" dirty="0"/>
              <a:t> </a:t>
            </a:r>
            <a:br>
              <a:rPr lang="ru-RU" sz="2800" b="1" dirty="0"/>
            </a:br>
            <a:r>
              <a:rPr lang="ru-RU" sz="2800" b="1" dirty="0" err="1">
                <a:solidFill>
                  <a:srgbClr val="FF0000"/>
                </a:solidFill>
              </a:rPr>
              <a:t>Задачі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>
                <a:solidFill>
                  <a:schemeClr val="bg1"/>
                </a:solidFill>
              </a:rPr>
              <a:t>1. </a:t>
            </a:r>
            <a:r>
              <a:rPr lang="ru-RU" sz="2800" b="1" dirty="0" err="1" smtClean="0">
                <a:solidFill>
                  <a:schemeClr val="bg1"/>
                </a:solidFill>
              </a:rPr>
              <a:t>Огляд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літератури</a:t>
            </a:r>
            <a:r>
              <a:rPr lang="ru-RU" sz="2800" b="1" dirty="0">
                <a:solidFill>
                  <a:schemeClr val="bg1"/>
                </a:solidFill>
              </a:rPr>
              <a:t> по </a:t>
            </a:r>
            <a:r>
              <a:rPr lang="ru-RU" sz="2800" b="1" dirty="0" err="1">
                <a:solidFill>
                  <a:schemeClr val="bg1"/>
                </a:solidFill>
              </a:rPr>
              <a:t>темі</a:t>
            </a:r>
            <a:r>
              <a:rPr lang="ru-RU" sz="2800" b="1" dirty="0">
                <a:solidFill>
                  <a:schemeClr val="bg1"/>
                </a:solidFill>
              </a:rPr>
              <a:t> - </a:t>
            </a:r>
            <a:r>
              <a:rPr lang="ru-RU" sz="2800" b="1" dirty="0" err="1">
                <a:solidFill>
                  <a:schemeClr val="bg1"/>
                </a:solidFill>
              </a:rPr>
              <a:t>види</a:t>
            </a:r>
            <a:r>
              <a:rPr lang="ru-RU" sz="2800" b="1" dirty="0">
                <a:solidFill>
                  <a:schemeClr val="bg1"/>
                </a:solidFill>
              </a:rPr>
              <a:t> і характеристики </a:t>
            </a:r>
            <a:r>
              <a:rPr lang="ru-RU" sz="2800" b="1" dirty="0" err="1">
                <a:solidFill>
                  <a:schemeClr val="bg1"/>
                </a:solidFill>
              </a:rPr>
              <a:t>льоду</a:t>
            </a:r>
            <a:r>
              <a:rPr lang="ru-RU" sz="2800" b="1" dirty="0">
                <a:solidFill>
                  <a:schemeClr val="bg1"/>
                </a:solidFill>
              </a:rPr>
              <a:t>.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2. </a:t>
            </a:r>
            <a:r>
              <a:rPr lang="ru-RU" sz="2800" b="1" dirty="0" err="1" smtClean="0">
                <a:solidFill>
                  <a:schemeClr val="bg1"/>
                </a:solidFill>
              </a:rPr>
              <a:t>Утворення</a:t>
            </a:r>
            <a:r>
              <a:rPr lang="ru-RU" sz="2800" b="1" dirty="0" smtClean="0">
                <a:solidFill>
                  <a:schemeClr val="bg1"/>
                </a:solidFill>
              </a:rPr>
              <a:t> вакуумного </a:t>
            </a:r>
            <a:r>
              <a:rPr lang="ru-RU" sz="2800" b="1" dirty="0" err="1">
                <a:solidFill>
                  <a:schemeClr val="bg1"/>
                </a:solidFill>
              </a:rPr>
              <a:t>льоду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r>
              <a:rPr lang="ru-RU" sz="2800" b="1" dirty="0">
                <a:solidFill>
                  <a:schemeClr val="bg1"/>
                </a:solidFill>
              </a:rPr>
              <a:t/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3. </a:t>
            </a:r>
            <a:r>
              <a:rPr lang="ru-RU" sz="2800" b="1" dirty="0" err="1">
                <a:solidFill>
                  <a:schemeClr val="bg1"/>
                </a:solidFill>
              </a:rPr>
              <a:t>Проведення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практичної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роботи</a:t>
            </a:r>
            <a:r>
              <a:rPr lang="ru-RU" sz="2800" b="1" dirty="0">
                <a:solidFill>
                  <a:schemeClr val="bg1"/>
                </a:solidFill>
              </a:rPr>
              <a:t> з </a:t>
            </a:r>
            <a:r>
              <a:rPr lang="ru-RU" sz="2800" b="1" dirty="0" err="1">
                <a:solidFill>
                  <a:schemeClr val="bg1"/>
                </a:solidFill>
              </a:rPr>
              <a:t>вивчення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властивостей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льоду</a:t>
            </a:r>
            <a:r>
              <a:rPr lang="ru-RU" sz="2800" b="1" dirty="0">
                <a:solidFill>
                  <a:schemeClr val="bg1"/>
                </a:solidFill>
              </a:rPr>
              <a:t>.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/>
            </a:r>
            <a:br>
              <a:rPr lang="ru-RU" sz="2800" b="1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120"/>
            <a:ext cx="8579296" cy="6120085"/>
          </a:xfrm>
        </p:spPr>
        <p:txBody>
          <a:bodyPr/>
          <a:lstStyle/>
          <a:p>
            <a:r>
              <a:rPr lang="uk-UA" sz="2400" dirty="0">
                <a:solidFill>
                  <a:schemeClr val="bg1"/>
                </a:solidFill>
              </a:rPr>
              <a:t>7. Мною був </a:t>
            </a:r>
            <a:r>
              <a:rPr lang="uk-UA" sz="2400" dirty="0" err="1">
                <a:solidFill>
                  <a:schemeClr val="bg1"/>
                </a:solidFill>
              </a:rPr>
              <a:t>отриман</a:t>
            </a:r>
            <a:r>
              <a:rPr lang="uk-UA" sz="2400" dirty="0">
                <a:solidFill>
                  <a:schemeClr val="bg1"/>
                </a:solidFill>
              </a:rPr>
              <a:t> лід, який зовні нічим ні відрізнявся від звичайного льоду. Однак у ході експерименту я </a:t>
            </a:r>
            <a:r>
              <a:rPr lang="uk-UA" sz="2400" dirty="0" err="1">
                <a:solidFill>
                  <a:schemeClr val="bg1"/>
                </a:solidFill>
              </a:rPr>
              <a:t>встановила,що</a:t>
            </a:r>
            <a:r>
              <a:rPr lang="uk-UA" sz="2400" dirty="0">
                <a:solidFill>
                  <a:schemeClr val="bg1"/>
                </a:solidFill>
              </a:rPr>
              <a:t> лід, отриманий при зниженому тиску ( 0.1-0.4 </a:t>
            </a:r>
            <a:r>
              <a:rPr lang="uk-UA" sz="2400" dirty="0" err="1">
                <a:solidFill>
                  <a:schemeClr val="bg1"/>
                </a:solidFill>
              </a:rPr>
              <a:t>атм</a:t>
            </a:r>
            <a:r>
              <a:rPr lang="uk-UA" sz="2400" dirty="0" smtClean="0">
                <a:solidFill>
                  <a:schemeClr val="bg1"/>
                </a:solidFill>
              </a:rPr>
              <a:t>.), плавиться </a:t>
            </a:r>
            <a:r>
              <a:rPr lang="uk-UA" sz="2400" dirty="0">
                <a:solidFill>
                  <a:schemeClr val="bg1"/>
                </a:solidFill>
              </a:rPr>
              <a:t>повільніше</a:t>
            </a:r>
            <a:r>
              <a:rPr lang="uk-UA" sz="2400" dirty="0" smtClean="0">
                <a:solidFill>
                  <a:schemeClr val="bg1"/>
                </a:solidFill>
              </a:rPr>
              <a:t>, ніж </a:t>
            </a:r>
            <a:r>
              <a:rPr lang="uk-UA" sz="2400" dirty="0">
                <a:solidFill>
                  <a:schemeClr val="bg1"/>
                </a:solidFill>
              </a:rPr>
              <a:t>лід</a:t>
            </a:r>
            <a:r>
              <a:rPr lang="uk-UA" sz="2400" dirty="0" smtClean="0">
                <a:solidFill>
                  <a:schemeClr val="bg1"/>
                </a:solidFill>
              </a:rPr>
              <a:t>, отриманий </a:t>
            </a:r>
            <a:r>
              <a:rPr lang="uk-UA" sz="2400" dirty="0">
                <a:solidFill>
                  <a:schemeClr val="bg1"/>
                </a:solidFill>
              </a:rPr>
              <a:t>при тиску в 1 </a:t>
            </a:r>
            <a:r>
              <a:rPr lang="uk-UA" sz="2400" dirty="0" err="1">
                <a:solidFill>
                  <a:schemeClr val="bg1"/>
                </a:solidFill>
              </a:rPr>
              <a:t>атм</a:t>
            </a:r>
            <a:r>
              <a:rPr lang="uk-UA" sz="2400" dirty="0">
                <a:solidFill>
                  <a:schemeClr val="bg1"/>
                </a:solidFill>
              </a:rPr>
              <a:t>.</a:t>
            </a:r>
            <a:br>
              <a:rPr lang="uk-UA" sz="2400" dirty="0">
                <a:solidFill>
                  <a:schemeClr val="bg1"/>
                </a:solidFill>
              </a:rPr>
            </a:b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285" y="2564904"/>
            <a:ext cx="3318282" cy="41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130000"/>
              </a:lnSpc>
            </a:pPr>
            <a:r>
              <a:rPr lang="uk-UA" dirty="0" smtClean="0">
                <a:solidFill>
                  <a:schemeClr val="bg1"/>
                </a:solidFill>
              </a:rPr>
              <a:t>Це </a:t>
            </a:r>
            <a:r>
              <a:rPr lang="uk-UA" dirty="0" err="1" smtClean="0">
                <a:solidFill>
                  <a:schemeClr val="bg1"/>
                </a:solidFill>
              </a:rPr>
              <a:t>повязано</a:t>
            </a:r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з тим , що при низькому тиску виникає дуже пористий лід, густина і теплопровідність якого значно менше, ніж  у льоду, кристалізованого при нормальному тиску</a:t>
            </a:r>
            <a:r>
              <a:rPr lang="uk-UA" sz="2200" dirty="0" smtClean="0">
                <a:solidFill>
                  <a:schemeClr val="bg1"/>
                </a:solidFill>
              </a:rPr>
              <a:t>.</a:t>
            </a:r>
            <a:endParaRPr lang="ru-RU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Текст 2"/>
          <p:cNvSpPr>
            <a:spLocks noGrp="1"/>
          </p:cNvSpPr>
          <p:nvPr>
            <p:ph type="body" idx="1"/>
          </p:nvPr>
        </p:nvSpPr>
        <p:spPr>
          <a:xfrm>
            <a:off x="214313" y="1000125"/>
            <a:ext cx="8643937" cy="5072063"/>
          </a:xfrm>
        </p:spPr>
        <p:txBody>
          <a:bodyPr/>
          <a:lstStyle/>
          <a:p>
            <a:pPr marL="73025" indent="179388" algn="just" eaLnBrk="1" hangingPunct="1">
              <a:lnSpc>
                <a:spcPct val="90000"/>
              </a:lnSpc>
            </a:pP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підставі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результатів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проведеного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експерименту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я 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побудовала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графік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залежності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відносного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часу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танення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льоду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від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тиску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повітря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шприці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при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кристаллізації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води. По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горизонтальній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осі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відкладено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шприці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одиницях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атмосфери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а по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вертикальній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відношення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часу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танення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льоду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який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отримано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при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зниженому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шприці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до часу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танення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льоду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який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отримано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при атмосферному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тиску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sz="2200" b="1" i="1" dirty="0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  <a:p>
            <a:pPr marL="73025" indent="179388" algn="just" eaLnBrk="1" hangingPunct="1">
              <a:lnSpc>
                <a:spcPct val="90000"/>
              </a:lnSpc>
            </a:pP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Як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бачимо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, </a:t>
            </a:r>
            <a:r>
              <a:rPr lang="ru-RU" sz="22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отримана</a:t>
            </a:r>
            <a:r>
              <a:rPr lang="ru-RU" sz="22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залежність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не є монотонною, причем час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плавлення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льоду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отриманного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при низкому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майже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в 2 рази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більший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ніж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час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плавлення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льоду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при </a:t>
            </a:r>
            <a:r>
              <a:rPr lang="ru-RU" sz="22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тиску</a:t>
            </a:r>
            <a:r>
              <a:rPr lang="ru-RU" sz="22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в 1 атм.</a:t>
            </a:r>
            <a:endParaRPr lang="ru-RU" sz="2200" b="1" i="1" dirty="0" smtClean="0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313207"/>
              </p:ext>
            </p:extLst>
          </p:nvPr>
        </p:nvGraphicFramePr>
        <p:xfrm>
          <a:off x="1528763" y="1393825"/>
          <a:ext cx="604202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4" name="Диаграмма" r:id="rId3" imgW="6096000" imgH="4067251" progId="MSGraph.Chart.8">
                  <p:embed followColorScheme="full"/>
                </p:oleObj>
              </mc:Choice>
              <mc:Fallback>
                <p:oleObj name="Диаграмма" r:id="rId3" imgW="6096000" imgH="4067251" progId="MSGraph.Chart.8">
                  <p:embed followColorScheme="full"/>
                  <p:pic>
                    <p:nvPicPr>
                      <p:cNvPr id="0" name="Picture 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3" y="1393825"/>
                        <a:ext cx="6042025" cy="403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403648" y="0"/>
            <a:ext cx="58245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Графік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залежності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відносного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часу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танення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льоду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отриманого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при </a:t>
            </a:r>
            <a:r>
              <a:rPr lang="ru-RU" dirty="0" err="1">
                <a:solidFill>
                  <a:schemeClr val="bg1"/>
                </a:solidFill>
                <a:latin typeface="+mn-lt"/>
                <a:cs typeface="Times New Roman" pitchFamily="18" charset="0"/>
              </a:rPr>
              <a:t>зниженому</a:t>
            </a:r>
            <a:r>
              <a:rPr lang="ru-RU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+mn-lt"/>
                <a:cs typeface="Times New Roman" pitchFamily="18" charset="0"/>
              </a:rPr>
              <a:t>тиску</a:t>
            </a:r>
            <a:r>
              <a:rPr lang="ru-RU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до 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часу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танення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тієї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ж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самої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маси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льоду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отриманого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при атмосферному </a:t>
            </a:r>
            <a:r>
              <a:rPr lang="ru-RU" dirty="0" err="1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тиску</a:t>
            </a:r>
            <a:r>
              <a:rPr lang="ru-RU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cs typeface="Times New Roman" pitchFamily="18" charset="0"/>
            </a:endParaRPr>
          </a:p>
        </p:txBody>
      </p:sp>
      <p:graphicFrame>
        <p:nvGraphicFramePr>
          <p:cNvPr id="2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84892"/>
              </p:ext>
            </p:extLst>
          </p:nvPr>
        </p:nvGraphicFramePr>
        <p:xfrm>
          <a:off x="1513236" y="1384135"/>
          <a:ext cx="604202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5" name="Диаграмма" r:id="rId5" imgW="6096000" imgH="4067251" progId="MSGraph.Chart.8">
                  <p:embed followColorScheme="full"/>
                </p:oleObj>
              </mc:Choice>
              <mc:Fallback>
                <p:oleObj name="Диаграмма" r:id="rId5" imgW="6096000" imgH="4067251" progId="MSGraph.Chart.8">
                  <p:embed followColorScheme="full"/>
                  <p:pic>
                    <p:nvPicPr>
                      <p:cNvPr id="0" name="Picture 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3236" y="1384135"/>
                        <a:ext cx="6042025" cy="403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107504" y="4865685"/>
            <a:ext cx="880268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Це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означає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при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низькому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тиску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виникає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дуже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пористий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з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теплопровідністю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значно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менше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ніж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при нормальному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земному 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атмосферному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тиску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. Але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який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виник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майже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при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нульовому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тиску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тане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за той же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самий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час,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і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виник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при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</a:rPr>
              <a:t>звичайному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</a:rPr>
              <a:t> атмосферному </a:t>
            </a:r>
            <a:r>
              <a:rPr lang="ru-RU" sz="2200" dirty="0" err="1" smtClean="0">
                <a:solidFill>
                  <a:schemeClr val="bg1"/>
                </a:solidFill>
                <a:latin typeface="Times New Roman" pitchFamily="18" charset="0"/>
              </a:rPr>
              <a:t>тиску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ru-RU" sz="2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3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021491"/>
              </p:ext>
            </p:extLst>
          </p:nvPr>
        </p:nvGraphicFramePr>
        <p:xfrm>
          <a:off x="1521371" y="1405489"/>
          <a:ext cx="6042025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6" name="Диаграмма" r:id="rId6" imgW="6096000" imgH="4067251" progId="MSGraph.Chart.8">
                  <p:embed followColorScheme="full"/>
                </p:oleObj>
              </mc:Choice>
              <mc:Fallback>
                <p:oleObj name="Диаграмма" r:id="rId6" imgW="6096000" imgH="4067251" progId="MSGraph.Chart.8">
                  <p:embed followColorScheme="full"/>
                  <p:pic>
                    <p:nvPicPr>
                      <p:cNvPr id="0" name="Picture 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1371" y="1405489"/>
                        <a:ext cx="6042025" cy="403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7946" y="992555"/>
            <a:ext cx="5988874" cy="3576300"/>
          </a:xfrm>
          <a:prstGeom prst="rect">
            <a:avLst/>
          </a:prstGeom>
        </p:spPr>
      </p:pic>
      <p:graphicFrame>
        <p:nvGraphicFramePr>
          <p:cNvPr id="29991" name="Object 2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796369"/>
              </p:ext>
            </p:extLst>
          </p:nvPr>
        </p:nvGraphicFramePr>
        <p:xfrm>
          <a:off x="879475" y="917575"/>
          <a:ext cx="6872288" cy="388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7" name="Лист" r:id="rId8" imgW="3286175" imgH="1724114" progId="Excel.Sheet.8">
                  <p:embed/>
                </p:oleObj>
              </mc:Choice>
              <mc:Fallback>
                <p:oleObj name="Лист" r:id="rId8" imgW="3286175" imgH="1724114" progId="Excel.Sheet.8">
                  <p:embed/>
                  <p:pic>
                    <p:nvPicPr>
                      <p:cNvPr id="0" name="Picture 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475" y="917575"/>
                        <a:ext cx="6872288" cy="388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75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err="1" smtClean="0">
                <a:solidFill>
                  <a:schemeClr val="bg1"/>
                </a:solidFill>
                <a:latin typeface="+mn-lt"/>
              </a:rPr>
              <a:t>Висновки</a:t>
            </a:r>
            <a:endParaRPr lang="ru-RU" sz="36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9154" name="TextBox 2"/>
          <p:cNvSpPr txBox="1">
            <a:spLocks noChangeArrowheads="1"/>
          </p:cNvSpPr>
          <p:nvPr/>
        </p:nvSpPr>
        <p:spPr bwMode="auto">
          <a:xfrm>
            <a:off x="755576" y="1556792"/>
            <a:ext cx="823239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Мені вдалося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з'ясувати:</a:t>
            </a:r>
          </a:p>
          <a:p>
            <a:pPr lvl="0"/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1.які </a:t>
            </a:r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види льоду існують на планеті Земля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2. як </a:t>
            </a:r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утворюється вакуумний лід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3. які </a:t>
            </a:r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нові космічні дослідження проводяться в даній області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4.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я </a:t>
            </a:r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отримала вакуумний лід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5. я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досліджувала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одне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властивостей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вакуумного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льоду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це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       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його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плавлення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порівняла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плавленням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льоду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отриманого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 при атмосферному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тиску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</a:p>
          <a:p>
            <a:pPr lvl="0"/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6. </a:t>
            </a:r>
            <a:r>
              <a:rPr lang="uk-UA" sz="24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Побудовала</a:t>
            </a:r>
            <a:r>
              <a:rPr lang="uk-UA" sz="2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uk-UA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і зробила аналіз графіка залежності відносного часу танення льоду (щодо часу танення атмосферного льоду) від тиску при кристалізації води.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tabLst>
                <a:tab pos="179388" algn="l"/>
                <a:tab pos="269875" algn="l"/>
                <a:tab pos="360363" algn="l"/>
              </a:tabLst>
            </a:pPr>
            <a:endParaRPr lang="uk-UA" sz="22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90488" indent="-90488">
              <a:buFontTx/>
              <a:buChar char="•"/>
              <a:tabLst>
                <a:tab pos="179388" algn="l"/>
                <a:tab pos="269875" algn="l"/>
                <a:tab pos="360363" algn="l"/>
              </a:tabLst>
            </a:pPr>
            <a:endParaRPr lang="uk-UA" sz="22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1412309"/>
            <a:ext cx="4032448" cy="5596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uk-UA" sz="7200" b="1" dirty="0" smtClean="0">
                <a:solidFill>
                  <a:schemeClr val="bg1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   ЗА  </a:t>
            </a:r>
            <a:r>
              <a:rPr lang="uk-UA" sz="7200" b="1" dirty="0">
                <a:solidFill>
                  <a:schemeClr val="bg1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УВАГУ</a:t>
            </a:r>
            <a:endParaRPr lang="ru-RU" sz="7200" b="1" dirty="0">
              <a:solidFill>
                <a:schemeClr val="bg1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39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8445252" cy="3672433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ru-RU" b="1" dirty="0" err="1">
                <a:solidFill>
                  <a:schemeClr val="bg1"/>
                </a:solidFill>
              </a:rPr>
              <a:t>Припущення</a:t>
            </a:r>
            <a:r>
              <a:rPr lang="ru-RU" b="1" dirty="0">
                <a:solidFill>
                  <a:schemeClr val="bg1"/>
                </a:solidFill>
              </a:rPr>
              <a:t>: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властивості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льоду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залежать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від</a:t>
            </a:r>
            <a:r>
              <a:rPr lang="ru-RU" dirty="0">
                <a:solidFill>
                  <a:schemeClr val="bg1"/>
                </a:solidFill>
              </a:rPr>
              <a:t> умов </a:t>
            </a:r>
            <a:r>
              <a:rPr lang="ru-RU" dirty="0" err="1">
                <a:solidFill>
                  <a:schemeClr val="bg1"/>
                </a:solidFill>
              </a:rPr>
              <a:t>його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утворення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зокрема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від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тиску</a:t>
            </a:r>
            <a:r>
              <a:rPr lang="ru-RU" dirty="0">
                <a:solidFill>
                  <a:schemeClr val="bg1"/>
                </a:solidFill>
              </a:rPr>
              <a:t> в </a:t>
            </a:r>
            <a:r>
              <a:rPr lang="ru-RU" dirty="0" err="1">
                <a:solidFill>
                  <a:schemeClr val="bg1"/>
                </a:solidFill>
              </a:rPr>
              <a:t>навколишньому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середовищі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1"/>
          </p:nvPr>
        </p:nvSpPr>
        <p:spPr>
          <a:xfrm>
            <a:off x="457200" y="333375"/>
            <a:ext cx="8229600" cy="59753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b="1" i="1" dirty="0" err="1" smtClean="0">
                <a:solidFill>
                  <a:schemeClr val="bg1"/>
                </a:solidFill>
              </a:rPr>
              <a:t>Обладнання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ru-RU" dirty="0" smtClean="0">
                <a:solidFill>
                  <a:schemeClr val="bg1"/>
                </a:solidFill>
              </a:rPr>
              <a:t> шприц</a:t>
            </a:r>
            <a:r>
              <a:rPr lang="uk-UA" dirty="0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гумки</a:t>
            </a:r>
            <a:r>
              <a:rPr lang="ru-RU" dirty="0" smtClean="0">
                <a:solidFill>
                  <a:schemeClr val="bg1"/>
                </a:solidFill>
              </a:rPr>
              <a:t>, стопори з </a:t>
            </a:r>
            <a:r>
              <a:rPr lang="ru-RU" dirty="0" err="1" smtClean="0">
                <a:solidFill>
                  <a:schemeClr val="bg1"/>
                </a:solidFill>
              </a:rPr>
              <a:t>пластмаси</a:t>
            </a:r>
            <a:r>
              <a:rPr lang="ru-RU" dirty="0" smtClean="0">
                <a:solidFill>
                  <a:schemeClr val="bg1"/>
                </a:solidFill>
              </a:rPr>
              <a:t>, вода, </a:t>
            </a:r>
            <a:r>
              <a:rPr lang="ru-RU" dirty="0" err="1" smtClean="0">
                <a:solidFill>
                  <a:schemeClr val="bg1"/>
                </a:solidFill>
              </a:rPr>
              <a:t>морозильна</a:t>
            </a:r>
            <a:r>
              <a:rPr lang="ru-RU" dirty="0" smtClean="0">
                <a:solidFill>
                  <a:schemeClr val="bg1"/>
                </a:solidFill>
              </a:rPr>
              <a:t> камера, </a:t>
            </a:r>
            <a:r>
              <a:rPr lang="ru-RU" dirty="0" err="1" smtClean="0">
                <a:solidFill>
                  <a:schemeClr val="bg1"/>
                </a:solidFill>
              </a:rPr>
              <a:t>секундом</a:t>
            </a:r>
            <a:r>
              <a:rPr lang="uk-UA" dirty="0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р.</a:t>
            </a:r>
            <a:endParaRPr lang="ru-RU" b="1" dirty="0" smtClean="0">
              <a:solidFill>
                <a:schemeClr val="bg1"/>
              </a:solidFill>
            </a:endParaRPr>
          </a:p>
          <a:p>
            <a:pPr eaLnBrk="1" hangingPunct="1"/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52881">
            <a:off x="5435600" y="3860800"/>
            <a:ext cx="32766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18" y="1772815"/>
            <a:ext cx="4628221" cy="49875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4401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Лід</a:t>
            </a:r>
            <a:r>
              <a:rPr lang="ru-RU" sz="96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 на </a:t>
            </a:r>
            <a:r>
              <a:rPr lang="ru-RU" sz="9600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Землі</a:t>
            </a:r>
            <a:r>
              <a:rPr lang="ru-RU" sz="96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.</a:t>
            </a:r>
            <a:endParaRPr lang="ru-RU" sz="9600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85728"/>
            <a:ext cx="1857388" cy="2156394"/>
          </a:xfrm>
          <a:prstGeom prst="roundRect">
            <a:avLst>
              <a:gd name="adj" fmla="val 303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4500563"/>
            <a:ext cx="26114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4572000"/>
            <a:ext cx="2409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6"/>
          <p:cNvGrpSpPr>
            <a:grpSpLocks noChangeAspect="1"/>
          </p:cNvGrpSpPr>
          <p:nvPr/>
        </p:nvGrpSpPr>
        <p:grpSpPr bwMode="auto">
          <a:xfrm>
            <a:off x="250825" y="404813"/>
            <a:ext cx="8497888" cy="6191250"/>
            <a:chOff x="1134" y="1272"/>
            <a:chExt cx="3889" cy="1152"/>
          </a:xfrm>
        </p:grpSpPr>
        <p:sp>
          <p:nvSpPr>
            <p:cNvPr id="3" name="Picture 1"/>
            <p:cNvSpPr>
              <a:spLocks noChangeAspect="1" noChangeArrowheads="1"/>
            </p:cNvSpPr>
            <p:nvPr/>
          </p:nvSpPr>
          <p:spPr bwMode="auto">
            <a:xfrm>
              <a:off x="1299" y="1339"/>
              <a:ext cx="559" cy="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34843" name="_s34843"/>
            <p:cNvCxnSpPr>
              <a:cxnSpLocks noChangeShapeType="1"/>
              <a:stCxn id="11" idx="0"/>
              <a:endCxn id="4" idx="2"/>
            </p:cNvCxnSpPr>
            <p:nvPr/>
          </p:nvCxnSpPr>
          <p:spPr bwMode="auto">
            <a:xfrm rot="5400000" flipH="1">
              <a:off x="3845" y="959"/>
              <a:ext cx="144" cy="1346"/>
            </a:xfrm>
            <a:prstGeom prst="bentConnector3">
              <a:avLst>
                <a:gd name="adj1" fmla="val 14755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41" name="_s34841"/>
            <p:cNvCxnSpPr>
              <a:cxnSpLocks noChangeShapeType="1"/>
              <a:stCxn id="10" idx="0"/>
              <a:endCxn id="6" idx="2"/>
            </p:cNvCxnSpPr>
            <p:nvPr/>
          </p:nvCxnSpPr>
          <p:spPr bwMode="auto">
            <a:xfrm rot="5400000" flipH="1">
              <a:off x="2879" y="1665"/>
              <a:ext cx="154" cy="801"/>
            </a:xfrm>
            <a:prstGeom prst="bentConnector3">
              <a:avLst>
                <a:gd name="adj1" fmla="val 137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39" name="_s34839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5400000" flipH="1">
              <a:off x="2489" y="2055"/>
              <a:ext cx="167" cy="36"/>
            </a:xfrm>
            <a:prstGeom prst="bentConnector3">
              <a:avLst>
                <a:gd name="adj1" fmla="val 1269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37" name="_s34837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16200000">
              <a:off x="2015" y="1603"/>
              <a:ext cx="154" cy="926"/>
            </a:xfrm>
            <a:prstGeom prst="bentConnector3">
              <a:avLst>
                <a:gd name="adj1" fmla="val 13769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29" name="_s34829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5400000" flipH="1">
              <a:off x="3341" y="1463"/>
              <a:ext cx="144" cy="338"/>
            </a:xfrm>
            <a:prstGeom prst="bentConnector3">
              <a:avLst>
                <a:gd name="adj1" fmla="val 14755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28" name="_s34828"/>
            <p:cNvCxnSpPr>
              <a:cxnSpLocks noChangeShapeType="1"/>
              <a:stCxn id="6" idx="0"/>
              <a:endCxn id="4" idx="2"/>
            </p:cNvCxnSpPr>
            <p:nvPr/>
          </p:nvCxnSpPr>
          <p:spPr bwMode="auto">
            <a:xfrm rot="16200000">
              <a:off x="2829" y="1286"/>
              <a:ext cx="141" cy="689"/>
            </a:xfrm>
            <a:prstGeom prst="bentConnector3">
              <a:avLst>
                <a:gd name="adj1" fmla="val 15125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827" name="_s34827"/>
            <p:cNvCxnSpPr>
              <a:cxnSpLocks noChangeShapeType="1"/>
              <a:stCxn id="5" idx="0"/>
              <a:endCxn id="4" idx="2"/>
            </p:cNvCxnSpPr>
            <p:nvPr/>
          </p:nvCxnSpPr>
          <p:spPr bwMode="auto">
            <a:xfrm rot="16200000">
              <a:off x="2333" y="793"/>
              <a:ext cx="144" cy="1678"/>
            </a:xfrm>
            <a:prstGeom prst="bentConnector3">
              <a:avLst>
                <a:gd name="adj1" fmla="val 14755"/>
              </a:avLst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_s34823"/>
            <p:cNvSpPr>
              <a:spLocks noChangeArrowheads="1"/>
            </p:cNvSpPr>
            <p:nvPr/>
          </p:nvSpPr>
          <p:spPr bwMode="auto">
            <a:xfrm>
              <a:off x="2024" y="1272"/>
              <a:ext cx="2439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Види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 земного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льоду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.</a:t>
              </a:r>
            </a:p>
          </p:txBody>
        </p:sp>
        <p:sp>
          <p:nvSpPr>
            <p:cNvPr id="5" name="_s34824"/>
            <p:cNvSpPr>
              <a:spLocks noChangeArrowheads="1"/>
            </p:cNvSpPr>
            <p:nvPr/>
          </p:nvSpPr>
          <p:spPr bwMode="auto">
            <a:xfrm>
              <a:off x="1134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sz="2000" b="1" i="1" dirty="0" smtClean="0">
                  <a:solidFill>
                    <a:schemeClr val="bg1"/>
                  </a:solidFill>
                  <a:cs typeface="Arial" charset="0"/>
                </a:rPr>
                <a:t>Крижаний 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000" b="1" i="1" dirty="0" err="1" smtClean="0">
                  <a:solidFill>
                    <a:schemeClr val="bg1"/>
                  </a:solidFill>
                  <a:cs typeface="Arial" charset="0"/>
                </a:rPr>
                <a:t>поверхня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_s34825"/>
            <p:cNvSpPr>
              <a:spLocks noChangeArrowheads="1"/>
            </p:cNvSpPr>
            <p:nvPr/>
          </p:nvSpPr>
          <p:spPr bwMode="auto">
            <a:xfrm>
              <a:off x="2123" y="170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Атмосферний</a:t>
              </a: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лід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" name="_s34826"/>
            <p:cNvSpPr>
              <a:spLocks noChangeArrowheads="1"/>
            </p:cNvSpPr>
            <p:nvPr/>
          </p:nvSpPr>
          <p:spPr bwMode="auto">
            <a:xfrm>
              <a:off x="3150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Підземний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2000" b="1" i="1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лід</a:t>
              </a: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</p:txBody>
        </p:sp>
        <p:sp>
          <p:nvSpPr>
            <p:cNvPr id="8" name="_s34836"/>
            <p:cNvSpPr>
              <a:spLocks noChangeArrowheads="1"/>
            </p:cNvSpPr>
            <p:nvPr/>
          </p:nvSpPr>
          <p:spPr bwMode="auto">
            <a:xfrm>
              <a:off x="1299" y="2143"/>
              <a:ext cx="660" cy="207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Сніг</a:t>
              </a:r>
              <a:endPara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9" name="_s34838"/>
            <p:cNvSpPr>
              <a:spLocks noChangeArrowheads="1"/>
            </p:cNvSpPr>
            <p:nvPr/>
          </p:nvSpPr>
          <p:spPr bwMode="auto">
            <a:xfrm>
              <a:off x="2288" y="2156"/>
              <a:ext cx="605" cy="208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1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Град</a:t>
              </a:r>
            </a:p>
          </p:txBody>
        </p:sp>
        <p:sp>
          <p:nvSpPr>
            <p:cNvPr id="10" name="_s34840"/>
            <p:cNvSpPr>
              <a:spLocks noChangeArrowheads="1"/>
            </p:cNvSpPr>
            <p:nvPr/>
          </p:nvSpPr>
          <p:spPr bwMode="auto">
            <a:xfrm>
              <a:off x="3079" y="2143"/>
              <a:ext cx="554" cy="208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600" b="1" i="1" dirty="0" err="1" smtClean="0">
                  <a:solidFill>
                    <a:schemeClr val="bg1"/>
                  </a:solidFill>
                  <a:cs typeface="Arial" charset="0"/>
                </a:rPr>
                <a:t>І</a:t>
              </a:r>
              <a:r>
                <a:rPr kumimoji="0" lang="ru-RU" sz="16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ній</a:t>
              </a:r>
              <a:endPara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1" name="_s34842"/>
            <p:cNvSpPr>
              <a:spLocks noChangeArrowheads="1"/>
            </p:cNvSpPr>
            <p:nvPr/>
          </p:nvSpPr>
          <p:spPr bwMode="auto">
            <a:xfrm>
              <a:off x="4158" y="170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Льодовиковий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20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cs typeface="Arial" charset="0"/>
                </a:rPr>
                <a:t>лід</a:t>
              </a:r>
              <a:endPara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2" name="Picture 2"/>
            <p:cNvSpPr>
              <a:spLocks noChangeAspect="1" noChangeArrowheads="1"/>
            </p:cNvSpPr>
            <p:nvPr/>
          </p:nvSpPr>
          <p:spPr bwMode="auto">
            <a:xfrm>
              <a:off x="3704" y="2130"/>
              <a:ext cx="1286" cy="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34866" name="Picture 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836613"/>
            <a:ext cx="226695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Властивості</a:t>
            </a:r>
            <a:r>
              <a:rPr lang="ru-RU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 земного </a:t>
            </a:r>
            <a:r>
              <a:rPr lang="ru-RU" sz="36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льоду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287337" y="931973"/>
            <a:ext cx="85693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у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воді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не тоне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2.   Шар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зберігає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тепло в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воді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що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залишається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внизу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під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ним, і океан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ніколи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не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промерзає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до дна.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3.  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</a:rPr>
              <a:t>Густина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льоду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залежить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від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його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солоності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4.  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</a:rPr>
              <a:t>Солоний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морський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опріснюється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5.  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</a:rPr>
              <a:t>Лід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- тверда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речовина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і все ж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він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може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повільно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змінювати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форму і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навіть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текти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подібно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в'язкої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itchFamily="18" charset="0"/>
              </a:rPr>
              <a:t>рідини</a:t>
            </a:r>
            <a:endParaRPr lang="ru-RU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3584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4357688"/>
            <a:ext cx="23685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929188"/>
            <a:ext cx="3033713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47305"/>
            <a:ext cx="8229600" cy="123483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ru-RU" sz="4400" i="1" dirty="0" err="1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Незвичайні</a:t>
            </a:r>
            <a: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4400" i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різновиди</a:t>
            </a:r>
            <a:r>
              <a:rPr lang="ru-RU" sz="4400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4400" i="1" dirty="0" err="1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льоду</a:t>
            </a:r>
            <a: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ru-RU" sz="4400" i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/>
            </a:r>
            <a:br>
              <a:rPr lang="ru-RU" sz="4400" i="1" dirty="0">
                <a:solidFill>
                  <a:schemeClr val="bg2">
                    <a:lumMod val="75000"/>
                  </a:schemeClr>
                </a:solidFill>
                <a:latin typeface="+mn-lt"/>
              </a:rPr>
            </a:br>
            <a:r>
              <a:rPr lang="ru-RU" sz="4400" i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.</a:t>
            </a:r>
            <a:endParaRPr lang="ru-RU" sz="4400" i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50825" y="3213100"/>
            <a:ext cx="1008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2755960"/>
            <a:ext cx="81730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 err="1">
                <a:solidFill>
                  <a:schemeClr val="bg1"/>
                </a:solidFill>
              </a:rPr>
              <a:t>Гарячий</a:t>
            </a:r>
            <a:r>
              <a:rPr lang="ru-RU" sz="2400" b="1" dirty="0">
                <a:solidFill>
                  <a:schemeClr val="bg1"/>
                </a:solidFill>
              </a:rPr>
              <a:t>» </a:t>
            </a:r>
            <a:r>
              <a:rPr lang="ru-RU" sz="2400" b="1" dirty="0" err="1">
                <a:solidFill>
                  <a:schemeClr val="bg1"/>
                </a:solidFill>
              </a:rPr>
              <a:t>лід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– </a:t>
            </a:r>
            <a:r>
              <a:rPr lang="ru-RU" sz="2400" dirty="0" err="1" smtClean="0">
                <a:solidFill>
                  <a:schemeClr val="bg1"/>
                </a:solidFill>
              </a:rPr>
              <a:t>лід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</a:rPr>
              <a:t>який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утворюється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під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тиском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понад</a:t>
            </a:r>
            <a:r>
              <a:rPr lang="ru-RU" sz="2400" dirty="0">
                <a:solidFill>
                  <a:schemeClr val="bg1"/>
                </a:solidFill>
              </a:rPr>
              <a:t> 500 </a:t>
            </a:r>
            <a:r>
              <a:rPr lang="ru-RU" sz="2400" dirty="0" smtClean="0">
                <a:solidFill>
                  <a:schemeClr val="bg1"/>
                </a:solidFill>
              </a:rPr>
              <a:t>Мпа, </a:t>
            </a:r>
            <a:r>
              <a:rPr lang="ru-RU" sz="2400" dirty="0">
                <a:solidFill>
                  <a:schemeClr val="bg1"/>
                </a:solidFill>
              </a:rPr>
              <a:t>плавиться при </a:t>
            </a:r>
            <a:r>
              <a:rPr lang="ru-RU" sz="2400" dirty="0" err="1">
                <a:solidFill>
                  <a:schemeClr val="bg1"/>
                </a:solidFill>
              </a:rPr>
              <a:t>температурі</a:t>
            </a:r>
            <a:r>
              <a:rPr lang="ru-RU" sz="2400" dirty="0">
                <a:solidFill>
                  <a:schemeClr val="bg1"/>
                </a:solidFill>
              </a:rPr>
              <a:t> + 80С. </a:t>
            </a:r>
            <a:r>
              <a:rPr lang="ru-RU" sz="2400" dirty="0" err="1">
                <a:solidFill>
                  <a:schemeClr val="bg1"/>
                </a:solidFill>
              </a:rPr>
              <a:t>Цей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лід</a:t>
            </a:r>
            <a:r>
              <a:rPr lang="ru-RU" sz="2400" dirty="0">
                <a:solidFill>
                  <a:schemeClr val="bg1"/>
                </a:solidFill>
              </a:rPr>
              <a:t> тоне у </a:t>
            </a:r>
            <a:r>
              <a:rPr lang="ru-RU" sz="2400" dirty="0" err="1">
                <a:solidFill>
                  <a:schemeClr val="bg1"/>
                </a:solidFill>
              </a:rPr>
              <a:t>воді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457200" y="3920986"/>
            <a:ext cx="7030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4012" y="4363309"/>
            <a:ext cx="7966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 err="1" smtClean="0">
                <a:solidFill>
                  <a:schemeClr val="bg1"/>
                </a:solidFill>
              </a:rPr>
              <a:t>Надгарячий</a:t>
            </a:r>
            <a:r>
              <a:rPr lang="ru-RU" sz="2400" b="1" dirty="0">
                <a:solidFill>
                  <a:schemeClr val="bg1"/>
                </a:solidFill>
              </a:rPr>
              <a:t>» </a:t>
            </a:r>
            <a:r>
              <a:rPr lang="ru-RU" sz="2400" b="1" dirty="0" err="1">
                <a:solidFill>
                  <a:schemeClr val="bg1"/>
                </a:solidFill>
              </a:rPr>
              <a:t>лід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- </a:t>
            </a:r>
            <a:r>
              <a:rPr lang="ru-RU" sz="2400" dirty="0" err="1">
                <a:solidFill>
                  <a:schemeClr val="bg1"/>
                </a:solidFill>
              </a:rPr>
              <a:t>утворюється</a:t>
            </a:r>
            <a:r>
              <a:rPr lang="ru-RU" sz="2400" dirty="0">
                <a:solidFill>
                  <a:schemeClr val="bg1"/>
                </a:solidFill>
              </a:rPr>
              <a:t> при </a:t>
            </a:r>
            <a:r>
              <a:rPr lang="ru-RU" sz="2400" dirty="0" err="1">
                <a:solidFill>
                  <a:schemeClr val="bg1"/>
                </a:solidFill>
              </a:rPr>
              <a:t>дуже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високому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тиску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наприклад</a:t>
            </a:r>
            <a:r>
              <a:rPr lang="ru-RU" sz="2400" dirty="0">
                <a:solidFill>
                  <a:schemeClr val="bg1"/>
                </a:solidFill>
              </a:rPr>
              <a:t>, в </a:t>
            </a:r>
            <a:r>
              <a:rPr lang="ru-RU" sz="2400" dirty="0" err="1">
                <a:solidFill>
                  <a:schemeClr val="bg1"/>
                </a:solidFill>
              </a:rPr>
              <a:t>підшипниках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потужних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турбін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електростанц</a:t>
            </a:r>
            <a:r>
              <a:rPr lang="ru-RU" sz="2000" dirty="0" err="1" smtClean="0">
                <a:solidFill>
                  <a:schemeClr val="bg1"/>
                </a:solidFill>
              </a:rPr>
              <a:t>ІЙ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826" y="1203087"/>
            <a:ext cx="85903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chemeClr val="bg1"/>
                </a:solidFill>
              </a:rPr>
              <a:t>”</a:t>
            </a:r>
            <a:r>
              <a:rPr lang="ru-RU" sz="2400" b="1" dirty="0" err="1">
                <a:solidFill>
                  <a:schemeClr val="bg1"/>
                </a:solidFill>
              </a:rPr>
              <a:t>Скляний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лід</a:t>
            </a:r>
            <a:r>
              <a:rPr lang="en-US" sz="2400" b="1" dirty="0">
                <a:solidFill>
                  <a:schemeClr val="bg1"/>
                </a:solidFill>
              </a:rPr>
              <a:t>’’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- </a:t>
            </a:r>
            <a:r>
              <a:rPr lang="ru-RU" sz="2400" dirty="0">
                <a:solidFill>
                  <a:schemeClr val="bg1"/>
                </a:solidFill>
              </a:rPr>
              <a:t>в </a:t>
            </a:r>
            <a:r>
              <a:rPr lang="ru-RU" sz="2400" dirty="0" err="1">
                <a:solidFill>
                  <a:schemeClr val="bg1"/>
                </a:solidFill>
              </a:rPr>
              <a:t>вакуумі</a:t>
            </a:r>
            <a:r>
              <a:rPr lang="ru-RU" sz="2400" dirty="0">
                <a:solidFill>
                  <a:schemeClr val="bg1"/>
                </a:solidFill>
              </a:rPr>
              <a:t> при </a:t>
            </a:r>
            <a:r>
              <a:rPr lang="ru-RU" sz="2400" dirty="0" err="1">
                <a:solidFill>
                  <a:schemeClr val="bg1"/>
                </a:solidFill>
              </a:rPr>
              <a:t>температурі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нижче</a:t>
            </a:r>
            <a:r>
              <a:rPr lang="ru-RU" sz="2400" dirty="0">
                <a:solidFill>
                  <a:schemeClr val="bg1"/>
                </a:solidFill>
              </a:rPr>
              <a:t> -170С з </a:t>
            </a:r>
            <a:r>
              <a:rPr lang="en-US" sz="2400" dirty="0" smtClean="0">
                <a:solidFill>
                  <a:schemeClr val="bg1"/>
                </a:solidFill>
              </a:rPr>
              <a:t>       </a:t>
            </a:r>
            <a:r>
              <a:rPr lang="ru-RU" sz="2400" dirty="0" err="1" smtClean="0">
                <a:solidFill>
                  <a:schemeClr val="bg1"/>
                </a:solidFill>
              </a:rPr>
              <a:t>водяної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пари </a:t>
            </a:r>
            <a:r>
              <a:rPr lang="ru-RU" sz="2400" dirty="0" err="1">
                <a:solidFill>
                  <a:schemeClr val="bg1"/>
                </a:solidFill>
              </a:rPr>
              <a:t>утворюється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лід</a:t>
            </a:r>
            <a:r>
              <a:rPr lang="ru-RU" sz="2400" dirty="0" smtClean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позбавлений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кристалічної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решітки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r>
              <a:rPr lang="ru-RU" sz="2400" dirty="0" err="1">
                <a:solidFill>
                  <a:schemeClr val="bg1"/>
                </a:solidFill>
              </a:rPr>
              <a:t>Молекули</a:t>
            </a:r>
            <a:r>
              <a:rPr lang="ru-RU" sz="2400" dirty="0">
                <a:solidFill>
                  <a:schemeClr val="bg1"/>
                </a:solidFill>
              </a:rPr>
              <a:t> такого аморфного </a:t>
            </a:r>
            <a:r>
              <a:rPr lang="ru-RU" sz="2400" dirty="0" err="1">
                <a:solidFill>
                  <a:schemeClr val="bg1"/>
                </a:solidFill>
              </a:rPr>
              <a:t>льоду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розташовані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більш</a:t>
            </a:r>
            <a:r>
              <a:rPr lang="ru-RU" sz="2400" dirty="0">
                <a:solidFill>
                  <a:schemeClr val="bg1"/>
                </a:solidFill>
              </a:rPr>
              <a:t> компактно, </a:t>
            </a:r>
            <a:r>
              <a:rPr lang="ru-RU" sz="2400" dirty="0" err="1">
                <a:solidFill>
                  <a:schemeClr val="bg1"/>
                </a:solidFill>
              </a:rPr>
              <a:t>ніж</a:t>
            </a:r>
            <a:r>
              <a:rPr lang="ru-RU" sz="2400" dirty="0">
                <a:solidFill>
                  <a:schemeClr val="bg1"/>
                </a:solidFill>
              </a:rPr>
              <a:t> у </a:t>
            </a:r>
            <a:r>
              <a:rPr lang="ru-RU" sz="2400" dirty="0" err="1">
                <a:solidFill>
                  <a:schemeClr val="bg1"/>
                </a:solidFill>
              </a:rPr>
              <a:t>льоду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кристалічного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</a:rPr>
              <a:t>Його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густина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вище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звичайного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Л</a:t>
            </a:r>
            <a:r>
              <a:rPr lang="uk-UA" sz="9600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і</a:t>
            </a:r>
            <a:r>
              <a:rPr lang="ru-RU" sz="96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д </a:t>
            </a:r>
            <a:r>
              <a:rPr lang="ru-RU" sz="9600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вакуумний</a:t>
            </a:r>
            <a:r>
              <a:rPr lang="ru-RU" sz="96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</a:rPr>
              <a:t>         </a:t>
            </a:r>
            <a:endParaRPr lang="ru-RU" sz="9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3789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435768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0570" y="-37571"/>
            <a:ext cx="1879901" cy="202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1926</TotalTime>
  <Words>1037</Words>
  <Application>Microsoft Office PowerPoint</Application>
  <PresentationFormat>Экран (4:3)</PresentationFormat>
  <Paragraphs>76</Paragraphs>
  <Slides>25</Slides>
  <Notes>1</Notes>
  <HiddenSlides>3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9" baseType="lpstr">
      <vt:lpstr>Arial</vt:lpstr>
      <vt:lpstr>Arial Narrow</vt:lpstr>
      <vt:lpstr>Book Antiqua</vt:lpstr>
      <vt:lpstr>Calibri</vt:lpstr>
      <vt:lpstr>Gabriola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Диаграмма</vt:lpstr>
      <vt:lpstr>Лист</vt:lpstr>
      <vt:lpstr>Дослідження властивостей льоду, отриманого при низькому тиску (вакуумного льоду )</vt:lpstr>
      <vt:lpstr>Презентация PowerPoint</vt:lpstr>
      <vt:lpstr>Презентация PowerPoint</vt:lpstr>
      <vt:lpstr>Презентация PowerPoint</vt:lpstr>
      <vt:lpstr>Лід на Землі.</vt:lpstr>
      <vt:lpstr>Презентация PowerPoint</vt:lpstr>
      <vt:lpstr>Властивості  земного льоду</vt:lpstr>
      <vt:lpstr> Незвичайні різновиди льоду  .</vt:lpstr>
      <vt:lpstr>Лід вакуумний         </vt:lpstr>
      <vt:lpstr>Звідки в космосі береться лід?</vt:lpstr>
      <vt:lpstr>Жива  вода.</vt:lpstr>
      <vt:lpstr>Презентация PowerPoint</vt:lpstr>
      <vt:lpstr>Презентация PowerPoint</vt:lpstr>
      <vt:lpstr>Затвердження Луїса Френка.</vt:lpstr>
      <vt:lpstr>Хід експерименту.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Висновки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Моделирование свойств космического льда в земных условиях.</dc:title>
  <dc:creator>USER</dc:creator>
  <cp:lastModifiedBy>Пользователь Windows</cp:lastModifiedBy>
  <cp:revision>194</cp:revision>
  <dcterms:created xsi:type="dcterms:W3CDTF">2012-01-18T13:31:48Z</dcterms:created>
  <dcterms:modified xsi:type="dcterms:W3CDTF">2018-04-11T20:14:31Z</dcterms:modified>
</cp:coreProperties>
</file>