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tags/tag6.xml" ContentType="application/vnd.openxmlformats-officedocument.presentationml.tags+xml"/>
  <Override PartName="/ppt/tags/tag8.xml" ContentType="application/vnd.openxmlformats-officedocument.presentationml.tag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ags/tag4.xml" ContentType="application/vnd.openxmlformats-officedocument.presentationml.tag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tags/tag2.xml" ContentType="application/vnd.openxmlformats-officedocument.presentationml.tags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Default Extension="bin" ContentType="application/vnd.openxmlformats-officedocument.oleObject"/>
  <Override PartName="/ppt/tags/tag7.xml" ContentType="application/vnd.openxmlformats-officedocument.presentationml.tag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ags/tag5.xml" ContentType="application/vnd.openxmlformats-officedocument.presentationml.tag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tags/tag3.xml" ContentType="application/vnd.openxmlformats-officedocument.presentationml.tag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27"/>
  </p:notes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</p:sldIdLst>
  <p:sldSz cx="9144000" cy="6858000" type="screen4x3"/>
  <p:notesSz cx="6858000" cy="91440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63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30.wmf"/><Relationship Id="rId1" Type="http://schemas.openxmlformats.org/officeDocument/2006/relationships/image" Target="../media/image29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верхнього колонтитула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3" name="Місце для дати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5CCFB12-6C31-49B3-AE2F-82BFC10CFE8B}" type="datetimeFigureOut">
              <a:rPr lang="uk-UA" smtClean="0"/>
              <a:t>23.06.2018</a:t>
            </a:fld>
            <a:endParaRPr lang="uk-UA"/>
          </a:p>
        </p:txBody>
      </p:sp>
      <p:sp>
        <p:nvSpPr>
          <p:cNvPr id="4" name="Місце для зображення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uk-UA"/>
          </a:p>
        </p:txBody>
      </p:sp>
      <p:sp>
        <p:nvSpPr>
          <p:cNvPr id="5" name="Місце для нотаток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23AAAA-D0CB-4A9E-A437-875415E3F23D}" type="slidenum">
              <a:rPr lang="uk-UA" smtClean="0"/>
              <a:t>‹№›</a:t>
            </a:fld>
            <a:endParaRPr lang="uk-U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24D9FB0E-4BB2-459B-AF30-6C6F019AD5C8}" type="slidenum">
              <a:rPr lang="en-GB" smtClean="0">
                <a:latin typeface="Times New Roman" pitchFamily="18" charset="0"/>
              </a:rPr>
              <a:pPr/>
              <a:t>17</a:t>
            </a:fld>
            <a:endParaRPr lang="en-GB" smtClean="0">
              <a:latin typeface="Times New Roman" pitchFamily="18" charset="0"/>
            </a:endParaRPr>
          </a:p>
        </p:txBody>
      </p:sp>
      <p:sp>
        <p:nvSpPr>
          <p:cNvPr id="286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8676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  <p:sp>
        <p:nvSpPr>
          <p:cNvPr id="17" name="Пі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uk-UA" smtClean="0"/>
              <a:t>Зразок підзаголовка</a:t>
            </a:r>
            <a:endParaRPr kumimoji="0" lang="en-US"/>
          </a:p>
        </p:txBody>
      </p:sp>
      <p:sp>
        <p:nvSpPr>
          <p:cNvPr id="30" name="Місце для дати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DCDF39-5F94-4DC9-9EFC-D0D41E2C2DF9}" type="datetimeFigureOut">
              <a:rPr lang="uk-UA" smtClean="0"/>
              <a:t>23.06.2018</a:t>
            </a:fld>
            <a:endParaRPr lang="uk-UA"/>
          </a:p>
        </p:txBody>
      </p:sp>
      <p:sp>
        <p:nvSpPr>
          <p:cNvPr id="19" name="Місце для нижнього колонтитула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27" name="Місце для номера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7139BA-078D-482D-8876-F81A53C6DE5B}" type="slidenum">
              <a:rPr lang="uk-UA" smtClean="0"/>
              <a:t>‹№›</a:t>
            </a:fld>
            <a:endParaRPr lang="uk-U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і вертикальни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  <p:sp>
        <p:nvSpPr>
          <p:cNvPr id="3" name="Місце для вертикального тексту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uk-UA" smtClean="0"/>
              <a:t>Зразок тексту</a:t>
            </a:r>
          </a:p>
          <a:p>
            <a:pPr lvl="1" eaLnBrk="1" latinLnBrk="0" hangingPunct="1"/>
            <a:r>
              <a:rPr lang="uk-UA" smtClean="0"/>
              <a:t>Другий рівень</a:t>
            </a:r>
          </a:p>
          <a:p>
            <a:pPr lvl="2" eaLnBrk="1" latinLnBrk="0" hangingPunct="1"/>
            <a:r>
              <a:rPr lang="uk-UA" smtClean="0"/>
              <a:t>Третій рівень</a:t>
            </a:r>
          </a:p>
          <a:p>
            <a:pPr lvl="3" eaLnBrk="1" latinLnBrk="0" hangingPunct="1"/>
            <a:r>
              <a:rPr lang="uk-UA" smtClean="0"/>
              <a:t>Четвертий рівень</a:t>
            </a:r>
          </a:p>
          <a:p>
            <a:pPr lvl="4" eaLnBrk="1" latinLnBrk="0" hangingPunct="1"/>
            <a:r>
              <a:rPr lang="uk-UA" smtClean="0"/>
              <a:t>П'ятий рівень</a:t>
            </a:r>
            <a:endParaRPr kumimoji="0" lang="en-US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DCDF39-5F94-4DC9-9EFC-D0D41E2C2DF9}" type="datetimeFigureOut">
              <a:rPr lang="uk-UA" smtClean="0"/>
              <a:t>23.06.2018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7139BA-078D-482D-8876-F81A53C6DE5B}" type="slidenum">
              <a:rPr lang="uk-UA" smtClean="0"/>
              <a:t>‹№›</a:t>
            </a:fld>
            <a:endParaRPr lang="uk-U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ий заголовок і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и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  <p:sp>
        <p:nvSpPr>
          <p:cNvPr id="3" name="Місце для вертикального тексту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uk-UA" smtClean="0"/>
              <a:t>Зразок тексту</a:t>
            </a:r>
          </a:p>
          <a:p>
            <a:pPr lvl="1" eaLnBrk="1" latinLnBrk="0" hangingPunct="1"/>
            <a:r>
              <a:rPr lang="uk-UA" smtClean="0"/>
              <a:t>Другий рівень</a:t>
            </a:r>
          </a:p>
          <a:p>
            <a:pPr lvl="2" eaLnBrk="1" latinLnBrk="0" hangingPunct="1"/>
            <a:r>
              <a:rPr lang="uk-UA" smtClean="0"/>
              <a:t>Третій рівень</a:t>
            </a:r>
          </a:p>
          <a:p>
            <a:pPr lvl="3" eaLnBrk="1" latinLnBrk="0" hangingPunct="1"/>
            <a:r>
              <a:rPr lang="uk-UA" smtClean="0"/>
              <a:t>Четвертий рівень</a:t>
            </a:r>
          </a:p>
          <a:p>
            <a:pPr lvl="4" eaLnBrk="1" latinLnBrk="0" hangingPunct="1"/>
            <a:r>
              <a:rPr lang="uk-UA" smtClean="0"/>
              <a:t>П'ятий рівень</a:t>
            </a:r>
            <a:endParaRPr kumimoji="0" lang="en-US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DCDF39-5F94-4DC9-9EFC-D0D41E2C2DF9}" type="datetimeFigureOut">
              <a:rPr lang="uk-UA" smtClean="0"/>
              <a:t>23.06.2018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7139BA-078D-482D-8876-F81A53C6DE5B}" type="slidenum">
              <a:rPr lang="uk-UA" smtClean="0"/>
              <a:t>‹№›</a:t>
            </a:fld>
            <a:endParaRPr lang="uk-U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і об'є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uk-UA" smtClean="0"/>
              <a:t>Зразок тексту</a:t>
            </a:r>
          </a:p>
          <a:p>
            <a:pPr lvl="1" eaLnBrk="1" latinLnBrk="0" hangingPunct="1"/>
            <a:r>
              <a:rPr lang="uk-UA" smtClean="0"/>
              <a:t>Другий рівень</a:t>
            </a:r>
          </a:p>
          <a:p>
            <a:pPr lvl="2" eaLnBrk="1" latinLnBrk="0" hangingPunct="1"/>
            <a:r>
              <a:rPr lang="uk-UA" smtClean="0"/>
              <a:t>Третій рівень</a:t>
            </a:r>
          </a:p>
          <a:p>
            <a:pPr lvl="3" eaLnBrk="1" latinLnBrk="0" hangingPunct="1"/>
            <a:r>
              <a:rPr lang="uk-UA" smtClean="0"/>
              <a:t>Четвертий рівень</a:t>
            </a:r>
          </a:p>
          <a:p>
            <a:pPr lvl="4" eaLnBrk="1" latinLnBrk="0" hangingPunct="1"/>
            <a:r>
              <a:rPr lang="uk-UA" smtClean="0"/>
              <a:t>П'ятий рівень</a:t>
            </a:r>
            <a:endParaRPr kumimoji="0" lang="en-US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DCDF39-5F94-4DC9-9EFC-D0D41E2C2DF9}" type="datetimeFigureOut">
              <a:rPr lang="uk-UA" smtClean="0"/>
              <a:t>23.06.2018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7139BA-078D-482D-8876-F81A53C6DE5B}" type="slidenum">
              <a:rPr lang="uk-UA" smtClean="0"/>
              <a:t>‹№›</a:t>
            </a:fld>
            <a:endParaRPr lang="uk-U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озділ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uk-UA" smtClean="0"/>
              <a:t>Зразок тексту</a:t>
            </a:r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DCDF39-5F94-4DC9-9EFC-D0D41E2C2DF9}" type="datetimeFigureOut">
              <a:rPr lang="uk-UA" smtClean="0"/>
              <a:t>23.06.2018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7139BA-078D-482D-8876-F81A53C6DE5B}" type="slidenum">
              <a:rPr lang="uk-UA" smtClean="0"/>
              <a:t>‹№›</a:t>
            </a:fld>
            <a:endParaRPr lang="uk-U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'єкт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  <p:sp>
        <p:nvSpPr>
          <p:cNvPr id="3" name="Місце для вмісту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uk-UA" smtClean="0"/>
              <a:t>Зразок тексту</a:t>
            </a:r>
          </a:p>
          <a:p>
            <a:pPr lvl="1" eaLnBrk="1" latinLnBrk="0" hangingPunct="1"/>
            <a:r>
              <a:rPr lang="uk-UA" smtClean="0"/>
              <a:t>Другий рівень</a:t>
            </a:r>
          </a:p>
          <a:p>
            <a:pPr lvl="2" eaLnBrk="1" latinLnBrk="0" hangingPunct="1"/>
            <a:r>
              <a:rPr lang="uk-UA" smtClean="0"/>
              <a:t>Третій рівень</a:t>
            </a:r>
          </a:p>
          <a:p>
            <a:pPr lvl="3" eaLnBrk="1" latinLnBrk="0" hangingPunct="1"/>
            <a:r>
              <a:rPr lang="uk-UA" smtClean="0"/>
              <a:t>Четвертий рівень</a:t>
            </a:r>
          </a:p>
          <a:p>
            <a:pPr lvl="4" eaLnBrk="1" latinLnBrk="0" hangingPunct="1"/>
            <a:r>
              <a:rPr lang="uk-UA" smtClean="0"/>
              <a:t>П'ятий рівень</a:t>
            </a:r>
            <a:endParaRPr kumimoji="0" lang="en-US"/>
          </a:p>
        </p:txBody>
      </p:sp>
      <p:sp>
        <p:nvSpPr>
          <p:cNvPr id="4" name="Місце для вмісту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uk-UA" smtClean="0"/>
              <a:t>Зразок тексту</a:t>
            </a:r>
          </a:p>
          <a:p>
            <a:pPr lvl="1" eaLnBrk="1" latinLnBrk="0" hangingPunct="1"/>
            <a:r>
              <a:rPr lang="uk-UA" smtClean="0"/>
              <a:t>Другий рівень</a:t>
            </a:r>
          </a:p>
          <a:p>
            <a:pPr lvl="2" eaLnBrk="1" latinLnBrk="0" hangingPunct="1"/>
            <a:r>
              <a:rPr lang="uk-UA" smtClean="0"/>
              <a:t>Третій рівень</a:t>
            </a:r>
          </a:p>
          <a:p>
            <a:pPr lvl="3" eaLnBrk="1" latinLnBrk="0" hangingPunct="1"/>
            <a:r>
              <a:rPr lang="uk-UA" smtClean="0"/>
              <a:t>Четвертий рівень</a:t>
            </a:r>
          </a:p>
          <a:p>
            <a:pPr lvl="4" eaLnBrk="1" latinLnBrk="0" hangingPunct="1"/>
            <a:r>
              <a:rPr lang="uk-UA" smtClean="0"/>
              <a:t>П'ятий рівень</a:t>
            </a:r>
            <a:endParaRPr kumimoji="0" lang="en-US"/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DCDF39-5F94-4DC9-9EFC-D0D41E2C2DF9}" type="datetimeFigureOut">
              <a:rPr lang="uk-UA" smtClean="0"/>
              <a:t>23.06.2018</a:t>
            </a:fld>
            <a:endParaRPr lang="uk-UA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7139BA-078D-482D-8876-F81A53C6DE5B}" type="slidenum">
              <a:rPr lang="uk-UA" smtClean="0"/>
              <a:t>‹№›</a:t>
            </a:fld>
            <a:endParaRPr lang="uk-U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Порівнянн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uk-UA" smtClean="0"/>
              <a:t>Зразок тексту</a:t>
            </a:r>
          </a:p>
        </p:txBody>
      </p:sp>
      <p:sp>
        <p:nvSpPr>
          <p:cNvPr id="4" name="Місце для тексту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uk-UA" smtClean="0"/>
              <a:t>Зразок тексту</a:t>
            </a:r>
          </a:p>
        </p:txBody>
      </p:sp>
      <p:sp>
        <p:nvSpPr>
          <p:cNvPr id="5" name="Місце для вмісту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uk-UA" smtClean="0"/>
              <a:t>Зразок тексту</a:t>
            </a:r>
          </a:p>
          <a:p>
            <a:pPr lvl="1" eaLnBrk="1" latinLnBrk="0" hangingPunct="1"/>
            <a:r>
              <a:rPr lang="uk-UA" smtClean="0"/>
              <a:t>Другий рівень</a:t>
            </a:r>
          </a:p>
          <a:p>
            <a:pPr lvl="2" eaLnBrk="1" latinLnBrk="0" hangingPunct="1"/>
            <a:r>
              <a:rPr lang="uk-UA" smtClean="0"/>
              <a:t>Третій рівень</a:t>
            </a:r>
          </a:p>
          <a:p>
            <a:pPr lvl="3" eaLnBrk="1" latinLnBrk="0" hangingPunct="1"/>
            <a:r>
              <a:rPr lang="uk-UA" smtClean="0"/>
              <a:t>Четвертий рівень</a:t>
            </a:r>
          </a:p>
          <a:p>
            <a:pPr lvl="4" eaLnBrk="1" latinLnBrk="0" hangingPunct="1"/>
            <a:r>
              <a:rPr lang="uk-UA" smtClean="0"/>
              <a:t>П'ятий рівень</a:t>
            </a:r>
            <a:endParaRPr kumimoji="0" lang="en-US"/>
          </a:p>
        </p:txBody>
      </p:sp>
      <p:sp>
        <p:nvSpPr>
          <p:cNvPr id="6" name="Місце для вмісту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uk-UA" smtClean="0"/>
              <a:t>Зразок тексту</a:t>
            </a:r>
          </a:p>
          <a:p>
            <a:pPr lvl="1" eaLnBrk="1" latinLnBrk="0" hangingPunct="1"/>
            <a:r>
              <a:rPr lang="uk-UA" smtClean="0"/>
              <a:t>Другий рівень</a:t>
            </a:r>
          </a:p>
          <a:p>
            <a:pPr lvl="2" eaLnBrk="1" latinLnBrk="0" hangingPunct="1"/>
            <a:r>
              <a:rPr lang="uk-UA" smtClean="0"/>
              <a:t>Третій рівень</a:t>
            </a:r>
          </a:p>
          <a:p>
            <a:pPr lvl="3" eaLnBrk="1" latinLnBrk="0" hangingPunct="1"/>
            <a:r>
              <a:rPr lang="uk-UA" smtClean="0"/>
              <a:t>Четвертий рівень</a:t>
            </a:r>
          </a:p>
          <a:p>
            <a:pPr lvl="4" eaLnBrk="1" latinLnBrk="0" hangingPunct="1"/>
            <a:r>
              <a:rPr lang="uk-UA" smtClean="0"/>
              <a:t>П'ятий рівень</a:t>
            </a:r>
            <a:endParaRPr kumimoji="0" lang="en-US"/>
          </a:p>
        </p:txBody>
      </p:sp>
      <p:sp>
        <p:nvSpPr>
          <p:cNvPr id="7" name="Місце для дати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DCDF39-5F94-4DC9-9EFC-D0D41E2C2DF9}" type="datetimeFigureOut">
              <a:rPr lang="uk-UA" smtClean="0"/>
              <a:t>23.06.2018</a:t>
            </a:fld>
            <a:endParaRPr lang="uk-UA"/>
          </a:p>
        </p:txBody>
      </p:sp>
      <p:sp>
        <p:nvSpPr>
          <p:cNvPr id="8" name="Місце для нижнього колонтитула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Місце для номера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7139BA-078D-482D-8876-F81A53C6DE5B}" type="slidenum">
              <a:rPr lang="uk-UA" smtClean="0"/>
              <a:t>‹№›</a:t>
            </a:fld>
            <a:endParaRPr lang="uk-U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Лише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  <p:sp>
        <p:nvSpPr>
          <p:cNvPr id="3" name="Місце для дати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DCDF39-5F94-4DC9-9EFC-D0D41E2C2DF9}" type="datetimeFigureOut">
              <a:rPr lang="uk-UA" smtClean="0"/>
              <a:t>23.06.2018</a:t>
            </a:fld>
            <a:endParaRPr lang="uk-UA"/>
          </a:p>
        </p:txBody>
      </p:sp>
      <p:sp>
        <p:nvSpPr>
          <p:cNvPr id="4" name="Місце для нижнього колонтитула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Місце для номера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7139BA-078D-482D-8876-F81A53C6DE5B}" type="slidenum">
              <a:rPr lang="uk-UA" smtClean="0"/>
              <a:t>‹№›</a:t>
            </a:fld>
            <a:endParaRPr lang="uk-U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дати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DCDF39-5F94-4DC9-9EFC-D0D41E2C2DF9}" type="datetimeFigureOut">
              <a:rPr lang="uk-UA" smtClean="0"/>
              <a:t>23.06.2018</a:t>
            </a:fld>
            <a:endParaRPr lang="uk-UA"/>
          </a:p>
        </p:txBody>
      </p:sp>
      <p:sp>
        <p:nvSpPr>
          <p:cNvPr id="3" name="Місце для нижнього колонтитула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7139BA-078D-482D-8876-F81A53C6DE5B}" type="slidenum">
              <a:rPr lang="uk-UA" smtClean="0"/>
              <a:t>‹№›</a:t>
            </a:fld>
            <a:endParaRPr lang="uk-U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Вміст і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uk-UA" smtClean="0"/>
              <a:t>Зразок тексту</a:t>
            </a:r>
          </a:p>
        </p:txBody>
      </p:sp>
      <p:sp>
        <p:nvSpPr>
          <p:cNvPr id="4" name="Місце для вмісту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uk-UA" smtClean="0"/>
              <a:t>Зразок тексту</a:t>
            </a:r>
          </a:p>
          <a:p>
            <a:pPr lvl="1" eaLnBrk="1" latinLnBrk="0" hangingPunct="1"/>
            <a:r>
              <a:rPr lang="uk-UA" smtClean="0"/>
              <a:t>Другий рівень</a:t>
            </a:r>
          </a:p>
          <a:p>
            <a:pPr lvl="2" eaLnBrk="1" latinLnBrk="0" hangingPunct="1"/>
            <a:r>
              <a:rPr lang="uk-UA" smtClean="0"/>
              <a:t>Третій рівень</a:t>
            </a:r>
          </a:p>
          <a:p>
            <a:pPr lvl="3" eaLnBrk="1" latinLnBrk="0" hangingPunct="1"/>
            <a:r>
              <a:rPr lang="uk-UA" smtClean="0"/>
              <a:t>Четвертий рівень</a:t>
            </a:r>
          </a:p>
          <a:p>
            <a:pPr lvl="4" eaLnBrk="1" latinLnBrk="0" hangingPunct="1"/>
            <a:r>
              <a:rPr lang="uk-UA" smtClean="0"/>
              <a:t>П'ятий рівень</a:t>
            </a:r>
            <a:endParaRPr kumimoji="0" lang="en-US"/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DCDF39-5F94-4DC9-9EFC-D0D41E2C2DF9}" type="datetimeFigureOut">
              <a:rPr lang="uk-UA" smtClean="0"/>
              <a:t>23.06.2018</a:t>
            </a:fld>
            <a:endParaRPr lang="uk-UA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7139BA-078D-482D-8876-F81A53C6DE5B}" type="slidenum">
              <a:rPr lang="uk-UA" smtClean="0"/>
              <a:t>‹№›</a:t>
            </a:fld>
            <a:endParaRPr lang="uk-U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Зображення 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кутник з одним вирізаним округленим кут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кутний трикут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  <p:sp>
        <p:nvSpPr>
          <p:cNvPr id="4" name="Місце для тексту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uk-UA" smtClean="0"/>
              <a:t>Зразок тексту</a:t>
            </a:r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DCDF39-5F94-4DC9-9EFC-D0D41E2C2DF9}" type="datetimeFigureOut">
              <a:rPr lang="uk-UA" smtClean="0"/>
              <a:t>23.06.2018</a:t>
            </a:fld>
            <a:endParaRPr lang="uk-UA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6F7139BA-078D-482D-8876-F81A53C6DE5B}" type="slidenum">
              <a:rPr lang="uk-UA" smtClean="0"/>
              <a:t>‹№›</a:t>
            </a:fld>
            <a:endParaRPr lang="uk-UA"/>
          </a:p>
        </p:txBody>
      </p:sp>
      <p:sp>
        <p:nvSpPr>
          <p:cNvPr id="3" name="Місце для зображення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uk-UA" smtClean="0"/>
              <a:t>Клацніть піктограму, щоб додати зображення</a:t>
            </a:r>
            <a:endParaRPr kumimoji="0" lang="en-US" dirty="0"/>
          </a:p>
        </p:txBody>
      </p:sp>
      <p:sp>
        <p:nvSpPr>
          <p:cNvPr id="10" name="Поліліні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іліні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іліні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іліні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Місце для заголовка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uk-UA" smtClean="0"/>
              <a:t>Зразок заголовка</a:t>
            </a:r>
            <a:endParaRPr kumimoji="0" lang="en-US"/>
          </a:p>
        </p:txBody>
      </p:sp>
      <p:sp>
        <p:nvSpPr>
          <p:cNvPr id="30" name="Місце для тексту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uk-UA" smtClean="0"/>
              <a:t>Зразок тексту</a:t>
            </a:r>
          </a:p>
          <a:p>
            <a:pPr lvl="1" eaLnBrk="1" latinLnBrk="0" hangingPunct="1"/>
            <a:r>
              <a:rPr kumimoji="0" lang="uk-UA" smtClean="0"/>
              <a:t>Другий рівень</a:t>
            </a:r>
          </a:p>
          <a:p>
            <a:pPr lvl="2" eaLnBrk="1" latinLnBrk="0" hangingPunct="1"/>
            <a:r>
              <a:rPr kumimoji="0" lang="uk-UA" smtClean="0"/>
              <a:t>Третій рівень</a:t>
            </a:r>
          </a:p>
          <a:p>
            <a:pPr lvl="3" eaLnBrk="1" latinLnBrk="0" hangingPunct="1"/>
            <a:r>
              <a:rPr kumimoji="0" lang="uk-UA" smtClean="0"/>
              <a:t>Четвертий рівень</a:t>
            </a:r>
          </a:p>
          <a:p>
            <a:pPr lvl="4" eaLnBrk="1" latinLnBrk="0" hangingPunct="1"/>
            <a:r>
              <a:rPr kumimoji="0" lang="uk-UA" smtClean="0"/>
              <a:t>П'ятий рівень</a:t>
            </a:r>
            <a:endParaRPr kumimoji="0" lang="en-US"/>
          </a:p>
        </p:txBody>
      </p:sp>
      <p:sp>
        <p:nvSpPr>
          <p:cNvPr id="10" name="Місце для дати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1ADCDF39-5F94-4DC9-9EFC-D0D41E2C2DF9}" type="datetimeFigureOut">
              <a:rPr lang="uk-UA" smtClean="0"/>
              <a:t>23.06.2018</a:t>
            </a:fld>
            <a:endParaRPr lang="uk-UA"/>
          </a:p>
        </p:txBody>
      </p:sp>
      <p:sp>
        <p:nvSpPr>
          <p:cNvPr id="22" name="Місце для нижнього колонтитула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uk-UA"/>
          </a:p>
        </p:txBody>
      </p:sp>
      <p:sp>
        <p:nvSpPr>
          <p:cNvPr id="18" name="Місце для номера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6F7139BA-078D-482D-8876-F81A53C6DE5B}" type="slidenum">
              <a:rPr lang="uk-UA" smtClean="0"/>
              <a:t>‹№›</a:t>
            </a:fld>
            <a:endParaRPr lang="uk-UA"/>
          </a:p>
        </p:txBody>
      </p:sp>
      <p:grpSp>
        <p:nvGrpSpPr>
          <p:cNvPr id="2" name="Групувати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іліні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іліні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CIV2\SOUND\FANFARE6.WAV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hyperlink" Target="file:///F:\&#1084;&#1077;&#1093;&#1072;&#1085;&#1110;&#1095;&#1085;&#1080;&#1081;%20&#1088;&#1091;&#1093;\&#1058;&#1088;&#1072;&#1108;&#1082;&#1090;&#1086;&#1088;&#1110;&#1103;.mp4" TargetMode="External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25.png"/><Relationship Id="rId2" Type="http://schemas.openxmlformats.org/officeDocument/2006/relationships/tags" Target="../tags/tag6.xml"/><Relationship Id="rId1" Type="http://schemas.openxmlformats.org/officeDocument/2006/relationships/tags" Target="../tags/tag5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file:///F:\&#1084;&#1077;&#1093;&#1072;&#1085;&#1110;&#1095;&#1085;&#1080;&#1081;%20&#1088;&#1091;&#1093;\&#1064;&#1083;&#1103;&#1093;,%20&#1090;&#1088;&#1072;&#1108;&#1082;&#1090;&#1086;&#1088;&#1110;&#1103;.mp4" TargetMode="External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5" Type="http://schemas.openxmlformats.org/officeDocument/2006/relationships/oleObject" Target="../embeddings/oleObject2.bin"/><Relationship Id="rId4" Type="http://schemas.openxmlformats.org/officeDocument/2006/relationships/oleObject" Target="../embeddings/oleObject1.bin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7" Type="http://schemas.openxmlformats.org/officeDocument/2006/relationships/image" Target="../media/image37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image" Target="../media/image34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8.xml"/><Relationship Id="rId1" Type="http://schemas.openxmlformats.org/officeDocument/2006/relationships/tags" Target="../tags/tag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gif"/><Relationship Id="rId2" Type="http://schemas.openxmlformats.org/officeDocument/2006/relationships/image" Target="../media/image38.gif"/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0.xml"/><Relationship Id="rId1" Type="http://schemas.openxmlformats.org/officeDocument/2006/relationships/tags" Target="../tags/tag9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file:///F:\&#1084;&#1077;&#1093;&#1072;&#1085;&#1110;&#1095;&#1085;&#1080;&#1081;%20&#1088;&#1091;&#1093;\&#1056;&#1072;&#1089;&#1087;&#1091;&#1089;&#1082;&#1072;&#1085;&#1080;&#1077;%20&#1094;&#1074;&#1077;&#1090;&#1086;&#1074;.mp4" TargetMode="External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tags" Target="../tags/tag3.xml"/><Relationship Id="rId7" Type="http://schemas.openxmlformats.org/officeDocument/2006/relationships/image" Target="../media/image7.png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image" Target="../media/image6.png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A:\Din4.jpg"/>
          <p:cNvPicPr>
            <a:picLocks noChangeAspect="1" noChangeArrowheads="1"/>
          </p:cNvPicPr>
          <p:nvPr/>
        </p:nvPicPr>
        <p:blipFill>
          <a:blip r:embed="rId3" cstate="print"/>
          <a:srcRect l="1709" b="2174"/>
          <a:stretch>
            <a:fillRect/>
          </a:stretch>
        </p:blipFill>
        <p:spPr bwMode="auto">
          <a:xfrm>
            <a:off x="0" y="3352800"/>
            <a:ext cx="9144000" cy="350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5" name="Picture 3" descr="A:\Din41.jpg"/>
          <p:cNvPicPr>
            <a:picLocks noChangeAspect="1" noChangeArrowheads="1"/>
          </p:cNvPicPr>
          <p:nvPr/>
        </p:nvPicPr>
        <p:blipFill>
          <a:blip r:embed="rId4" cstate="print"/>
          <a:srcRect l="862"/>
          <a:stretch>
            <a:fillRect/>
          </a:stretch>
        </p:blipFill>
        <p:spPr bwMode="auto">
          <a:xfrm>
            <a:off x="0" y="0"/>
            <a:ext cx="9144000" cy="335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6" name="Text Box 4"/>
          <p:cNvSpPr txBox="1">
            <a:spLocks noChangeArrowheads="1"/>
          </p:cNvSpPr>
          <p:nvPr/>
        </p:nvSpPr>
        <p:spPr bwMode="auto">
          <a:xfrm>
            <a:off x="1524000" y="2971800"/>
            <a:ext cx="6400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US" dirty="0"/>
          </a:p>
        </p:txBody>
      </p:sp>
      <p:sp>
        <p:nvSpPr>
          <p:cNvPr id="3077" name="Text Box 6"/>
          <p:cNvSpPr txBox="1">
            <a:spLocks noChangeArrowheads="1"/>
          </p:cNvSpPr>
          <p:nvPr/>
        </p:nvSpPr>
        <p:spPr bwMode="auto">
          <a:xfrm>
            <a:off x="1143000" y="3581400"/>
            <a:ext cx="70866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uk-UA" sz="3200" dirty="0">
                <a:solidFill>
                  <a:schemeClr val="bg1"/>
                </a:solidFill>
              </a:rPr>
              <a:t>    </a:t>
            </a:r>
            <a:endParaRPr lang="ru-RU" sz="3200" dirty="0">
              <a:solidFill>
                <a:schemeClr val="bg1"/>
              </a:solidFill>
            </a:endParaRPr>
          </a:p>
        </p:txBody>
      </p:sp>
      <p:sp>
        <p:nvSpPr>
          <p:cNvPr id="3078" name="Text Box 7"/>
          <p:cNvSpPr txBox="1">
            <a:spLocks noChangeArrowheads="1"/>
          </p:cNvSpPr>
          <p:nvPr/>
        </p:nvSpPr>
        <p:spPr bwMode="auto">
          <a:xfrm>
            <a:off x="990600" y="3657600"/>
            <a:ext cx="533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US" dirty="0"/>
          </a:p>
        </p:txBody>
      </p:sp>
      <p:pic>
        <p:nvPicPr>
          <p:cNvPr id="2057" name="FANFARE6.WAV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80" name="AutoShape 10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8680450" y="6403975"/>
            <a:ext cx="457200" cy="457200"/>
          </a:xfrm>
          <a:prstGeom prst="actionButtonForwardNex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1" name="Заголовок 1"/>
          <p:cNvSpPr txBox="1">
            <a:spLocks/>
          </p:cNvSpPr>
          <p:nvPr/>
        </p:nvSpPr>
        <p:spPr>
          <a:xfrm>
            <a:off x="755650" y="2636838"/>
            <a:ext cx="8064500" cy="1512887"/>
          </a:xfrm>
          <a:prstGeom prst="rect">
            <a:avLst/>
          </a:prstGeom>
        </p:spPr>
        <p:txBody>
          <a:bodyPr/>
          <a:lstStyle/>
          <a:p>
            <a:pPr algn="ctr" eaLnBrk="0" hangingPunct="0">
              <a:defRPr/>
            </a:pPr>
            <a:r>
              <a:rPr lang="uk-UA" sz="5400" b="1" i="1" u="sng" kern="0" dirty="0">
                <a:solidFill>
                  <a:srgbClr val="FFFFCC"/>
                </a:solidFill>
                <a:latin typeface="+mj-lt"/>
                <a:ea typeface="+mj-ea"/>
                <a:cs typeface="+mj-cs"/>
              </a:rPr>
              <a:t>Розділ: МЕХАНІЧНИЙ РУХ</a:t>
            </a:r>
            <a:endParaRPr lang="en-US" sz="5400" b="1" i="1" u="sng" kern="0" dirty="0">
              <a:solidFill>
                <a:srgbClr val="FFFFCC"/>
              </a:solidFill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0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05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7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57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>
              <a:defRPr/>
            </a:pPr>
            <a:r>
              <a:rPr lang="uk-UA" b="1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Проблемна ситуація: </a:t>
            </a:r>
            <a:r>
              <a:rPr lang="uk-UA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/>
            </a:r>
            <a:br>
              <a:rPr lang="uk-UA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</a:br>
            <a:endParaRPr lang="uk-UA" dirty="0"/>
          </a:p>
        </p:txBody>
      </p:sp>
      <p:sp>
        <p:nvSpPr>
          <p:cNvPr id="12291" name="Місце для вмісту 2"/>
          <p:cNvSpPr>
            <a:spLocks noGrp="1"/>
          </p:cNvSpPr>
          <p:nvPr>
            <p:ph idx="1"/>
          </p:nvPr>
        </p:nvSpPr>
        <p:spPr>
          <a:xfrm>
            <a:off x="685800" y="1981200"/>
            <a:ext cx="4749800" cy="4114800"/>
          </a:xfrm>
        </p:spPr>
        <p:txBody>
          <a:bodyPr/>
          <a:lstStyle/>
          <a:p>
            <a:r>
              <a:rPr lang="uk-UA" dirty="0" smtClean="0"/>
              <a:t>Вам потрібно зустріти друга у незнайомому місті. </a:t>
            </a:r>
            <a:endParaRPr lang="uk-UA" dirty="0" smtClean="0"/>
          </a:p>
          <a:p>
            <a:r>
              <a:rPr lang="uk-UA" dirty="0" smtClean="0"/>
              <a:t>Ви </a:t>
            </a:r>
            <a:r>
              <a:rPr lang="uk-UA" dirty="0" smtClean="0"/>
              <a:t>можете відправити йому один електронний лист. </a:t>
            </a:r>
          </a:p>
          <a:p>
            <a:r>
              <a:rPr lang="uk-UA" dirty="0" smtClean="0"/>
              <a:t>Які відомості ви напишете  в повідомленні?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80112" y="1196752"/>
            <a:ext cx="3000375" cy="510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Заголовок 1"/>
          <p:cNvSpPr>
            <a:spLocks noGrp="1"/>
          </p:cNvSpPr>
          <p:nvPr>
            <p:ph type="title"/>
          </p:nvPr>
        </p:nvSpPr>
        <p:spPr>
          <a:xfrm>
            <a:off x="1835150" y="0"/>
            <a:ext cx="5689600" cy="1125538"/>
          </a:xfrm>
        </p:spPr>
        <p:txBody>
          <a:bodyPr/>
          <a:lstStyle/>
          <a:p>
            <a:r>
              <a:rPr lang="uk-UA" b="1" u="sng" smtClean="0">
                <a:solidFill>
                  <a:srgbClr val="002060"/>
                </a:solidFill>
              </a:rPr>
              <a:t>Система відліку</a:t>
            </a:r>
            <a:endParaRPr lang="ru-RU" b="1" u="sng" smtClean="0">
              <a:solidFill>
                <a:srgbClr val="002060"/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196752"/>
            <a:ext cx="9144000" cy="5661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Заголовок 1"/>
          <p:cNvSpPr>
            <a:spLocks noGrp="1"/>
          </p:cNvSpPr>
          <p:nvPr>
            <p:ph type="title"/>
          </p:nvPr>
        </p:nvSpPr>
        <p:spPr>
          <a:xfrm>
            <a:off x="642938" y="357188"/>
            <a:ext cx="7772400" cy="1143000"/>
          </a:xfrm>
        </p:spPr>
        <p:txBody>
          <a:bodyPr/>
          <a:lstStyle/>
          <a:p>
            <a:r>
              <a:rPr lang="uk-UA" smtClean="0"/>
              <a:t>Основна задача механіки</a:t>
            </a:r>
            <a:endParaRPr lang="ru-RU" smtClean="0"/>
          </a:p>
        </p:txBody>
      </p:sp>
      <p:sp>
        <p:nvSpPr>
          <p:cNvPr id="14339" name="Місце для вмісту 2"/>
          <p:cNvSpPr>
            <a:spLocks noGrp="1"/>
          </p:cNvSpPr>
          <p:nvPr>
            <p:ph idx="1"/>
          </p:nvPr>
        </p:nvSpPr>
        <p:spPr>
          <a:xfrm>
            <a:off x="539750" y="1341438"/>
            <a:ext cx="7929563" cy="1571625"/>
          </a:xfrm>
        </p:spPr>
        <p:txBody>
          <a:bodyPr/>
          <a:lstStyle/>
          <a:p>
            <a:r>
              <a:rPr lang="uk-UA" smtClean="0"/>
              <a:t>Визначення положення тіла в просторі в будь-який момент часу</a:t>
            </a:r>
            <a:endParaRPr lang="ru-RU" smtClean="0"/>
          </a:p>
        </p:txBody>
      </p:sp>
      <p:pic>
        <p:nvPicPr>
          <p:cNvPr id="14340" name="Picture 6" descr="ÐÐ°ÑÑÐ¸Ð½ÐºÐ¸ Ð¿Ð¾ Ð·Ð°Ð¿ÑÐ¾ÑÑ Ð¿Ð¾Ð»Ð¾Ð¶ÐµÐ½Ð¸Ðµ ÑÐµÐ»Ð° Ð² Ð¿ÑÐ¾ÑÑÑÐ°Ð½ÑÑÐ²Ðµ.ÑÐ¸ÑÑÐµÐ¼Ð° ÐºÐ¾Ð¾ÑÐ´Ð¸Ð½Ð°Ñ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288" y="2565400"/>
            <a:ext cx="3313112" cy="2063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1" name="Picture 8" descr="ÐÐ°ÑÑÐ¸Ð½ÐºÐ¸ Ð¿Ð¾ Ð·Ð°Ð¿ÑÐ¾ÑÑ Ð¿Ð¾Ð»Ð¾Ð¶ÐµÐ½Ð¸Ðµ ÑÐµÐ»Ð° Ð² Ð¿ÑÐ¾ÑÑÑÐ°Ð½ÑÑÐ²Ðµ.ÑÐ¸ÑÑÐµÐ¼Ð° ÐºÐ¾Ð¾ÑÐ´Ð¸Ð½Ð°Ñ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27313" y="4724400"/>
            <a:ext cx="4368800" cy="187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2" name="Рисунок 6" descr="https://msenmediastorage.blob.core.windows.net/uploads/74f93c6d-0ebe-4af9-9e02-f5f4cc895cc5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48263" y="2565400"/>
            <a:ext cx="3384550" cy="215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AutoShape 10" descr="ÐÐ°ÑÑÐ¸Ð½ÐºÐ¸ Ð¿Ð¾ Ð·Ð°Ð¿ÑÐ¾ÑÑ ÑÐ°ÑÑ"/>
          <p:cNvSpPr>
            <a:spLocks noChangeAspect="1" noChangeArrowheads="1"/>
          </p:cNvSpPr>
          <p:nvPr/>
        </p:nvSpPr>
        <p:spPr bwMode="auto">
          <a:xfrm>
            <a:off x="168275" y="-1825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uk-UA"/>
          </a:p>
        </p:txBody>
      </p:sp>
      <p:pic>
        <p:nvPicPr>
          <p:cNvPr id="14344" name="Picture 1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00113" y="4724400"/>
            <a:ext cx="1808162" cy="187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ext Box 2"/>
          <p:cNvSpPr txBox="1">
            <a:spLocks noChangeArrowheads="1"/>
          </p:cNvSpPr>
          <p:nvPr/>
        </p:nvSpPr>
        <p:spPr bwMode="auto">
          <a:xfrm>
            <a:off x="0" y="2348880"/>
            <a:ext cx="8929687" cy="31393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uk-UA" sz="3600" b="1" dirty="0">
                <a:latin typeface="Times New Roman" pitchFamily="18" charset="0"/>
                <a:cs typeface="Times New Roman" pitchFamily="18" charset="0"/>
              </a:rPr>
              <a:t>1 рік = 365 (366) діб</a:t>
            </a:r>
          </a:p>
          <a:p>
            <a:pPr algn="ctr">
              <a:spcBef>
                <a:spcPct val="50000"/>
              </a:spcBef>
            </a:pPr>
            <a:r>
              <a:rPr lang="uk-UA" sz="3600" b="1" dirty="0">
                <a:latin typeface="Times New Roman" pitchFamily="18" charset="0"/>
                <a:cs typeface="Times New Roman" pitchFamily="18" charset="0"/>
              </a:rPr>
              <a:t>1 доба = </a:t>
            </a:r>
            <a:r>
              <a:rPr lang="uk-UA" sz="3600" b="1" dirty="0" smtClean="0">
                <a:latin typeface="Times New Roman" pitchFamily="18" charset="0"/>
                <a:cs typeface="Times New Roman" pitchFamily="18" charset="0"/>
              </a:rPr>
              <a:t>24 </a:t>
            </a:r>
            <a:r>
              <a:rPr lang="uk-UA" sz="3600" b="1" dirty="0">
                <a:latin typeface="Times New Roman" pitchFamily="18" charset="0"/>
                <a:cs typeface="Times New Roman" pitchFamily="18" charset="0"/>
              </a:rPr>
              <a:t>години </a:t>
            </a:r>
            <a:r>
              <a:rPr lang="uk-UA" sz="3600" b="1" dirty="0" smtClean="0">
                <a:latin typeface="Times New Roman" pitchFamily="18" charset="0"/>
                <a:cs typeface="Times New Roman" pitchFamily="18" charset="0"/>
              </a:rPr>
              <a:t>=1440 хв. </a:t>
            </a:r>
            <a:r>
              <a:rPr lang="uk-UA" sz="3600" b="1" dirty="0">
                <a:latin typeface="Times New Roman" pitchFamily="18" charset="0"/>
                <a:cs typeface="Times New Roman" pitchFamily="18" charset="0"/>
              </a:rPr>
              <a:t>= 86400 </a:t>
            </a:r>
            <a:r>
              <a:rPr lang="uk-UA" sz="3600" b="1" dirty="0" smtClean="0">
                <a:latin typeface="Times New Roman" pitchFamily="18" charset="0"/>
                <a:cs typeface="Times New Roman" pitchFamily="18" charset="0"/>
              </a:rPr>
              <a:t>с.</a:t>
            </a:r>
            <a:endParaRPr lang="uk-UA" sz="36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spcBef>
                <a:spcPct val="50000"/>
              </a:spcBef>
            </a:pPr>
            <a:r>
              <a:rPr lang="uk-UA" sz="3600" b="1" dirty="0">
                <a:latin typeface="Times New Roman" pitchFamily="18" charset="0"/>
                <a:cs typeface="Times New Roman" pitchFamily="18" charset="0"/>
              </a:rPr>
              <a:t>1 година = </a:t>
            </a:r>
            <a:r>
              <a:rPr lang="uk-UA" sz="3600" b="1" dirty="0" smtClean="0">
                <a:latin typeface="Times New Roman" pitchFamily="18" charset="0"/>
                <a:cs typeface="Times New Roman" pitchFamily="18" charset="0"/>
              </a:rPr>
              <a:t>60 </a:t>
            </a:r>
            <a:r>
              <a:rPr lang="uk-UA" sz="3600" b="1" dirty="0">
                <a:latin typeface="Times New Roman" pitchFamily="18" charset="0"/>
                <a:cs typeface="Times New Roman" pitchFamily="18" charset="0"/>
              </a:rPr>
              <a:t>хвилин = 3600 секунд</a:t>
            </a:r>
          </a:p>
          <a:p>
            <a:pPr algn="ctr">
              <a:spcBef>
                <a:spcPct val="50000"/>
              </a:spcBef>
            </a:pPr>
            <a:r>
              <a:rPr lang="uk-UA" sz="3600" b="1" dirty="0">
                <a:latin typeface="Times New Roman" pitchFamily="18" charset="0"/>
                <a:cs typeface="Times New Roman" pitchFamily="18" charset="0"/>
              </a:rPr>
              <a:t>1 хвилина = 60 секунд</a:t>
            </a:r>
          </a:p>
        </p:txBody>
      </p:sp>
      <p:sp>
        <p:nvSpPr>
          <p:cNvPr id="15363" name="Text Box 3"/>
          <p:cNvSpPr txBox="1">
            <a:spLocks noChangeArrowheads="1"/>
          </p:cNvSpPr>
          <p:nvPr/>
        </p:nvSpPr>
        <p:spPr bwMode="auto">
          <a:xfrm>
            <a:off x="685800" y="228600"/>
            <a:ext cx="80772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uk-UA" sz="4000" b="1">
                <a:solidFill>
                  <a:srgbClr val="008000"/>
                </a:solidFill>
              </a:rPr>
              <a:t>Одиниці вимірювання часу</a:t>
            </a:r>
            <a:endParaRPr lang="ru-RU" sz="4000" b="1">
              <a:solidFill>
                <a:srgbClr val="008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Заголовок 1"/>
          <p:cNvSpPr>
            <a:spLocks noGrp="1"/>
          </p:cNvSpPr>
          <p:nvPr>
            <p:ph type="title"/>
          </p:nvPr>
        </p:nvSpPr>
        <p:spPr>
          <a:xfrm>
            <a:off x="179388" y="0"/>
            <a:ext cx="8713787" cy="836712"/>
          </a:xfrm>
        </p:spPr>
        <p:txBody>
          <a:bodyPr/>
          <a:lstStyle/>
          <a:p>
            <a:pPr algn="ctr"/>
            <a:r>
              <a:rPr lang="uk-UA" sz="2000" b="1" i="1" dirty="0" smtClean="0">
                <a:solidFill>
                  <a:srgbClr val="002060"/>
                </a:solidFill>
              </a:rPr>
              <a:t>Траєкторія руху — це уявна неперервна лінія, яку описує в просторі матеріальна точка відносно вибраної системи відліку</a:t>
            </a:r>
            <a:endParaRPr lang="ru-RU" sz="2000" dirty="0" smtClean="0">
              <a:solidFill>
                <a:srgbClr val="002060"/>
              </a:solidFill>
            </a:endParaRPr>
          </a:p>
        </p:txBody>
      </p:sp>
      <p:grpSp>
        <p:nvGrpSpPr>
          <p:cNvPr id="2" name="Group 11"/>
          <p:cNvGrpSpPr>
            <a:grpSpLocks/>
          </p:cNvGrpSpPr>
          <p:nvPr/>
        </p:nvGrpSpPr>
        <p:grpSpPr bwMode="auto">
          <a:xfrm>
            <a:off x="4714875" y="1000125"/>
            <a:ext cx="4429125" cy="5857875"/>
            <a:chOff x="2699" y="232"/>
            <a:chExt cx="2857" cy="3607"/>
          </a:xfrm>
        </p:grpSpPr>
        <p:pic>
          <p:nvPicPr>
            <p:cNvPr id="16391" name="Picture 5"/>
            <p:cNvPicPr>
              <a:picLocks noChangeAspect="1" noChangeArrowheads="1"/>
            </p:cNvPicPr>
            <p:nvPr>
              <p:custDataLst>
                <p:tags r:id="rId1"/>
              </p:custDataLst>
            </p:nvPr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2699" y="232"/>
              <a:ext cx="2857" cy="15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6392" name="Picture 4"/>
            <p:cNvPicPr>
              <a:picLocks noChangeAspect="1" noChangeArrowheads="1"/>
            </p:cNvPicPr>
            <p:nvPr>
              <p:custDataLst>
                <p:tags r:id="rId2"/>
              </p:custDataLst>
            </p:nvPr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2699" y="1836"/>
              <a:ext cx="2857" cy="200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16388" name="Picture 4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779838" y="1196975"/>
            <a:ext cx="857250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9" name="Picture 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716463" y="981075"/>
            <a:ext cx="4427537" cy="2592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Кнопка дії: фільм 9">
            <a:hlinkClick r:id="rId8" action="ppaction://hlinkfile" highlightClick="1"/>
          </p:cNvPr>
          <p:cNvSpPr/>
          <p:nvPr/>
        </p:nvSpPr>
        <p:spPr>
          <a:xfrm>
            <a:off x="1116013" y="1700213"/>
            <a:ext cx="1041400" cy="1042987"/>
          </a:xfrm>
          <a:prstGeom prst="actionButtonMovi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uk-UA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0.0243 C -0.00798 0.00139 -0.03611 -0.0213 -0.04566 -0.0213 C -0.10764 -0.0213 -0.17118 0.33611 -0.17118 0.69352 C -0.17118 0.51319 -0.20295 0.33611 -0.23298 0.33611 C -0.26493 0.33611 -0.29496 0.5162 -0.29496 0.69352 C -0.29496 0.60463 -0.31076 0.51319 -0.32673 0.51319 C -0.34271 0.51319 -0.3585 0.60208 -0.3585 0.69352 C -0.3585 0.64768 -0.36649 0.60463 -0.37448 0.60463 C -0.38246 0.60463 -0.39027 0.65023 -0.39027 0.69352 C -0.39027 0.6706 -0.39444 0.64768 -0.39826 0.64768 C -0.40034 0.64768 -0.40625 0.6706 -0.40625 0.69352 C -0.40625 0.68194 -0.40833 0.6706 -0.41041 0.6706 C -0.41041 0.66759 -0.41458 0.68194 -0.41458 0.69352 C -0.41458 0.6875 -0.41458 0.68194 -0.41666 0.68194 C -0.41666 0.68495 -0.41875 0.68796 -0.41875 0.69352 C -0.41875 0.69051 -0.41875 0.6875 -0.41875 0.68495 C -0.42083 0.68495 -0.42083 0.68796 -0.42083 0.69097 C -0.42291 0.69097 -0.42291 0.68796 -0.42291 0.68495 C -0.42482 0.68495 -0.42482 0.68796 -0.42482 0.69097 " pathEditMode="relative" rAng="0" ptsTypes="fffffffffffffffffff">
                                      <p:cBhvr>
                                        <p:cTn id="6" dur="20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3" y="31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Заголовок 1"/>
          <p:cNvSpPr>
            <a:spLocks noGrp="1"/>
          </p:cNvSpPr>
          <p:nvPr>
            <p:ph type="title"/>
          </p:nvPr>
        </p:nvSpPr>
        <p:spPr>
          <a:xfrm>
            <a:off x="1476375" y="476250"/>
            <a:ext cx="6980238" cy="1512888"/>
          </a:xfrm>
        </p:spPr>
        <p:txBody>
          <a:bodyPr/>
          <a:lstStyle/>
          <a:p>
            <a:pPr algn="ctr"/>
            <a:r>
              <a:rPr lang="uk-UA" sz="2000" dirty="0" smtClean="0">
                <a:solidFill>
                  <a:srgbClr val="002060"/>
                </a:solidFill>
              </a:rPr>
              <a:t>Залежно від форми траєкторії  рух поділяють на </a:t>
            </a:r>
            <a:r>
              <a:rPr lang="uk-UA" sz="2800" b="1" i="1" u="sng" dirty="0" smtClean="0">
                <a:solidFill>
                  <a:srgbClr val="002060"/>
                </a:solidFill>
              </a:rPr>
              <a:t>прямолінійний і криволінійний. </a:t>
            </a:r>
            <a:r>
              <a:rPr lang="uk-UA" sz="2000" dirty="0" smtClean="0">
                <a:solidFill>
                  <a:srgbClr val="002060"/>
                </a:solidFill>
              </a:rPr>
              <a:t/>
            </a:r>
            <a:br>
              <a:rPr lang="uk-UA" sz="2000" dirty="0" smtClean="0">
                <a:solidFill>
                  <a:srgbClr val="002060"/>
                </a:solidFill>
              </a:rPr>
            </a:br>
            <a:r>
              <a:rPr lang="uk-UA" sz="2000" dirty="0" smtClean="0">
                <a:solidFill>
                  <a:srgbClr val="002060"/>
                </a:solidFill>
              </a:rPr>
              <a:t>А сама форма залежить від вибору тіла відліку.</a:t>
            </a:r>
            <a:r>
              <a:rPr lang="uk-UA" sz="2000" dirty="0" smtClean="0"/>
              <a:t/>
            </a:r>
            <a:br>
              <a:rPr lang="uk-UA" sz="2000" dirty="0" smtClean="0"/>
            </a:br>
            <a:endParaRPr lang="uk-UA" sz="2000" dirty="0" smtClean="0"/>
          </a:p>
        </p:txBody>
      </p:sp>
      <p:pic>
        <p:nvPicPr>
          <p:cNvPr id="17411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276475"/>
            <a:ext cx="9144000" cy="458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Кнопка дії: фільм 4">
            <a:hlinkClick r:id="rId3" action="ppaction://hlinkfile" highlightClick="1"/>
          </p:cNvPr>
          <p:cNvSpPr/>
          <p:nvPr/>
        </p:nvSpPr>
        <p:spPr>
          <a:xfrm>
            <a:off x="179388" y="476250"/>
            <a:ext cx="1042987" cy="1042988"/>
          </a:xfrm>
          <a:prstGeom prst="actionButtonMovi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uk-U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Заголовок 1"/>
          <p:cNvSpPr>
            <a:spLocks noGrp="1"/>
          </p:cNvSpPr>
          <p:nvPr>
            <p:ph type="title"/>
          </p:nvPr>
        </p:nvSpPr>
        <p:spPr>
          <a:xfrm>
            <a:off x="500063" y="404813"/>
            <a:ext cx="4529137" cy="1871662"/>
          </a:xfrm>
        </p:spPr>
        <p:txBody>
          <a:bodyPr/>
          <a:lstStyle/>
          <a:p>
            <a:r>
              <a:rPr lang="uk-UA" sz="2400" b="1" i="1" smtClean="0"/>
              <a:t>Шлях  - довжина траєкторії, яку описує тіло під час руху протягом певного інтервалу часу</a:t>
            </a:r>
            <a:endParaRPr lang="ru-RU" sz="2400" smtClean="0"/>
          </a:p>
        </p:txBody>
      </p:sp>
      <p:sp>
        <p:nvSpPr>
          <p:cNvPr id="18435" name="Місце для вмісту 2"/>
          <p:cNvSpPr>
            <a:spLocks noGrp="1"/>
          </p:cNvSpPr>
          <p:nvPr>
            <p:ph idx="1"/>
          </p:nvPr>
        </p:nvSpPr>
        <p:spPr>
          <a:xfrm>
            <a:off x="250825" y="2565400"/>
            <a:ext cx="4897438" cy="4122738"/>
          </a:xfrm>
        </p:spPr>
        <p:txBody>
          <a:bodyPr/>
          <a:lstStyle/>
          <a:p>
            <a:r>
              <a:rPr lang="uk-UA" sz="2800" b="1" smtClean="0"/>
              <a:t>Шлях - </a:t>
            </a:r>
            <a:r>
              <a:rPr lang="uk-UA" sz="2800" smtClean="0"/>
              <a:t>Довжина траєкторії (скалярна величина)</a:t>
            </a:r>
          </a:p>
          <a:p>
            <a:r>
              <a:rPr lang="en-US" sz="2800" b="1" i="1" smtClean="0">
                <a:latin typeface="French Script MT" pitchFamily="66" charset="0"/>
              </a:rPr>
              <a:t>l</a:t>
            </a:r>
            <a:r>
              <a:rPr lang="uk-UA" sz="2800" b="1" i="1" smtClean="0">
                <a:latin typeface="French Script MT" pitchFamily="66" charset="0"/>
              </a:rPr>
              <a:t>  - </a:t>
            </a:r>
            <a:r>
              <a:rPr lang="uk-UA" sz="2800" smtClean="0"/>
              <a:t>позначення</a:t>
            </a:r>
            <a:endParaRPr lang="uk-UA" sz="2800" b="1" i="1" smtClean="0"/>
          </a:p>
          <a:p>
            <a:r>
              <a:rPr lang="uk-UA" sz="2800" b="1" smtClean="0"/>
              <a:t>Метр (м) – </a:t>
            </a:r>
            <a:r>
              <a:rPr lang="uk-UA" sz="2800" smtClean="0"/>
              <a:t>одиниця вимірювання в СІ.</a:t>
            </a:r>
            <a:endParaRPr lang="uk-UA" sz="2800" b="1" smtClean="0"/>
          </a:p>
          <a:p>
            <a:r>
              <a:rPr lang="uk-UA" sz="2800" smtClean="0"/>
              <a:t>Прилади вимірювання: </a:t>
            </a:r>
            <a:r>
              <a:rPr lang="uk-UA" sz="2800" b="1" smtClean="0"/>
              <a:t>рулетка, курвіметр</a:t>
            </a:r>
            <a:endParaRPr lang="ru-RU" sz="2800" b="1" smtClean="0"/>
          </a:p>
        </p:txBody>
      </p:sp>
      <p:pic>
        <p:nvPicPr>
          <p:cNvPr id="1843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86375" y="0"/>
            <a:ext cx="3857625" cy="4071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86375" y="4071938"/>
            <a:ext cx="3857625" cy="278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3"/>
          <p:cNvGrpSpPr>
            <a:grpSpLocks noChangeAspect="1"/>
          </p:cNvGrpSpPr>
          <p:nvPr/>
        </p:nvGrpSpPr>
        <p:grpSpPr bwMode="auto">
          <a:xfrm>
            <a:off x="123825" y="93663"/>
            <a:ext cx="8893175" cy="6670675"/>
            <a:chOff x="0" y="0"/>
            <a:chExt cx="6400" cy="4480"/>
          </a:xfrm>
        </p:grpSpPr>
        <p:sp>
          <p:nvSpPr>
            <p:cNvPr id="1031" name="Freeform 4"/>
            <p:cNvSpPr>
              <a:spLocks noChangeAspect="1" noEditPoints="1"/>
            </p:cNvSpPr>
            <p:nvPr/>
          </p:nvSpPr>
          <p:spPr bwMode="auto">
            <a:xfrm>
              <a:off x="0" y="0"/>
              <a:ext cx="6400" cy="4480"/>
            </a:xfrm>
            <a:custGeom>
              <a:avLst/>
              <a:gdLst>
                <a:gd name="T0" fmla="*/ 0 w 6400"/>
                <a:gd name="T1" fmla="*/ 4480 h 4480"/>
                <a:gd name="T2" fmla="*/ 6400 w 6400"/>
                <a:gd name="T3" fmla="*/ 0 h 4480"/>
                <a:gd name="T4" fmla="*/ 6160 w 6400"/>
                <a:gd name="T5" fmla="*/ 4000 h 4480"/>
                <a:gd name="T6" fmla="*/ 6136 w 6400"/>
                <a:gd name="T7" fmla="*/ 4002 h 4480"/>
                <a:gd name="T8" fmla="*/ 6088 w 6400"/>
                <a:gd name="T9" fmla="*/ 4010 h 4480"/>
                <a:gd name="T10" fmla="*/ 6046 w 6400"/>
                <a:gd name="T11" fmla="*/ 4028 h 4480"/>
                <a:gd name="T12" fmla="*/ 6008 w 6400"/>
                <a:gd name="T13" fmla="*/ 4054 h 4480"/>
                <a:gd name="T14" fmla="*/ 5974 w 6400"/>
                <a:gd name="T15" fmla="*/ 4088 h 4480"/>
                <a:gd name="T16" fmla="*/ 5948 w 6400"/>
                <a:gd name="T17" fmla="*/ 4126 h 4480"/>
                <a:gd name="T18" fmla="*/ 5930 w 6400"/>
                <a:gd name="T19" fmla="*/ 4168 h 4480"/>
                <a:gd name="T20" fmla="*/ 5922 w 6400"/>
                <a:gd name="T21" fmla="*/ 4216 h 4480"/>
                <a:gd name="T22" fmla="*/ 5920 w 6400"/>
                <a:gd name="T23" fmla="*/ 4240 h 4480"/>
                <a:gd name="T24" fmla="*/ 5924 w 6400"/>
                <a:gd name="T25" fmla="*/ 4282 h 4480"/>
                <a:gd name="T26" fmla="*/ 5934 w 6400"/>
                <a:gd name="T27" fmla="*/ 4320 h 4480"/>
                <a:gd name="T28" fmla="*/ 466 w 6400"/>
                <a:gd name="T29" fmla="*/ 4320 h 4480"/>
                <a:gd name="T30" fmla="*/ 476 w 6400"/>
                <a:gd name="T31" fmla="*/ 4282 h 4480"/>
                <a:gd name="T32" fmla="*/ 480 w 6400"/>
                <a:gd name="T33" fmla="*/ 4240 h 4480"/>
                <a:gd name="T34" fmla="*/ 478 w 6400"/>
                <a:gd name="T35" fmla="*/ 4216 h 4480"/>
                <a:gd name="T36" fmla="*/ 470 w 6400"/>
                <a:gd name="T37" fmla="*/ 4168 h 4480"/>
                <a:gd name="T38" fmla="*/ 452 w 6400"/>
                <a:gd name="T39" fmla="*/ 4126 h 4480"/>
                <a:gd name="T40" fmla="*/ 426 w 6400"/>
                <a:gd name="T41" fmla="*/ 4088 h 4480"/>
                <a:gd name="T42" fmla="*/ 392 w 6400"/>
                <a:gd name="T43" fmla="*/ 4054 h 4480"/>
                <a:gd name="T44" fmla="*/ 354 w 6400"/>
                <a:gd name="T45" fmla="*/ 4028 h 4480"/>
                <a:gd name="T46" fmla="*/ 312 w 6400"/>
                <a:gd name="T47" fmla="*/ 4010 h 4480"/>
                <a:gd name="T48" fmla="*/ 264 w 6400"/>
                <a:gd name="T49" fmla="*/ 4002 h 4480"/>
                <a:gd name="T50" fmla="*/ 240 w 6400"/>
                <a:gd name="T51" fmla="*/ 4000 h 4480"/>
                <a:gd name="T52" fmla="*/ 198 w 6400"/>
                <a:gd name="T53" fmla="*/ 4004 h 4480"/>
                <a:gd name="T54" fmla="*/ 160 w 6400"/>
                <a:gd name="T55" fmla="*/ 4014 h 4480"/>
                <a:gd name="T56" fmla="*/ 160 w 6400"/>
                <a:gd name="T57" fmla="*/ 466 h 4480"/>
                <a:gd name="T58" fmla="*/ 198 w 6400"/>
                <a:gd name="T59" fmla="*/ 476 h 4480"/>
                <a:gd name="T60" fmla="*/ 240 w 6400"/>
                <a:gd name="T61" fmla="*/ 480 h 4480"/>
                <a:gd name="T62" fmla="*/ 264 w 6400"/>
                <a:gd name="T63" fmla="*/ 478 h 4480"/>
                <a:gd name="T64" fmla="*/ 312 w 6400"/>
                <a:gd name="T65" fmla="*/ 470 h 4480"/>
                <a:gd name="T66" fmla="*/ 354 w 6400"/>
                <a:gd name="T67" fmla="*/ 452 h 4480"/>
                <a:gd name="T68" fmla="*/ 392 w 6400"/>
                <a:gd name="T69" fmla="*/ 426 h 4480"/>
                <a:gd name="T70" fmla="*/ 426 w 6400"/>
                <a:gd name="T71" fmla="*/ 392 h 4480"/>
                <a:gd name="T72" fmla="*/ 452 w 6400"/>
                <a:gd name="T73" fmla="*/ 354 h 4480"/>
                <a:gd name="T74" fmla="*/ 470 w 6400"/>
                <a:gd name="T75" fmla="*/ 312 h 4480"/>
                <a:gd name="T76" fmla="*/ 478 w 6400"/>
                <a:gd name="T77" fmla="*/ 264 h 4480"/>
                <a:gd name="T78" fmla="*/ 480 w 6400"/>
                <a:gd name="T79" fmla="*/ 240 h 4480"/>
                <a:gd name="T80" fmla="*/ 476 w 6400"/>
                <a:gd name="T81" fmla="*/ 198 h 4480"/>
                <a:gd name="T82" fmla="*/ 466 w 6400"/>
                <a:gd name="T83" fmla="*/ 160 h 4480"/>
                <a:gd name="T84" fmla="*/ 5934 w 6400"/>
                <a:gd name="T85" fmla="*/ 160 h 4480"/>
                <a:gd name="T86" fmla="*/ 5924 w 6400"/>
                <a:gd name="T87" fmla="*/ 198 h 4480"/>
                <a:gd name="T88" fmla="*/ 5920 w 6400"/>
                <a:gd name="T89" fmla="*/ 240 h 4480"/>
                <a:gd name="T90" fmla="*/ 5922 w 6400"/>
                <a:gd name="T91" fmla="*/ 264 h 4480"/>
                <a:gd name="T92" fmla="*/ 5930 w 6400"/>
                <a:gd name="T93" fmla="*/ 312 h 4480"/>
                <a:gd name="T94" fmla="*/ 5948 w 6400"/>
                <a:gd name="T95" fmla="*/ 354 h 4480"/>
                <a:gd name="T96" fmla="*/ 5974 w 6400"/>
                <a:gd name="T97" fmla="*/ 392 h 4480"/>
                <a:gd name="T98" fmla="*/ 6008 w 6400"/>
                <a:gd name="T99" fmla="*/ 426 h 4480"/>
                <a:gd name="T100" fmla="*/ 6046 w 6400"/>
                <a:gd name="T101" fmla="*/ 452 h 4480"/>
                <a:gd name="T102" fmla="*/ 6088 w 6400"/>
                <a:gd name="T103" fmla="*/ 470 h 4480"/>
                <a:gd name="T104" fmla="*/ 6136 w 6400"/>
                <a:gd name="T105" fmla="*/ 478 h 4480"/>
                <a:gd name="T106" fmla="*/ 6160 w 6400"/>
                <a:gd name="T107" fmla="*/ 480 h 4480"/>
                <a:gd name="T108" fmla="*/ 6202 w 6400"/>
                <a:gd name="T109" fmla="*/ 476 h 4480"/>
                <a:gd name="T110" fmla="*/ 6240 w 6400"/>
                <a:gd name="T111" fmla="*/ 466 h 4480"/>
                <a:gd name="T112" fmla="*/ 6240 w 6400"/>
                <a:gd name="T113" fmla="*/ 4014 h 4480"/>
                <a:gd name="T114" fmla="*/ 6202 w 6400"/>
                <a:gd name="T115" fmla="*/ 4004 h 4480"/>
                <a:gd name="T116" fmla="*/ 6160 w 6400"/>
                <a:gd name="T117" fmla="*/ 4000 h 4480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6400"/>
                <a:gd name="T178" fmla="*/ 0 h 4480"/>
                <a:gd name="T179" fmla="*/ 6400 w 6400"/>
                <a:gd name="T180" fmla="*/ 4480 h 4480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6400" h="4480">
                  <a:moveTo>
                    <a:pt x="0" y="0"/>
                  </a:moveTo>
                  <a:lnTo>
                    <a:pt x="0" y="4480"/>
                  </a:lnTo>
                  <a:lnTo>
                    <a:pt x="6400" y="4480"/>
                  </a:lnTo>
                  <a:lnTo>
                    <a:pt x="6400" y="0"/>
                  </a:lnTo>
                  <a:lnTo>
                    <a:pt x="0" y="0"/>
                  </a:lnTo>
                  <a:close/>
                  <a:moveTo>
                    <a:pt x="6160" y="4000"/>
                  </a:moveTo>
                  <a:lnTo>
                    <a:pt x="6160" y="4000"/>
                  </a:lnTo>
                  <a:lnTo>
                    <a:pt x="6136" y="4002"/>
                  </a:lnTo>
                  <a:lnTo>
                    <a:pt x="6112" y="4004"/>
                  </a:lnTo>
                  <a:lnTo>
                    <a:pt x="6088" y="4010"/>
                  </a:lnTo>
                  <a:lnTo>
                    <a:pt x="6066" y="4018"/>
                  </a:lnTo>
                  <a:lnTo>
                    <a:pt x="6046" y="4028"/>
                  </a:lnTo>
                  <a:lnTo>
                    <a:pt x="6026" y="4040"/>
                  </a:lnTo>
                  <a:lnTo>
                    <a:pt x="6008" y="4054"/>
                  </a:lnTo>
                  <a:lnTo>
                    <a:pt x="5990" y="4070"/>
                  </a:lnTo>
                  <a:lnTo>
                    <a:pt x="5974" y="4088"/>
                  </a:lnTo>
                  <a:lnTo>
                    <a:pt x="5960" y="4106"/>
                  </a:lnTo>
                  <a:lnTo>
                    <a:pt x="5948" y="4126"/>
                  </a:lnTo>
                  <a:lnTo>
                    <a:pt x="5938" y="4146"/>
                  </a:lnTo>
                  <a:lnTo>
                    <a:pt x="5930" y="4168"/>
                  </a:lnTo>
                  <a:lnTo>
                    <a:pt x="5924" y="4192"/>
                  </a:lnTo>
                  <a:lnTo>
                    <a:pt x="5922" y="4216"/>
                  </a:lnTo>
                  <a:lnTo>
                    <a:pt x="5920" y="4240"/>
                  </a:lnTo>
                  <a:lnTo>
                    <a:pt x="5920" y="4260"/>
                  </a:lnTo>
                  <a:lnTo>
                    <a:pt x="5924" y="4282"/>
                  </a:lnTo>
                  <a:lnTo>
                    <a:pt x="5928" y="4300"/>
                  </a:lnTo>
                  <a:lnTo>
                    <a:pt x="5934" y="4320"/>
                  </a:lnTo>
                  <a:lnTo>
                    <a:pt x="466" y="4320"/>
                  </a:lnTo>
                  <a:lnTo>
                    <a:pt x="472" y="4300"/>
                  </a:lnTo>
                  <a:lnTo>
                    <a:pt x="476" y="4282"/>
                  </a:lnTo>
                  <a:lnTo>
                    <a:pt x="480" y="4260"/>
                  </a:lnTo>
                  <a:lnTo>
                    <a:pt x="480" y="4240"/>
                  </a:lnTo>
                  <a:lnTo>
                    <a:pt x="478" y="4216"/>
                  </a:lnTo>
                  <a:lnTo>
                    <a:pt x="476" y="4192"/>
                  </a:lnTo>
                  <a:lnTo>
                    <a:pt x="470" y="4168"/>
                  </a:lnTo>
                  <a:lnTo>
                    <a:pt x="462" y="4146"/>
                  </a:lnTo>
                  <a:lnTo>
                    <a:pt x="452" y="4126"/>
                  </a:lnTo>
                  <a:lnTo>
                    <a:pt x="440" y="4106"/>
                  </a:lnTo>
                  <a:lnTo>
                    <a:pt x="426" y="4088"/>
                  </a:lnTo>
                  <a:lnTo>
                    <a:pt x="410" y="4070"/>
                  </a:lnTo>
                  <a:lnTo>
                    <a:pt x="392" y="4054"/>
                  </a:lnTo>
                  <a:lnTo>
                    <a:pt x="374" y="4040"/>
                  </a:lnTo>
                  <a:lnTo>
                    <a:pt x="354" y="4028"/>
                  </a:lnTo>
                  <a:lnTo>
                    <a:pt x="334" y="4018"/>
                  </a:lnTo>
                  <a:lnTo>
                    <a:pt x="312" y="4010"/>
                  </a:lnTo>
                  <a:lnTo>
                    <a:pt x="288" y="4004"/>
                  </a:lnTo>
                  <a:lnTo>
                    <a:pt x="264" y="4002"/>
                  </a:lnTo>
                  <a:lnTo>
                    <a:pt x="240" y="4000"/>
                  </a:lnTo>
                  <a:lnTo>
                    <a:pt x="220" y="4000"/>
                  </a:lnTo>
                  <a:lnTo>
                    <a:pt x="198" y="4004"/>
                  </a:lnTo>
                  <a:lnTo>
                    <a:pt x="180" y="4008"/>
                  </a:lnTo>
                  <a:lnTo>
                    <a:pt x="160" y="4014"/>
                  </a:lnTo>
                  <a:lnTo>
                    <a:pt x="160" y="466"/>
                  </a:lnTo>
                  <a:lnTo>
                    <a:pt x="180" y="472"/>
                  </a:lnTo>
                  <a:lnTo>
                    <a:pt x="198" y="476"/>
                  </a:lnTo>
                  <a:lnTo>
                    <a:pt x="220" y="480"/>
                  </a:lnTo>
                  <a:lnTo>
                    <a:pt x="240" y="480"/>
                  </a:lnTo>
                  <a:lnTo>
                    <a:pt x="264" y="478"/>
                  </a:lnTo>
                  <a:lnTo>
                    <a:pt x="288" y="476"/>
                  </a:lnTo>
                  <a:lnTo>
                    <a:pt x="312" y="470"/>
                  </a:lnTo>
                  <a:lnTo>
                    <a:pt x="334" y="462"/>
                  </a:lnTo>
                  <a:lnTo>
                    <a:pt x="354" y="452"/>
                  </a:lnTo>
                  <a:lnTo>
                    <a:pt x="374" y="440"/>
                  </a:lnTo>
                  <a:lnTo>
                    <a:pt x="392" y="426"/>
                  </a:lnTo>
                  <a:lnTo>
                    <a:pt x="410" y="410"/>
                  </a:lnTo>
                  <a:lnTo>
                    <a:pt x="426" y="392"/>
                  </a:lnTo>
                  <a:lnTo>
                    <a:pt x="440" y="374"/>
                  </a:lnTo>
                  <a:lnTo>
                    <a:pt x="452" y="354"/>
                  </a:lnTo>
                  <a:lnTo>
                    <a:pt x="462" y="334"/>
                  </a:lnTo>
                  <a:lnTo>
                    <a:pt x="470" y="312"/>
                  </a:lnTo>
                  <a:lnTo>
                    <a:pt x="476" y="288"/>
                  </a:lnTo>
                  <a:lnTo>
                    <a:pt x="478" y="264"/>
                  </a:lnTo>
                  <a:lnTo>
                    <a:pt x="480" y="240"/>
                  </a:lnTo>
                  <a:lnTo>
                    <a:pt x="480" y="220"/>
                  </a:lnTo>
                  <a:lnTo>
                    <a:pt x="476" y="198"/>
                  </a:lnTo>
                  <a:lnTo>
                    <a:pt x="472" y="180"/>
                  </a:lnTo>
                  <a:lnTo>
                    <a:pt x="466" y="160"/>
                  </a:lnTo>
                  <a:lnTo>
                    <a:pt x="5934" y="160"/>
                  </a:lnTo>
                  <a:lnTo>
                    <a:pt x="5928" y="180"/>
                  </a:lnTo>
                  <a:lnTo>
                    <a:pt x="5924" y="198"/>
                  </a:lnTo>
                  <a:lnTo>
                    <a:pt x="5920" y="220"/>
                  </a:lnTo>
                  <a:lnTo>
                    <a:pt x="5920" y="240"/>
                  </a:lnTo>
                  <a:lnTo>
                    <a:pt x="5922" y="264"/>
                  </a:lnTo>
                  <a:lnTo>
                    <a:pt x="5924" y="288"/>
                  </a:lnTo>
                  <a:lnTo>
                    <a:pt x="5930" y="312"/>
                  </a:lnTo>
                  <a:lnTo>
                    <a:pt x="5938" y="334"/>
                  </a:lnTo>
                  <a:lnTo>
                    <a:pt x="5948" y="354"/>
                  </a:lnTo>
                  <a:lnTo>
                    <a:pt x="5960" y="374"/>
                  </a:lnTo>
                  <a:lnTo>
                    <a:pt x="5974" y="392"/>
                  </a:lnTo>
                  <a:lnTo>
                    <a:pt x="5990" y="410"/>
                  </a:lnTo>
                  <a:lnTo>
                    <a:pt x="6008" y="426"/>
                  </a:lnTo>
                  <a:lnTo>
                    <a:pt x="6026" y="440"/>
                  </a:lnTo>
                  <a:lnTo>
                    <a:pt x="6046" y="452"/>
                  </a:lnTo>
                  <a:lnTo>
                    <a:pt x="6066" y="462"/>
                  </a:lnTo>
                  <a:lnTo>
                    <a:pt x="6088" y="470"/>
                  </a:lnTo>
                  <a:lnTo>
                    <a:pt x="6112" y="476"/>
                  </a:lnTo>
                  <a:lnTo>
                    <a:pt x="6136" y="478"/>
                  </a:lnTo>
                  <a:lnTo>
                    <a:pt x="6160" y="480"/>
                  </a:lnTo>
                  <a:lnTo>
                    <a:pt x="6180" y="480"/>
                  </a:lnTo>
                  <a:lnTo>
                    <a:pt x="6202" y="476"/>
                  </a:lnTo>
                  <a:lnTo>
                    <a:pt x="6220" y="472"/>
                  </a:lnTo>
                  <a:lnTo>
                    <a:pt x="6240" y="466"/>
                  </a:lnTo>
                  <a:lnTo>
                    <a:pt x="6240" y="4014"/>
                  </a:lnTo>
                  <a:lnTo>
                    <a:pt x="6220" y="4008"/>
                  </a:lnTo>
                  <a:lnTo>
                    <a:pt x="6202" y="4004"/>
                  </a:lnTo>
                  <a:lnTo>
                    <a:pt x="6180" y="4000"/>
                  </a:lnTo>
                  <a:lnTo>
                    <a:pt x="6160" y="4000"/>
                  </a:lnTo>
                  <a:close/>
                </a:path>
              </a:pathLst>
            </a:custGeom>
            <a:solidFill>
              <a:srgbClr val="0066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uk-UA"/>
            </a:p>
          </p:txBody>
        </p:sp>
        <p:sp>
          <p:nvSpPr>
            <p:cNvPr id="1032" name="Freeform 5"/>
            <p:cNvSpPr>
              <a:spLocks noChangeAspect="1" noEditPoints="1"/>
            </p:cNvSpPr>
            <p:nvPr/>
          </p:nvSpPr>
          <p:spPr bwMode="auto">
            <a:xfrm>
              <a:off x="304" y="304"/>
              <a:ext cx="5792" cy="3872"/>
            </a:xfrm>
            <a:custGeom>
              <a:avLst/>
              <a:gdLst>
                <a:gd name="T0" fmla="*/ 308 w 5792"/>
                <a:gd name="T1" fmla="*/ 3850 h 3872"/>
                <a:gd name="T2" fmla="*/ 320 w 5792"/>
                <a:gd name="T3" fmla="*/ 3776 h 3872"/>
                <a:gd name="T4" fmla="*/ 310 w 5792"/>
                <a:gd name="T5" fmla="*/ 3710 h 3872"/>
                <a:gd name="T6" fmla="*/ 268 w 5792"/>
                <a:gd name="T7" fmla="*/ 3634 h 3872"/>
                <a:gd name="T8" fmla="*/ 202 w 5792"/>
                <a:gd name="T9" fmla="*/ 3580 h 3872"/>
                <a:gd name="T10" fmla="*/ 118 w 5792"/>
                <a:gd name="T11" fmla="*/ 3554 h 3872"/>
                <a:gd name="T12" fmla="*/ 58 w 5792"/>
                <a:gd name="T13" fmla="*/ 3556 h 3872"/>
                <a:gd name="T14" fmla="*/ 0 w 5792"/>
                <a:gd name="T15" fmla="*/ 300 h 3872"/>
                <a:gd name="T16" fmla="*/ 58 w 5792"/>
                <a:gd name="T17" fmla="*/ 316 h 3872"/>
                <a:gd name="T18" fmla="*/ 118 w 5792"/>
                <a:gd name="T19" fmla="*/ 318 h 3872"/>
                <a:gd name="T20" fmla="*/ 202 w 5792"/>
                <a:gd name="T21" fmla="*/ 292 h 3872"/>
                <a:gd name="T22" fmla="*/ 268 w 5792"/>
                <a:gd name="T23" fmla="*/ 238 h 3872"/>
                <a:gd name="T24" fmla="*/ 310 w 5792"/>
                <a:gd name="T25" fmla="*/ 162 h 3872"/>
                <a:gd name="T26" fmla="*/ 320 w 5792"/>
                <a:gd name="T27" fmla="*/ 96 h 3872"/>
                <a:gd name="T28" fmla="*/ 308 w 5792"/>
                <a:gd name="T29" fmla="*/ 22 h 3872"/>
                <a:gd name="T30" fmla="*/ 5484 w 5792"/>
                <a:gd name="T31" fmla="*/ 22 h 3872"/>
                <a:gd name="T32" fmla="*/ 5472 w 5792"/>
                <a:gd name="T33" fmla="*/ 96 h 3872"/>
                <a:gd name="T34" fmla="*/ 5482 w 5792"/>
                <a:gd name="T35" fmla="*/ 162 h 3872"/>
                <a:gd name="T36" fmla="*/ 5524 w 5792"/>
                <a:gd name="T37" fmla="*/ 238 h 3872"/>
                <a:gd name="T38" fmla="*/ 5590 w 5792"/>
                <a:gd name="T39" fmla="*/ 292 h 3872"/>
                <a:gd name="T40" fmla="*/ 5674 w 5792"/>
                <a:gd name="T41" fmla="*/ 318 h 3872"/>
                <a:gd name="T42" fmla="*/ 5734 w 5792"/>
                <a:gd name="T43" fmla="*/ 316 h 3872"/>
                <a:gd name="T44" fmla="*/ 5792 w 5792"/>
                <a:gd name="T45" fmla="*/ 3572 h 3872"/>
                <a:gd name="T46" fmla="*/ 5734 w 5792"/>
                <a:gd name="T47" fmla="*/ 3556 h 3872"/>
                <a:gd name="T48" fmla="*/ 5674 w 5792"/>
                <a:gd name="T49" fmla="*/ 3554 h 3872"/>
                <a:gd name="T50" fmla="*/ 5590 w 5792"/>
                <a:gd name="T51" fmla="*/ 3580 h 3872"/>
                <a:gd name="T52" fmla="*/ 5524 w 5792"/>
                <a:gd name="T53" fmla="*/ 3634 h 3872"/>
                <a:gd name="T54" fmla="*/ 5482 w 5792"/>
                <a:gd name="T55" fmla="*/ 3710 h 3872"/>
                <a:gd name="T56" fmla="*/ 5472 w 5792"/>
                <a:gd name="T57" fmla="*/ 3776 h 3872"/>
                <a:gd name="T58" fmla="*/ 5484 w 5792"/>
                <a:gd name="T59" fmla="*/ 3850 h 3872"/>
                <a:gd name="T60" fmla="*/ 5448 w 5792"/>
                <a:gd name="T61" fmla="*/ 3840 h 3872"/>
                <a:gd name="T62" fmla="*/ 5440 w 5792"/>
                <a:gd name="T63" fmla="*/ 3776 h 3872"/>
                <a:gd name="T64" fmla="*/ 5460 w 5792"/>
                <a:gd name="T65" fmla="*/ 3676 h 3872"/>
                <a:gd name="T66" fmla="*/ 5516 w 5792"/>
                <a:gd name="T67" fmla="*/ 3596 h 3872"/>
                <a:gd name="T68" fmla="*/ 5596 w 5792"/>
                <a:gd name="T69" fmla="*/ 3540 h 3872"/>
                <a:gd name="T70" fmla="*/ 5696 w 5792"/>
                <a:gd name="T71" fmla="*/ 3520 h 3872"/>
                <a:gd name="T72" fmla="*/ 5760 w 5792"/>
                <a:gd name="T73" fmla="*/ 344 h 3872"/>
                <a:gd name="T74" fmla="*/ 5696 w 5792"/>
                <a:gd name="T75" fmla="*/ 352 h 3872"/>
                <a:gd name="T76" fmla="*/ 5596 w 5792"/>
                <a:gd name="T77" fmla="*/ 332 h 3872"/>
                <a:gd name="T78" fmla="*/ 5516 w 5792"/>
                <a:gd name="T79" fmla="*/ 276 h 3872"/>
                <a:gd name="T80" fmla="*/ 5460 w 5792"/>
                <a:gd name="T81" fmla="*/ 196 h 3872"/>
                <a:gd name="T82" fmla="*/ 5440 w 5792"/>
                <a:gd name="T83" fmla="*/ 96 h 3872"/>
                <a:gd name="T84" fmla="*/ 344 w 5792"/>
                <a:gd name="T85" fmla="*/ 32 h 3872"/>
                <a:gd name="T86" fmla="*/ 352 w 5792"/>
                <a:gd name="T87" fmla="*/ 96 h 3872"/>
                <a:gd name="T88" fmla="*/ 332 w 5792"/>
                <a:gd name="T89" fmla="*/ 196 h 3872"/>
                <a:gd name="T90" fmla="*/ 276 w 5792"/>
                <a:gd name="T91" fmla="*/ 276 h 3872"/>
                <a:gd name="T92" fmla="*/ 196 w 5792"/>
                <a:gd name="T93" fmla="*/ 332 h 3872"/>
                <a:gd name="T94" fmla="*/ 96 w 5792"/>
                <a:gd name="T95" fmla="*/ 352 h 3872"/>
                <a:gd name="T96" fmla="*/ 32 w 5792"/>
                <a:gd name="T97" fmla="*/ 3528 h 3872"/>
                <a:gd name="T98" fmla="*/ 96 w 5792"/>
                <a:gd name="T99" fmla="*/ 3520 h 3872"/>
                <a:gd name="T100" fmla="*/ 196 w 5792"/>
                <a:gd name="T101" fmla="*/ 3540 h 3872"/>
                <a:gd name="T102" fmla="*/ 276 w 5792"/>
                <a:gd name="T103" fmla="*/ 3596 h 3872"/>
                <a:gd name="T104" fmla="*/ 332 w 5792"/>
                <a:gd name="T105" fmla="*/ 3676 h 3872"/>
                <a:gd name="T106" fmla="*/ 352 w 5792"/>
                <a:gd name="T107" fmla="*/ 3776 h 3872"/>
                <a:gd name="T108" fmla="*/ 344 w 5792"/>
                <a:gd name="T109" fmla="*/ 3840 h 3872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5792"/>
                <a:gd name="T166" fmla="*/ 0 h 3872"/>
                <a:gd name="T167" fmla="*/ 5792 w 5792"/>
                <a:gd name="T168" fmla="*/ 3872 h 3872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5792" h="3872">
                  <a:moveTo>
                    <a:pt x="5492" y="3872"/>
                  </a:moveTo>
                  <a:lnTo>
                    <a:pt x="300" y="3872"/>
                  </a:lnTo>
                  <a:lnTo>
                    <a:pt x="308" y="3850"/>
                  </a:lnTo>
                  <a:lnTo>
                    <a:pt x="312" y="3832"/>
                  </a:lnTo>
                  <a:lnTo>
                    <a:pt x="316" y="3814"/>
                  </a:lnTo>
                  <a:lnTo>
                    <a:pt x="320" y="3796"/>
                  </a:lnTo>
                  <a:lnTo>
                    <a:pt x="320" y="3776"/>
                  </a:lnTo>
                  <a:lnTo>
                    <a:pt x="318" y="3754"/>
                  </a:lnTo>
                  <a:lnTo>
                    <a:pt x="316" y="3730"/>
                  </a:lnTo>
                  <a:lnTo>
                    <a:pt x="310" y="3710"/>
                  </a:lnTo>
                  <a:lnTo>
                    <a:pt x="302" y="3688"/>
                  </a:lnTo>
                  <a:lnTo>
                    <a:pt x="292" y="3670"/>
                  </a:lnTo>
                  <a:lnTo>
                    <a:pt x="282" y="3650"/>
                  </a:lnTo>
                  <a:lnTo>
                    <a:pt x="268" y="3634"/>
                  </a:lnTo>
                  <a:lnTo>
                    <a:pt x="254" y="3618"/>
                  </a:lnTo>
                  <a:lnTo>
                    <a:pt x="238" y="3604"/>
                  </a:lnTo>
                  <a:lnTo>
                    <a:pt x="222" y="3590"/>
                  </a:lnTo>
                  <a:lnTo>
                    <a:pt x="202" y="3580"/>
                  </a:lnTo>
                  <a:lnTo>
                    <a:pt x="184" y="3570"/>
                  </a:lnTo>
                  <a:lnTo>
                    <a:pt x="162" y="3562"/>
                  </a:lnTo>
                  <a:lnTo>
                    <a:pt x="142" y="3556"/>
                  </a:lnTo>
                  <a:lnTo>
                    <a:pt x="118" y="3554"/>
                  </a:lnTo>
                  <a:lnTo>
                    <a:pt x="96" y="3552"/>
                  </a:lnTo>
                  <a:lnTo>
                    <a:pt x="76" y="3552"/>
                  </a:lnTo>
                  <a:lnTo>
                    <a:pt x="58" y="3556"/>
                  </a:lnTo>
                  <a:lnTo>
                    <a:pt x="40" y="3560"/>
                  </a:lnTo>
                  <a:lnTo>
                    <a:pt x="22" y="3564"/>
                  </a:lnTo>
                  <a:lnTo>
                    <a:pt x="0" y="3572"/>
                  </a:lnTo>
                  <a:lnTo>
                    <a:pt x="0" y="300"/>
                  </a:lnTo>
                  <a:lnTo>
                    <a:pt x="22" y="308"/>
                  </a:lnTo>
                  <a:lnTo>
                    <a:pt x="40" y="312"/>
                  </a:lnTo>
                  <a:lnTo>
                    <a:pt x="58" y="316"/>
                  </a:lnTo>
                  <a:lnTo>
                    <a:pt x="76" y="320"/>
                  </a:lnTo>
                  <a:lnTo>
                    <a:pt x="96" y="320"/>
                  </a:lnTo>
                  <a:lnTo>
                    <a:pt x="118" y="318"/>
                  </a:lnTo>
                  <a:lnTo>
                    <a:pt x="142" y="316"/>
                  </a:lnTo>
                  <a:lnTo>
                    <a:pt x="162" y="310"/>
                  </a:lnTo>
                  <a:lnTo>
                    <a:pt x="184" y="302"/>
                  </a:lnTo>
                  <a:lnTo>
                    <a:pt x="202" y="292"/>
                  </a:lnTo>
                  <a:lnTo>
                    <a:pt x="222" y="282"/>
                  </a:lnTo>
                  <a:lnTo>
                    <a:pt x="238" y="268"/>
                  </a:lnTo>
                  <a:lnTo>
                    <a:pt x="254" y="254"/>
                  </a:lnTo>
                  <a:lnTo>
                    <a:pt x="268" y="238"/>
                  </a:lnTo>
                  <a:lnTo>
                    <a:pt x="282" y="222"/>
                  </a:lnTo>
                  <a:lnTo>
                    <a:pt x="292" y="202"/>
                  </a:lnTo>
                  <a:lnTo>
                    <a:pt x="302" y="184"/>
                  </a:lnTo>
                  <a:lnTo>
                    <a:pt x="310" y="162"/>
                  </a:lnTo>
                  <a:lnTo>
                    <a:pt x="316" y="142"/>
                  </a:lnTo>
                  <a:lnTo>
                    <a:pt x="318" y="118"/>
                  </a:lnTo>
                  <a:lnTo>
                    <a:pt x="320" y="96"/>
                  </a:lnTo>
                  <a:lnTo>
                    <a:pt x="320" y="76"/>
                  </a:lnTo>
                  <a:lnTo>
                    <a:pt x="316" y="58"/>
                  </a:lnTo>
                  <a:lnTo>
                    <a:pt x="312" y="40"/>
                  </a:lnTo>
                  <a:lnTo>
                    <a:pt x="308" y="22"/>
                  </a:lnTo>
                  <a:lnTo>
                    <a:pt x="300" y="0"/>
                  </a:lnTo>
                  <a:lnTo>
                    <a:pt x="5492" y="0"/>
                  </a:lnTo>
                  <a:lnTo>
                    <a:pt x="5484" y="22"/>
                  </a:lnTo>
                  <a:lnTo>
                    <a:pt x="5480" y="40"/>
                  </a:lnTo>
                  <a:lnTo>
                    <a:pt x="5476" y="58"/>
                  </a:lnTo>
                  <a:lnTo>
                    <a:pt x="5472" y="76"/>
                  </a:lnTo>
                  <a:lnTo>
                    <a:pt x="5472" y="96"/>
                  </a:lnTo>
                  <a:lnTo>
                    <a:pt x="5474" y="118"/>
                  </a:lnTo>
                  <a:lnTo>
                    <a:pt x="5476" y="142"/>
                  </a:lnTo>
                  <a:lnTo>
                    <a:pt x="5482" y="162"/>
                  </a:lnTo>
                  <a:lnTo>
                    <a:pt x="5490" y="184"/>
                  </a:lnTo>
                  <a:lnTo>
                    <a:pt x="5500" y="202"/>
                  </a:lnTo>
                  <a:lnTo>
                    <a:pt x="5510" y="222"/>
                  </a:lnTo>
                  <a:lnTo>
                    <a:pt x="5524" y="238"/>
                  </a:lnTo>
                  <a:lnTo>
                    <a:pt x="5538" y="254"/>
                  </a:lnTo>
                  <a:lnTo>
                    <a:pt x="5554" y="268"/>
                  </a:lnTo>
                  <a:lnTo>
                    <a:pt x="5570" y="282"/>
                  </a:lnTo>
                  <a:lnTo>
                    <a:pt x="5590" y="292"/>
                  </a:lnTo>
                  <a:lnTo>
                    <a:pt x="5608" y="302"/>
                  </a:lnTo>
                  <a:lnTo>
                    <a:pt x="5630" y="310"/>
                  </a:lnTo>
                  <a:lnTo>
                    <a:pt x="5650" y="316"/>
                  </a:lnTo>
                  <a:lnTo>
                    <a:pt x="5674" y="318"/>
                  </a:lnTo>
                  <a:lnTo>
                    <a:pt x="5696" y="320"/>
                  </a:lnTo>
                  <a:lnTo>
                    <a:pt x="5716" y="320"/>
                  </a:lnTo>
                  <a:lnTo>
                    <a:pt x="5734" y="316"/>
                  </a:lnTo>
                  <a:lnTo>
                    <a:pt x="5752" y="312"/>
                  </a:lnTo>
                  <a:lnTo>
                    <a:pt x="5770" y="308"/>
                  </a:lnTo>
                  <a:lnTo>
                    <a:pt x="5792" y="300"/>
                  </a:lnTo>
                  <a:lnTo>
                    <a:pt x="5792" y="3572"/>
                  </a:lnTo>
                  <a:lnTo>
                    <a:pt x="5770" y="3564"/>
                  </a:lnTo>
                  <a:lnTo>
                    <a:pt x="5752" y="3560"/>
                  </a:lnTo>
                  <a:lnTo>
                    <a:pt x="5734" y="3556"/>
                  </a:lnTo>
                  <a:lnTo>
                    <a:pt x="5716" y="3552"/>
                  </a:lnTo>
                  <a:lnTo>
                    <a:pt x="5696" y="3552"/>
                  </a:lnTo>
                  <a:lnTo>
                    <a:pt x="5674" y="3554"/>
                  </a:lnTo>
                  <a:lnTo>
                    <a:pt x="5650" y="3556"/>
                  </a:lnTo>
                  <a:lnTo>
                    <a:pt x="5630" y="3562"/>
                  </a:lnTo>
                  <a:lnTo>
                    <a:pt x="5608" y="3570"/>
                  </a:lnTo>
                  <a:lnTo>
                    <a:pt x="5590" y="3580"/>
                  </a:lnTo>
                  <a:lnTo>
                    <a:pt x="5570" y="3590"/>
                  </a:lnTo>
                  <a:lnTo>
                    <a:pt x="5554" y="3604"/>
                  </a:lnTo>
                  <a:lnTo>
                    <a:pt x="5538" y="3618"/>
                  </a:lnTo>
                  <a:lnTo>
                    <a:pt x="5524" y="3634"/>
                  </a:lnTo>
                  <a:lnTo>
                    <a:pt x="5510" y="3650"/>
                  </a:lnTo>
                  <a:lnTo>
                    <a:pt x="5500" y="3670"/>
                  </a:lnTo>
                  <a:lnTo>
                    <a:pt x="5490" y="3688"/>
                  </a:lnTo>
                  <a:lnTo>
                    <a:pt x="5482" y="3710"/>
                  </a:lnTo>
                  <a:lnTo>
                    <a:pt x="5476" y="3730"/>
                  </a:lnTo>
                  <a:lnTo>
                    <a:pt x="5474" y="3754"/>
                  </a:lnTo>
                  <a:lnTo>
                    <a:pt x="5472" y="3776"/>
                  </a:lnTo>
                  <a:lnTo>
                    <a:pt x="5472" y="3796"/>
                  </a:lnTo>
                  <a:lnTo>
                    <a:pt x="5476" y="3814"/>
                  </a:lnTo>
                  <a:lnTo>
                    <a:pt x="5480" y="3832"/>
                  </a:lnTo>
                  <a:lnTo>
                    <a:pt x="5484" y="3850"/>
                  </a:lnTo>
                  <a:lnTo>
                    <a:pt x="5492" y="3872"/>
                  </a:lnTo>
                  <a:close/>
                  <a:moveTo>
                    <a:pt x="344" y="3840"/>
                  </a:moveTo>
                  <a:lnTo>
                    <a:pt x="5448" y="3840"/>
                  </a:lnTo>
                  <a:lnTo>
                    <a:pt x="5442" y="3808"/>
                  </a:lnTo>
                  <a:lnTo>
                    <a:pt x="5440" y="3776"/>
                  </a:lnTo>
                  <a:lnTo>
                    <a:pt x="5442" y="3750"/>
                  </a:lnTo>
                  <a:lnTo>
                    <a:pt x="5446" y="3724"/>
                  </a:lnTo>
                  <a:lnTo>
                    <a:pt x="5452" y="3700"/>
                  </a:lnTo>
                  <a:lnTo>
                    <a:pt x="5460" y="3676"/>
                  </a:lnTo>
                  <a:lnTo>
                    <a:pt x="5470" y="3654"/>
                  </a:lnTo>
                  <a:lnTo>
                    <a:pt x="5484" y="3632"/>
                  </a:lnTo>
                  <a:lnTo>
                    <a:pt x="5498" y="3614"/>
                  </a:lnTo>
                  <a:lnTo>
                    <a:pt x="5516" y="3596"/>
                  </a:lnTo>
                  <a:lnTo>
                    <a:pt x="5534" y="3578"/>
                  </a:lnTo>
                  <a:lnTo>
                    <a:pt x="5552" y="3564"/>
                  </a:lnTo>
                  <a:lnTo>
                    <a:pt x="5574" y="3550"/>
                  </a:lnTo>
                  <a:lnTo>
                    <a:pt x="5596" y="3540"/>
                  </a:lnTo>
                  <a:lnTo>
                    <a:pt x="5620" y="3532"/>
                  </a:lnTo>
                  <a:lnTo>
                    <a:pt x="5644" y="3526"/>
                  </a:lnTo>
                  <a:lnTo>
                    <a:pt x="5670" y="3522"/>
                  </a:lnTo>
                  <a:lnTo>
                    <a:pt x="5696" y="3520"/>
                  </a:lnTo>
                  <a:lnTo>
                    <a:pt x="5728" y="3522"/>
                  </a:lnTo>
                  <a:lnTo>
                    <a:pt x="5760" y="3528"/>
                  </a:lnTo>
                  <a:lnTo>
                    <a:pt x="5760" y="344"/>
                  </a:lnTo>
                  <a:lnTo>
                    <a:pt x="5728" y="350"/>
                  </a:lnTo>
                  <a:lnTo>
                    <a:pt x="5696" y="352"/>
                  </a:lnTo>
                  <a:lnTo>
                    <a:pt x="5670" y="350"/>
                  </a:lnTo>
                  <a:lnTo>
                    <a:pt x="5644" y="346"/>
                  </a:lnTo>
                  <a:lnTo>
                    <a:pt x="5620" y="340"/>
                  </a:lnTo>
                  <a:lnTo>
                    <a:pt x="5596" y="332"/>
                  </a:lnTo>
                  <a:lnTo>
                    <a:pt x="5574" y="322"/>
                  </a:lnTo>
                  <a:lnTo>
                    <a:pt x="5552" y="308"/>
                  </a:lnTo>
                  <a:lnTo>
                    <a:pt x="5534" y="294"/>
                  </a:lnTo>
                  <a:lnTo>
                    <a:pt x="5516" y="276"/>
                  </a:lnTo>
                  <a:lnTo>
                    <a:pt x="5498" y="258"/>
                  </a:lnTo>
                  <a:lnTo>
                    <a:pt x="5484" y="240"/>
                  </a:lnTo>
                  <a:lnTo>
                    <a:pt x="5470" y="218"/>
                  </a:lnTo>
                  <a:lnTo>
                    <a:pt x="5460" y="196"/>
                  </a:lnTo>
                  <a:lnTo>
                    <a:pt x="5452" y="172"/>
                  </a:lnTo>
                  <a:lnTo>
                    <a:pt x="5446" y="148"/>
                  </a:lnTo>
                  <a:lnTo>
                    <a:pt x="5442" y="122"/>
                  </a:lnTo>
                  <a:lnTo>
                    <a:pt x="5440" y="96"/>
                  </a:lnTo>
                  <a:lnTo>
                    <a:pt x="5442" y="64"/>
                  </a:lnTo>
                  <a:lnTo>
                    <a:pt x="5448" y="32"/>
                  </a:lnTo>
                  <a:lnTo>
                    <a:pt x="344" y="32"/>
                  </a:lnTo>
                  <a:lnTo>
                    <a:pt x="350" y="64"/>
                  </a:lnTo>
                  <a:lnTo>
                    <a:pt x="352" y="96"/>
                  </a:lnTo>
                  <a:lnTo>
                    <a:pt x="350" y="122"/>
                  </a:lnTo>
                  <a:lnTo>
                    <a:pt x="346" y="148"/>
                  </a:lnTo>
                  <a:lnTo>
                    <a:pt x="340" y="172"/>
                  </a:lnTo>
                  <a:lnTo>
                    <a:pt x="332" y="196"/>
                  </a:lnTo>
                  <a:lnTo>
                    <a:pt x="322" y="218"/>
                  </a:lnTo>
                  <a:lnTo>
                    <a:pt x="308" y="240"/>
                  </a:lnTo>
                  <a:lnTo>
                    <a:pt x="294" y="258"/>
                  </a:lnTo>
                  <a:lnTo>
                    <a:pt x="276" y="276"/>
                  </a:lnTo>
                  <a:lnTo>
                    <a:pt x="258" y="294"/>
                  </a:lnTo>
                  <a:lnTo>
                    <a:pt x="240" y="308"/>
                  </a:lnTo>
                  <a:lnTo>
                    <a:pt x="218" y="322"/>
                  </a:lnTo>
                  <a:lnTo>
                    <a:pt x="196" y="332"/>
                  </a:lnTo>
                  <a:lnTo>
                    <a:pt x="172" y="340"/>
                  </a:lnTo>
                  <a:lnTo>
                    <a:pt x="148" y="346"/>
                  </a:lnTo>
                  <a:lnTo>
                    <a:pt x="122" y="350"/>
                  </a:lnTo>
                  <a:lnTo>
                    <a:pt x="96" y="352"/>
                  </a:lnTo>
                  <a:lnTo>
                    <a:pt x="64" y="350"/>
                  </a:lnTo>
                  <a:lnTo>
                    <a:pt x="32" y="344"/>
                  </a:lnTo>
                  <a:lnTo>
                    <a:pt x="32" y="3528"/>
                  </a:lnTo>
                  <a:lnTo>
                    <a:pt x="64" y="3522"/>
                  </a:lnTo>
                  <a:lnTo>
                    <a:pt x="96" y="3520"/>
                  </a:lnTo>
                  <a:lnTo>
                    <a:pt x="122" y="3522"/>
                  </a:lnTo>
                  <a:lnTo>
                    <a:pt x="148" y="3526"/>
                  </a:lnTo>
                  <a:lnTo>
                    <a:pt x="172" y="3532"/>
                  </a:lnTo>
                  <a:lnTo>
                    <a:pt x="196" y="3540"/>
                  </a:lnTo>
                  <a:lnTo>
                    <a:pt x="218" y="3550"/>
                  </a:lnTo>
                  <a:lnTo>
                    <a:pt x="240" y="3564"/>
                  </a:lnTo>
                  <a:lnTo>
                    <a:pt x="258" y="3578"/>
                  </a:lnTo>
                  <a:lnTo>
                    <a:pt x="276" y="3596"/>
                  </a:lnTo>
                  <a:lnTo>
                    <a:pt x="294" y="3614"/>
                  </a:lnTo>
                  <a:lnTo>
                    <a:pt x="308" y="3632"/>
                  </a:lnTo>
                  <a:lnTo>
                    <a:pt x="322" y="3654"/>
                  </a:lnTo>
                  <a:lnTo>
                    <a:pt x="332" y="3676"/>
                  </a:lnTo>
                  <a:lnTo>
                    <a:pt x="340" y="3700"/>
                  </a:lnTo>
                  <a:lnTo>
                    <a:pt x="346" y="3724"/>
                  </a:lnTo>
                  <a:lnTo>
                    <a:pt x="350" y="3750"/>
                  </a:lnTo>
                  <a:lnTo>
                    <a:pt x="352" y="3776"/>
                  </a:lnTo>
                  <a:lnTo>
                    <a:pt x="350" y="3808"/>
                  </a:lnTo>
                  <a:lnTo>
                    <a:pt x="344" y="3840"/>
                  </a:lnTo>
                  <a:close/>
                </a:path>
              </a:pathLst>
            </a:custGeom>
            <a:solidFill>
              <a:srgbClr val="006699"/>
            </a:solidFill>
            <a:ln w="12700">
              <a:noFill/>
              <a:round/>
              <a:headEnd/>
              <a:tailEnd/>
            </a:ln>
          </p:spPr>
          <p:txBody>
            <a:bodyPr/>
            <a:lstStyle/>
            <a:p>
              <a:endParaRPr lang="uk-UA"/>
            </a:p>
          </p:txBody>
        </p:sp>
      </p:grpSp>
      <p:sp>
        <p:nvSpPr>
          <p:cNvPr id="1029" name="Прямоугольник 4"/>
          <p:cNvSpPr>
            <a:spLocks noChangeArrowheads="1"/>
          </p:cNvSpPr>
          <p:nvPr/>
        </p:nvSpPr>
        <p:spPr bwMode="auto">
          <a:xfrm>
            <a:off x="571500" y="609600"/>
            <a:ext cx="8143875" cy="150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/>
              <a:t>Основна одиниця шляху </a:t>
            </a:r>
          </a:p>
          <a:p>
            <a:pPr algn="ctr"/>
            <a:r>
              <a:rPr lang="ru-RU" sz="2800"/>
              <a:t>в Міжнародній системі(СІ) є  один </a:t>
            </a:r>
            <a:r>
              <a:rPr lang="ru-RU" sz="2800" i="1"/>
              <a:t>метр ( 1 м). </a:t>
            </a:r>
          </a:p>
          <a:p>
            <a:pPr algn="ctr"/>
            <a:r>
              <a:rPr lang="ru-RU" sz="3600" b="1" i="1"/>
              <a:t>Одиниці довжини:</a:t>
            </a:r>
          </a:p>
        </p:txBody>
      </p:sp>
      <p:graphicFrame>
        <p:nvGraphicFramePr>
          <p:cNvPr id="1026" name="Object 8"/>
          <p:cNvGraphicFramePr>
            <a:graphicFrameLocks noChangeAspect="1"/>
          </p:cNvGraphicFramePr>
          <p:nvPr/>
        </p:nvGraphicFramePr>
        <p:xfrm>
          <a:off x="4438650" y="4718050"/>
          <a:ext cx="114300" cy="215900"/>
        </p:xfrm>
        <a:graphic>
          <a:graphicData uri="http://schemas.openxmlformats.org/presentationml/2006/ole">
            <p:oleObj spid="_x0000_s1026" name="Формула" r:id="rId4" imgW="114120" imgH="215640" progId="Equation.3">
              <p:embed/>
            </p:oleObj>
          </a:graphicData>
        </a:graphic>
      </p:graphicFrame>
      <p:graphicFrame>
        <p:nvGraphicFramePr>
          <p:cNvPr id="1027" name="Object 3"/>
          <p:cNvGraphicFramePr>
            <a:graphicFrameLocks noChangeAspect="1"/>
          </p:cNvGraphicFramePr>
          <p:nvPr/>
        </p:nvGraphicFramePr>
        <p:xfrm>
          <a:off x="609600" y="2286000"/>
          <a:ext cx="3530600" cy="3643313"/>
        </p:xfrm>
        <a:graphic>
          <a:graphicData uri="http://schemas.openxmlformats.org/presentationml/2006/ole">
            <p:oleObj spid="_x0000_s1027" name="Формула" r:id="rId5" imgW="888840" imgH="863280" progId="Equation.3">
              <p:embed/>
            </p:oleObj>
          </a:graphicData>
        </a:graphic>
      </p:graphicFrame>
      <p:sp>
        <p:nvSpPr>
          <p:cNvPr id="1030" name="Прямоугольник 9"/>
          <p:cNvSpPr>
            <a:spLocks noChangeArrowheads="1"/>
          </p:cNvSpPr>
          <p:nvPr/>
        </p:nvSpPr>
        <p:spPr bwMode="auto">
          <a:xfrm>
            <a:off x="4191000" y="1981200"/>
            <a:ext cx="4572000" cy="36009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ru-RU" sz="4400" i="1" dirty="0"/>
              <a:t> </a:t>
            </a:r>
            <a:r>
              <a:rPr lang="uk-UA" sz="3600" i="1" dirty="0" smtClean="0"/>
              <a:t>міліметр</a:t>
            </a:r>
            <a:r>
              <a:rPr lang="ru-RU" sz="3600" i="1" dirty="0" smtClean="0"/>
              <a:t> </a:t>
            </a:r>
            <a:r>
              <a:rPr lang="ru-RU" sz="3600" i="1" dirty="0"/>
              <a:t>(мм),</a:t>
            </a:r>
          </a:p>
          <a:p>
            <a:pPr>
              <a:lnSpc>
                <a:spcPct val="150000"/>
              </a:lnSpc>
            </a:pPr>
            <a:r>
              <a:rPr lang="ru-RU" sz="3600" i="1" dirty="0"/>
              <a:t> сантиметр (см),</a:t>
            </a:r>
          </a:p>
          <a:p>
            <a:pPr>
              <a:lnSpc>
                <a:spcPct val="150000"/>
              </a:lnSpc>
            </a:pPr>
            <a:r>
              <a:rPr lang="ru-RU" sz="3600" i="1" dirty="0"/>
              <a:t> дециметр (дм)</a:t>
            </a:r>
          </a:p>
          <a:p>
            <a:pPr>
              <a:lnSpc>
                <a:spcPct val="150000"/>
              </a:lnSpc>
            </a:pPr>
            <a:r>
              <a:rPr lang="ru-RU" sz="3600" i="1" dirty="0"/>
              <a:t>  километр (км).</a:t>
            </a:r>
            <a:endParaRPr lang="ru-RU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Заголовок 1"/>
          <p:cNvSpPr>
            <a:spLocks noGrp="1"/>
          </p:cNvSpPr>
          <p:nvPr>
            <p:ph type="title"/>
          </p:nvPr>
        </p:nvSpPr>
        <p:spPr>
          <a:xfrm>
            <a:off x="611188" y="333375"/>
            <a:ext cx="7772400" cy="1143000"/>
          </a:xfrm>
        </p:spPr>
        <p:txBody>
          <a:bodyPr>
            <a:normAutofit/>
          </a:bodyPr>
          <a:lstStyle/>
          <a:p>
            <a:r>
              <a:rPr lang="uk-UA" sz="2800" b="1" smtClean="0"/>
              <a:t>Переміщення - напрямлений відрізок, який сполучає початкове та кінцеве положення тіла</a:t>
            </a:r>
            <a:endParaRPr lang="en-US" sz="2800" b="1" smtClean="0"/>
          </a:p>
        </p:txBody>
      </p:sp>
      <p:sp>
        <p:nvSpPr>
          <p:cNvPr id="21507" name="Місце для вмісту 2"/>
          <p:cNvSpPr>
            <a:spLocks noGrp="1"/>
          </p:cNvSpPr>
          <p:nvPr>
            <p:ph idx="1"/>
          </p:nvPr>
        </p:nvSpPr>
        <p:spPr>
          <a:xfrm>
            <a:off x="251521" y="1772816"/>
            <a:ext cx="3600400" cy="4876800"/>
          </a:xfrm>
        </p:spPr>
        <p:txBody>
          <a:bodyPr/>
          <a:lstStyle/>
          <a:p>
            <a:pPr>
              <a:buFont typeface="Wingdings" pitchFamily="2" charset="2"/>
              <a:buChar char="ü"/>
              <a:defRPr/>
            </a:pPr>
            <a:r>
              <a:rPr lang="uk-UA" sz="2800" b="1" dirty="0" smtClean="0">
                <a:latin typeface="+mj-lt"/>
              </a:rPr>
              <a:t>Переміщення  -</a:t>
            </a:r>
            <a:r>
              <a:rPr lang="uk-UA" sz="2800" dirty="0" smtClean="0">
                <a:latin typeface="+mj-lt"/>
              </a:rPr>
              <a:t> векторна величина</a:t>
            </a:r>
          </a:p>
          <a:p>
            <a:pPr>
              <a:buFont typeface="Wingdings" pitchFamily="2" charset="2"/>
              <a:buChar char="ü"/>
              <a:defRPr/>
            </a:pPr>
            <a:r>
              <a:rPr lang="en-US" sz="2800" b="1" i="1" dirty="0" smtClean="0">
                <a:latin typeface="+mj-lt"/>
              </a:rPr>
              <a:t>S</a:t>
            </a:r>
            <a:r>
              <a:rPr lang="uk-UA" sz="2800" b="1" i="1" dirty="0" smtClean="0">
                <a:latin typeface="+mj-lt"/>
              </a:rPr>
              <a:t> </a:t>
            </a:r>
            <a:r>
              <a:rPr lang="uk-UA" sz="2800" dirty="0" smtClean="0">
                <a:latin typeface="+mj-lt"/>
              </a:rPr>
              <a:t>- позначення</a:t>
            </a:r>
            <a:endParaRPr lang="uk-UA" sz="2800" b="1" i="1" dirty="0" smtClean="0">
              <a:latin typeface="+mj-lt"/>
            </a:endParaRPr>
          </a:p>
          <a:p>
            <a:pPr>
              <a:buFont typeface="Wingdings" pitchFamily="2" charset="2"/>
              <a:buChar char="ü"/>
              <a:defRPr/>
            </a:pPr>
            <a:r>
              <a:rPr lang="uk-UA" sz="2800" b="1" dirty="0" smtClean="0">
                <a:latin typeface="+mj-lt"/>
              </a:rPr>
              <a:t>Метр (м) </a:t>
            </a:r>
            <a:r>
              <a:rPr lang="uk-UA" sz="2800" dirty="0" smtClean="0">
                <a:latin typeface="+mj-lt"/>
              </a:rPr>
              <a:t>– одиниця вимірювання в СІ</a:t>
            </a:r>
          </a:p>
          <a:p>
            <a:pPr>
              <a:buFont typeface="Wingdings" pitchFamily="2" charset="2"/>
              <a:buChar char="ü"/>
              <a:defRPr/>
            </a:pPr>
            <a:r>
              <a:rPr lang="uk-UA" sz="2800" dirty="0" smtClean="0">
                <a:latin typeface="+mj-lt"/>
              </a:rPr>
              <a:t>Прилади вимірювання: </a:t>
            </a:r>
          </a:p>
          <a:p>
            <a:pPr>
              <a:buFontTx/>
              <a:buNone/>
              <a:defRPr/>
            </a:pPr>
            <a:r>
              <a:rPr lang="uk-UA" sz="2800" b="1" dirty="0" smtClean="0">
                <a:latin typeface="+mj-lt"/>
              </a:rPr>
              <a:t>      рулетка, курвіметр</a:t>
            </a:r>
            <a:endParaRPr lang="ru-RU" sz="2800" b="1" dirty="0" smtClean="0">
              <a:latin typeface="+mj-lt"/>
            </a:endParaRPr>
          </a:p>
        </p:txBody>
      </p:sp>
      <p:pic>
        <p:nvPicPr>
          <p:cNvPr id="19460" name="Рисунок 4" descr="https://msenmediastorage.blob.core.windows.net/uploads/91fef36d-403e-4ecc-9d07-e419f9113989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95738" y="1628800"/>
            <a:ext cx="5148262" cy="522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12" descr="ÐÐ°ÑÑÐ¸Ð½ÐºÐ¸ Ð¿Ð¾ Ð·Ð°Ð¿ÑÐ¾ÑÑ ÑÑÑÐ±Ð¾Ð»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27313" y="4338638"/>
            <a:ext cx="2881312" cy="2519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78" name="Заголовок 1"/>
          <p:cNvSpPr>
            <a:spLocks noGrp="1"/>
          </p:cNvSpPr>
          <p:nvPr>
            <p:ph type="title"/>
          </p:nvPr>
        </p:nvSpPr>
        <p:spPr>
          <a:xfrm>
            <a:off x="755576" y="404664"/>
            <a:ext cx="7920880" cy="1439863"/>
          </a:xfrm>
        </p:spPr>
        <p:txBody>
          <a:bodyPr>
            <a:normAutofit fontScale="90000"/>
          </a:bodyPr>
          <a:lstStyle/>
          <a:p>
            <a:pPr algn="ctr">
              <a:defRPr/>
            </a:pPr>
            <a:r>
              <a:rPr lang="uk-UA" sz="3100" b="1" i="1" dirty="0" smtClean="0">
                <a:solidFill>
                  <a:schemeClr val="tx1"/>
                </a:solidFill>
              </a:rPr>
              <a:t>Матеріальна точка - тіло, розмірами якого </a:t>
            </a:r>
            <a:r>
              <a:rPr lang="ru-RU" sz="3100" b="1" i="1" dirty="0" smtClean="0">
                <a:solidFill>
                  <a:schemeClr val="tx1"/>
                </a:solidFill>
              </a:rPr>
              <a:t>в </a:t>
            </a:r>
            <a:r>
              <a:rPr lang="ru-RU" sz="3100" b="1" i="1" dirty="0" err="1" smtClean="0">
                <a:solidFill>
                  <a:schemeClr val="tx1"/>
                </a:solidFill>
              </a:rPr>
              <a:t>умовах</a:t>
            </a:r>
            <a:r>
              <a:rPr lang="ru-RU" sz="3100" b="1" i="1" dirty="0" smtClean="0">
                <a:solidFill>
                  <a:schemeClr val="tx1"/>
                </a:solidFill>
              </a:rPr>
              <a:t> </a:t>
            </a:r>
            <a:r>
              <a:rPr lang="ru-RU" sz="3100" b="1" i="1" dirty="0" err="1" smtClean="0">
                <a:solidFill>
                  <a:schemeClr val="tx1"/>
                </a:solidFill>
              </a:rPr>
              <a:t>даного</a:t>
            </a:r>
            <a:r>
              <a:rPr lang="ru-RU" sz="3100" b="1" i="1" dirty="0" smtClean="0">
                <a:solidFill>
                  <a:schemeClr val="tx1"/>
                </a:solidFill>
              </a:rPr>
              <a:t> </a:t>
            </a:r>
            <a:r>
              <a:rPr lang="ru-RU" sz="3100" b="1" i="1" dirty="0" err="1" smtClean="0">
                <a:solidFill>
                  <a:schemeClr val="tx1"/>
                </a:solidFill>
              </a:rPr>
              <a:t>завдання</a:t>
            </a:r>
            <a:r>
              <a:rPr lang="ru-RU" sz="3100" b="1" i="1" dirty="0" smtClean="0">
                <a:solidFill>
                  <a:schemeClr val="tx1"/>
                </a:solidFill>
              </a:rPr>
              <a:t> </a:t>
            </a:r>
            <a:r>
              <a:rPr lang="uk-UA" sz="3100" b="1" i="1" dirty="0" smtClean="0">
                <a:solidFill>
                  <a:schemeClr val="tx1"/>
                </a:solidFill>
              </a:rPr>
              <a:t>можна знехтувати </a:t>
            </a:r>
            <a:r>
              <a:rPr lang="uk-UA" sz="2400" b="1" i="1" dirty="0" smtClean="0">
                <a:solidFill>
                  <a:srgbClr val="002060"/>
                </a:solidFill>
              </a:rPr>
              <a:t/>
            </a:r>
            <a:br>
              <a:rPr lang="uk-UA" sz="2400" b="1" i="1" dirty="0" smtClean="0">
                <a:solidFill>
                  <a:srgbClr val="002060"/>
                </a:solidFill>
              </a:rPr>
            </a:br>
            <a:r>
              <a:rPr lang="ru-RU" sz="2200" b="1" i="1" dirty="0" err="1" smtClean="0">
                <a:solidFill>
                  <a:srgbClr val="002060"/>
                </a:solidFill>
              </a:rPr>
              <a:t>Ро</a:t>
            </a:r>
            <a:r>
              <a:rPr lang="ru-RU" sz="2200" b="1" i="1" dirty="0" err="1" smtClean="0">
                <a:solidFill>
                  <a:srgbClr val="002060"/>
                </a:solidFill>
                <a:latin typeface="+mn-lt"/>
                <a:ea typeface="+mn-ea"/>
                <a:cs typeface="+mn-cs"/>
              </a:rPr>
              <a:t>зглянемо</a:t>
            </a:r>
            <a:r>
              <a:rPr lang="ru-RU" sz="2200" b="1" i="1" dirty="0" smtClean="0">
                <a:solidFill>
                  <a:srgbClr val="002060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sz="2200" b="1" i="1" dirty="0" err="1" smtClean="0">
                <a:solidFill>
                  <a:srgbClr val="002060"/>
                </a:solidFill>
                <a:latin typeface="+mn-lt"/>
                <a:ea typeface="+mn-ea"/>
                <a:cs typeface="+mn-cs"/>
              </a:rPr>
              <a:t>приклади</a:t>
            </a:r>
            <a:r>
              <a:rPr lang="ru-RU" sz="2200" b="1" i="1" dirty="0" smtClean="0">
                <a:solidFill>
                  <a:srgbClr val="002060"/>
                </a:solidFill>
                <a:latin typeface="+mn-lt"/>
                <a:ea typeface="+mn-ea"/>
                <a:cs typeface="+mn-cs"/>
              </a:rPr>
              <a:t>, коли те </a:t>
            </a:r>
            <a:r>
              <a:rPr lang="ru-RU" sz="2200" b="1" i="1" dirty="0" err="1" smtClean="0">
                <a:solidFill>
                  <a:srgbClr val="002060"/>
                </a:solidFill>
                <a:latin typeface="+mn-lt"/>
                <a:ea typeface="+mn-ea"/>
                <a:cs typeface="+mn-cs"/>
              </a:rPr>
              <a:t>саме</a:t>
            </a:r>
            <a:r>
              <a:rPr lang="ru-RU" sz="2200" b="1" i="1" dirty="0" smtClean="0">
                <a:solidFill>
                  <a:srgbClr val="002060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sz="2200" b="1" i="1" dirty="0" err="1" smtClean="0">
                <a:solidFill>
                  <a:srgbClr val="002060"/>
                </a:solidFill>
                <a:latin typeface="+mn-lt"/>
                <a:ea typeface="+mn-ea"/>
                <a:cs typeface="+mn-cs"/>
              </a:rPr>
              <a:t>тіло</a:t>
            </a:r>
            <a:r>
              <a:rPr lang="ru-RU" sz="2200" b="1" i="1" dirty="0" smtClean="0">
                <a:solidFill>
                  <a:srgbClr val="002060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sz="2200" b="1" i="1" dirty="0" err="1" smtClean="0">
                <a:solidFill>
                  <a:srgbClr val="002060"/>
                </a:solidFill>
                <a:latin typeface="+mn-lt"/>
                <a:ea typeface="+mn-ea"/>
                <a:cs typeface="+mn-cs"/>
              </a:rPr>
              <a:t>можна</a:t>
            </a:r>
            <a:r>
              <a:rPr lang="ru-RU" sz="2200" b="1" i="1" dirty="0" smtClean="0">
                <a:solidFill>
                  <a:srgbClr val="002060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sz="2200" b="1" i="1" dirty="0" err="1" smtClean="0">
                <a:solidFill>
                  <a:srgbClr val="002060"/>
                </a:solidFill>
                <a:latin typeface="+mn-lt"/>
                <a:ea typeface="+mn-ea"/>
                <a:cs typeface="+mn-cs"/>
              </a:rPr>
              <a:t>вважати</a:t>
            </a:r>
            <a:r>
              <a:rPr lang="ru-RU" sz="2200" b="1" i="1" dirty="0" smtClean="0">
                <a:solidFill>
                  <a:srgbClr val="002060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sz="2200" b="1" i="1" dirty="0" err="1" smtClean="0">
                <a:solidFill>
                  <a:srgbClr val="002060"/>
                </a:solidFill>
                <a:latin typeface="+mn-lt"/>
                <a:ea typeface="+mn-ea"/>
                <a:cs typeface="+mn-cs"/>
              </a:rPr>
              <a:t>матеріальною</a:t>
            </a:r>
            <a:r>
              <a:rPr lang="ru-RU" sz="2200" b="1" i="1" dirty="0" smtClean="0">
                <a:solidFill>
                  <a:srgbClr val="002060"/>
                </a:solidFill>
                <a:latin typeface="+mn-lt"/>
                <a:ea typeface="+mn-ea"/>
                <a:cs typeface="+mn-cs"/>
              </a:rPr>
              <a:t> точкою, а коли не </a:t>
            </a:r>
            <a:r>
              <a:rPr lang="ru-RU" sz="2200" b="1" i="1" dirty="0" err="1" smtClean="0">
                <a:solidFill>
                  <a:srgbClr val="002060"/>
                </a:solidFill>
                <a:latin typeface="+mn-lt"/>
                <a:ea typeface="+mn-ea"/>
                <a:cs typeface="+mn-cs"/>
              </a:rPr>
              <a:t>можна</a:t>
            </a:r>
            <a:r>
              <a:rPr lang="ru-RU" sz="2200" b="1" i="1" dirty="0" smtClean="0">
                <a:solidFill>
                  <a:srgbClr val="002060"/>
                </a:solidFill>
                <a:latin typeface="+mn-lt"/>
                <a:ea typeface="+mn-ea"/>
                <a:cs typeface="+mn-cs"/>
              </a:rPr>
              <a:t>.</a:t>
            </a:r>
            <a:endParaRPr lang="ru-RU" sz="2400" dirty="0" smtClean="0"/>
          </a:p>
        </p:txBody>
      </p:sp>
      <p:pic>
        <p:nvPicPr>
          <p:cNvPr id="2048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338638"/>
            <a:ext cx="2627313" cy="2519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5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1844675"/>
            <a:ext cx="2700338" cy="2519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6" name="AutoShape 9" descr="ÐÐ°ÑÑÐ¸Ð½ÐºÐ¸ Ð¿Ð¾ Ð·Ð°Ð¿ÑÐ¾ÑÑ ÑÑÑÐ±Ð¾Ð»"/>
          <p:cNvSpPr>
            <a:spLocks noChangeAspect="1" noChangeArrowheads="1"/>
          </p:cNvSpPr>
          <p:nvPr/>
        </p:nvSpPr>
        <p:spPr bwMode="auto">
          <a:xfrm>
            <a:off x="168275" y="-1825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uk-UA"/>
          </a:p>
        </p:txBody>
      </p:sp>
      <p:pic>
        <p:nvPicPr>
          <p:cNvPr id="20487" name="Picture 10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627313" y="1916113"/>
            <a:ext cx="2881312" cy="2449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8" name="AutoShape 14" descr="ÐÐ°ÑÑÐ¸Ð½ÐºÐ¸ Ð¿Ð¾ Ð·Ð°Ð¿ÑÐ¾ÑÑ Ð»ÑÐ½Ð°"/>
          <p:cNvSpPr>
            <a:spLocks noChangeAspect="1" noChangeArrowheads="1"/>
          </p:cNvSpPr>
          <p:nvPr/>
        </p:nvSpPr>
        <p:spPr bwMode="auto">
          <a:xfrm>
            <a:off x="168275" y="-1825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uk-UA"/>
          </a:p>
        </p:txBody>
      </p:sp>
      <p:sp>
        <p:nvSpPr>
          <p:cNvPr id="20489" name="AutoShape 12" descr="ÐÐ°ÑÑÐ¸Ð½ÐºÐ¸ Ð¿Ð¾ Ð·Ð°Ð¿ÑÐ¾ÑÑ ÑÐ°Ð¼Ð¾Ð»ÐµÑ Ð² Ð°Ð½Ð³Ð°ÑÐµ"/>
          <p:cNvSpPr>
            <a:spLocks noChangeAspect="1" noChangeArrowheads="1"/>
          </p:cNvSpPr>
          <p:nvPr/>
        </p:nvSpPr>
        <p:spPr bwMode="auto">
          <a:xfrm>
            <a:off x="168275" y="-1825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uk-UA"/>
          </a:p>
        </p:txBody>
      </p:sp>
      <p:pic>
        <p:nvPicPr>
          <p:cNvPr id="20490" name="Picture 1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508625" y="4437063"/>
            <a:ext cx="3635375" cy="2419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91" name="Picture 15" descr="ÐÐ°ÑÑÐ¸Ð½ÐºÐ¸ Ð¿Ð¾ Ð·Ð°Ð¿ÑÐ¾ÑÑ ÑÐ°Ð¼Ð¾Ð»ÐµÑ Ð² Ð½ÐµÐ±Ðµ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508625" y="1916113"/>
            <a:ext cx="3635375" cy="2520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2027238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uk-UA" b="1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Вправа </a:t>
            </a:r>
            <a:br>
              <a:rPr lang="uk-UA" b="1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</a:br>
            <a:r>
              <a:rPr lang="uk-UA" b="1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«Від загального до конкретного»</a:t>
            </a:r>
            <a:r>
              <a:rPr lang="uk-UA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/>
            </a:r>
            <a:br>
              <a:rPr lang="uk-UA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</a:br>
            <a:endParaRPr lang="uk-UA" dirty="0"/>
          </a:p>
        </p:txBody>
      </p:sp>
      <p:sp>
        <p:nvSpPr>
          <p:cNvPr id="4099" name="Місце для вмісту 2"/>
          <p:cNvSpPr>
            <a:spLocks noGrp="1"/>
          </p:cNvSpPr>
          <p:nvPr>
            <p:ph idx="1"/>
          </p:nvPr>
        </p:nvSpPr>
        <p:spPr>
          <a:xfrm>
            <a:off x="684213" y="2743200"/>
            <a:ext cx="7772400" cy="4114800"/>
          </a:xfrm>
        </p:spPr>
        <p:txBody>
          <a:bodyPr/>
          <a:lstStyle/>
          <a:p>
            <a:r>
              <a:rPr lang="uk-UA" b="1" dirty="0" smtClean="0"/>
              <a:t>Що вивчає фізика?</a:t>
            </a:r>
            <a:r>
              <a:rPr lang="uk-UA" dirty="0" smtClean="0"/>
              <a:t> </a:t>
            </a:r>
          </a:p>
          <a:p>
            <a:r>
              <a:rPr lang="uk-UA" b="1" dirty="0" smtClean="0"/>
              <a:t>Які фізичні терміни ви вже вивчили?</a:t>
            </a:r>
            <a:endParaRPr lang="uk-UA" dirty="0" smtClean="0"/>
          </a:p>
          <a:p>
            <a:r>
              <a:rPr lang="uk-UA" b="1" dirty="0" smtClean="0"/>
              <a:t>Назвіть види фізичних явищ?</a:t>
            </a:r>
            <a:endParaRPr lang="uk-UA" dirty="0" smtClean="0"/>
          </a:p>
          <a:p>
            <a:r>
              <a:rPr lang="uk-UA" b="1" dirty="0" smtClean="0"/>
              <a:t>Наведіть приклади механічних явищ.</a:t>
            </a:r>
            <a:endParaRPr lang="uk-UA" dirty="0" smtClean="0"/>
          </a:p>
          <a:p>
            <a:r>
              <a:rPr lang="uk-UA" b="1" dirty="0" smtClean="0"/>
              <a:t>Що спільного у всіх цих прикладах?</a:t>
            </a:r>
            <a:endParaRPr lang="uk-UA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>
          <a:xfrm>
            <a:off x="2771800" y="1484784"/>
            <a:ext cx="3275012" cy="611187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200" b="1" dirty="0" err="1" smtClean="0">
                <a:solidFill>
                  <a:schemeClr val="tx1"/>
                </a:solidFill>
              </a:rPr>
              <a:t>Фронтальне</a:t>
            </a:r>
            <a:r>
              <a:rPr lang="ru-RU" sz="3200" b="1" dirty="0" smtClean="0">
                <a:solidFill>
                  <a:schemeClr val="tx1"/>
                </a:solidFill>
              </a:rPr>
              <a:t> </a:t>
            </a:r>
            <a:r>
              <a:rPr lang="ru-RU" sz="3200" b="1" dirty="0" err="1" smtClean="0">
                <a:solidFill>
                  <a:schemeClr val="tx1"/>
                </a:solidFill>
              </a:rPr>
              <a:t>опитування</a:t>
            </a:r>
            <a:endParaRPr lang="ru-RU" sz="3200" b="1" dirty="0" smtClean="0">
              <a:solidFill>
                <a:schemeClr val="tx1"/>
              </a:solidFill>
            </a:endParaRPr>
          </a:p>
        </p:txBody>
      </p:sp>
      <p:sp>
        <p:nvSpPr>
          <p:cNvPr id="29699" name="Rectangle 3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323850" y="2492896"/>
            <a:ext cx="8640763" cy="3960292"/>
          </a:xfrm>
        </p:spPr>
        <p:txBody>
          <a:bodyPr>
            <a:normAutofit lnSpcReduction="10000"/>
          </a:bodyPr>
          <a:lstStyle/>
          <a:p>
            <a:pPr marL="609600" indent="-609600" algn="l">
              <a:lnSpc>
                <a:spcPct val="80000"/>
              </a:lnSpc>
              <a:buFontTx/>
              <a:buAutoNum type="arabicPeriod"/>
              <a:defRPr/>
            </a:pPr>
            <a:endParaRPr lang="ru-RU" sz="2400" i="1" dirty="0" smtClean="0">
              <a:solidFill>
                <a:srgbClr val="CC0099"/>
              </a:solidFill>
              <a:latin typeface="Arial" charset="0"/>
            </a:endParaRPr>
          </a:p>
          <a:p>
            <a:pPr marL="609600" indent="-609600" algn="l">
              <a:lnSpc>
                <a:spcPct val="80000"/>
              </a:lnSpc>
              <a:buFont typeface="+mj-lt"/>
              <a:buAutoNum type="arabicPeriod"/>
              <a:defRPr/>
            </a:pPr>
            <a:r>
              <a:rPr lang="ru-RU" i="1" dirty="0" smtClean="0">
                <a:solidFill>
                  <a:srgbClr val="CC0099"/>
                </a:solidFill>
                <a:latin typeface="+mj-lt"/>
              </a:rPr>
              <a:t>Чим </a:t>
            </a:r>
            <a:r>
              <a:rPr lang="ru-RU" i="1" dirty="0" err="1" smtClean="0">
                <a:solidFill>
                  <a:srgbClr val="CC0099"/>
                </a:solidFill>
                <a:latin typeface="+mj-lt"/>
              </a:rPr>
              <a:t>тіла</a:t>
            </a:r>
            <a:r>
              <a:rPr lang="ru-RU" i="1" dirty="0" smtClean="0">
                <a:solidFill>
                  <a:srgbClr val="CC0099"/>
                </a:solidFill>
                <a:latin typeface="+mj-lt"/>
              </a:rPr>
              <a:t>, </a:t>
            </a:r>
            <a:r>
              <a:rPr lang="ru-RU" i="1" dirty="0" err="1" smtClean="0">
                <a:solidFill>
                  <a:srgbClr val="CC0099"/>
                </a:solidFill>
                <a:latin typeface="+mj-lt"/>
              </a:rPr>
              <a:t>що</a:t>
            </a:r>
            <a:r>
              <a:rPr lang="ru-RU" i="1" dirty="0" smtClean="0">
                <a:solidFill>
                  <a:srgbClr val="CC0099"/>
                </a:solidFill>
                <a:latin typeface="+mj-lt"/>
              </a:rPr>
              <a:t> </a:t>
            </a:r>
            <a:r>
              <a:rPr lang="ru-RU" i="1" dirty="0" err="1" smtClean="0">
                <a:solidFill>
                  <a:srgbClr val="CC0099"/>
                </a:solidFill>
                <a:latin typeface="+mj-lt"/>
              </a:rPr>
              <a:t>рухаються</a:t>
            </a:r>
            <a:r>
              <a:rPr lang="ru-RU" i="1" dirty="0" smtClean="0">
                <a:solidFill>
                  <a:srgbClr val="CC0099"/>
                </a:solidFill>
                <a:latin typeface="+mj-lt"/>
              </a:rPr>
              <a:t>, </a:t>
            </a:r>
            <a:r>
              <a:rPr lang="ru-RU" i="1" dirty="0" err="1" smtClean="0">
                <a:solidFill>
                  <a:srgbClr val="CC0099"/>
                </a:solidFill>
                <a:latin typeface="+mj-lt"/>
              </a:rPr>
              <a:t>відрізняються</a:t>
            </a:r>
            <a:r>
              <a:rPr lang="ru-RU" i="1" dirty="0" smtClean="0">
                <a:solidFill>
                  <a:srgbClr val="CC0099"/>
                </a:solidFill>
                <a:latin typeface="+mj-lt"/>
              </a:rPr>
              <a:t> </a:t>
            </a:r>
            <a:r>
              <a:rPr lang="ru-RU" i="1" dirty="0" err="1" smtClean="0">
                <a:solidFill>
                  <a:srgbClr val="CC0099"/>
                </a:solidFill>
                <a:latin typeface="+mj-lt"/>
              </a:rPr>
              <a:t>від</a:t>
            </a:r>
            <a:r>
              <a:rPr lang="ru-RU" i="1" dirty="0" smtClean="0">
                <a:solidFill>
                  <a:srgbClr val="CC0099"/>
                </a:solidFill>
                <a:latin typeface="+mj-lt"/>
              </a:rPr>
              <a:t> </a:t>
            </a:r>
            <a:r>
              <a:rPr lang="ru-RU" i="1" dirty="0" err="1" smtClean="0">
                <a:solidFill>
                  <a:srgbClr val="CC0099"/>
                </a:solidFill>
                <a:latin typeface="+mj-lt"/>
              </a:rPr>
              <a:t>нерухомих</a:t>
            </a:r>
            <a:r>
              <a:rPr lang="ru-RU" i="1" dirty="0" smtClean="0">
                <a:solidFill>
                  <a:srgbClr val="CC0099"/>
                </a:solidFill>
                <a:latin typeface="+mj-lt"/>
              </a:rPr>
              <a:t>?</a:t>
            </a:r>
          </a:p>
          <a:p>
            <a:pPr marL="609600" indent="-609600" algn="l">
              <a:lnSpc>
                <a:spcPct val="80000"/>
              </a:lnSpc>
              <a:buFont typeface="+mj-lt"/>
              <a:buAutoNum type="arabicPeriod"/>
              <a:defRPr/>
            </a:pPr>
            <a:r>
              <a:rPr lang="ru-RU" i="1" dirty="0" smtClean="0">
                <a:solidFill>
                  <a:srgbClr val="CC0099"/>
                </a:solidFill>
                <a:latin typeface="+mj-lt"/>
              </a:rPr>
              <a:t>Для </a:t>
            </a:r>
            <a:r>
              <a:rPr lang="ru-RU" i="1" dirty="0" err="1" smtClean="0">
                <a:solidFill>
                  <a:srgbClr val="CC0099"/>
                </a:solidFill>
                <a:latin typeface="+mj-lt"/>
              </a:rPr>
              <a:t>чого</a:t>
            </a:r>
            <a:r>
              <a:rPr lang="ru-RU" i="1" dirty="0" smtClean="0">
                <a:solidFill>
                  <a:srgbClr val="CC0099"/>
                </a:solidFill>
                <a:latin typeface="+mj-lt"/>
              </a:rPr>
              <a:t> </a:t>
            </a:r>
            <a:r>
              <a:rPr lang="ru-RU" i="1" dirty="0" err="1" smtClean="0">
                <a:solidFill>
                  <a:srgbClr val="CC0099"/>
                </a:solidFill>
                <a:latin typeface="+mj-lt"/>
              </a:rPr>
              <a:t>вибирають</a:t>
            </a:r>
            <a:r>
              <a:rPr lang="ru-RU" i="1" dirty="0" smtClean="0">
                <a:solidFill>
                  <a:srgbClr val="CC0099"/>
                </a:solidFill>
                <a:latin typeface="+mj-lt"/>
              </a:rPr>
              <a:t> </a:t>
            </a:r>
            <a:r>
              <a:rPr lang="ru-RU" i="1" dirty="0" err="1" smtClean="0">
                <a:solidFill>
                  <a:srgbClr val="CC0099"/>
                </a:solidFill>
                <a:latin typeface="+mj-lt"/>
              </a:rPr>
              <a:t>тіло</a:t>
            </a:r>
            <a:r>
              <a:rPr lang="ru-RU" i="1" dirty="0" smtClean="0">
                <a:solidFill>
                  <a:srgbClr val="CC0099"/>
                </a:solidFill>
                <a:latin typeface="+mj-lt"/>
              </a:rPr>
              <a:t> </a:t>
            </a:r>
            <a:r>
              <a:rPr lang="ru-RU" i="1" dirty="0" err="1" smtClean="0">
                <a:solidFill>
                  <a:srgbClr val="CC0099"/>
                </a:solidFill>
                <a:latin typeface="+mj-lt"/>
              </a:rPr>
              <a:t>відліку</a:t>
            </a:r>
            <a:r>
              <a:rPr lang="ru-RU" i="1" dirty="0" smtClean="0">
                <a:solidFill>
                  <a:srgbClr val="CC0099"/>
                </a:solidFill>
                <a:latin typeface="+mj-lt"/>
              </a:rPr>
              <a:t>?</a:t>
            </a:r>
          </a:p>
          <a:p>
            <a:pPr marL="609600" indent="-609600" algn="l">
              <a:lnSpc>
                <a:spcPct val="80000"/>
              </a:lnSpc>
              <a:buFont typeface="+mj-lt"/>
              <a:buAutoNum type="arabicPeriod"/>
              <a:defRPr/>
            </a:pPr>
            <a:r>
              <a:rPr lang="ru-RU" i="1" dirty="0" err="1" smtClean="0">
                <a:solidFill>
                  <a:srgbClr val="CC0099"/>
                </a:solidFill>
                <a:latin typeface="+mj-lt"/>
              </a:rPr>
              <a:t>Чому</a:t>
            </a:r>
            <a:r>
              <a:rPr lang="ru-RU" i="1" dirty="0" smtClean="0">
                <a:solidFill>
                  <a:srgbClr val="CC0099"/>
                </a:solidFill>
                <a:latin typeface="+mj-lt"/>
              </a:rPr>
              <a:t> </a:t>
            </a:r>
            <a:r>
              <a:rPr lang="ru-RU" i="1" dirty="0" smtClean="0">
                <a:solidFill>
                  <a:srgbClr val="CC0099"/>
                </a:solidFill>
                <a:latin typeface="+mj-lt"/>
              </a:rPr>
              <a:t>не </a:t>
            </a:r>
            <a:r>
              <a:rPr lang="ru-RU" i="1" dirty="0" err="1" smtClean="0">
                <a:solidFill>
                  <a:srgbClr val="CC0099"/>
                </a:solidFill>
                <a:latin typeface="+mj-lt"/>
              </a:rPr>
              <a:t>можна</a:t>
            </a:r>
            <a:r>
              <a:rPr lang="ru-RU" i="1" dirty="0" smtClean="0">
                <a:solidFill>
                  <a:srgbClr val="CC0099"/>
                </a:solidFill>
                <a:latin typeface="+mj-lt"/>
              </a:rPr>
              <a:t> </a:t>
            </a:r>
            <a:r>
              <a:rPr lang="ru-RU" i="1" dirty="0" err="1" smtClean="0">
                <a:solidFill>
                  <a:srgbClr val="CC0099"/>
                </a:solidFill>
                <a:latin typeface="+mj-lt"/>
              </a:rPr>
              <a:t>описати</a:t>
            </a:r>
            <a:r>
              <a:rPr lang="ru-RU" i="1" dirty="0" smtClean="0">
                <a:solidFill>
                  <a:srgbClr val="CC0099"/>
                </a:solidFill>
                <a:latin typeface="+mj-lt"/>
              </a:rPr>
              <a:t> </a:t>
            </a:r>
            <a:r>
              <a:rPr lang="ru-RU" i="1" dirty="0" err="1" smtClean="0">
                <a:solidFill>
                  <a:srgbClr val="CC0099"/>
                </a:solidFill>
                <a:latin typeface="+mj-lt"/>
              </a:rPr>
              <a:t>рух</a:t>
            </a:r>
            <a:r>
              <a:rPr lang="ru-RU" i="1" dirty="0" smtClean="0">
                <a:solidFill>
                  <a:srgbClr val="CC0099"/>
                </a:solidFill>
                <a:latin typeface="+mj-lt"/>
              </a:rPr>
              <a:t>, </a:t>
            </a:r>
            <a:r>
              <a:rPr lang="ru-RU" i="1" dirty="0" err="1" smtClean="0">
                <a:solidFill>
                  <a:srgbClr val="CC0099"/>
                </a:solidFill>
                <a:latin typeface="+mj-lt"/>
              </a:rPr>
              <a:t>не</a:t>
            </a:r>
            <a:r>
              <a:rPr lang="ru-RU" i="1" dirty="0" smtClean="0">
                <a:solidFill>
                  <a:srgbClr val="CC0099"/>
                </a:solidFill>
                <a:latin typeface="+mj-lt"/>
              </a:rPr>
              <a:t> </a:t>
            </a:r>
            <a:r>
              <a:rPr lang="ru-RU" i="1" dirty="0" err="1" smtClean="0">
                <a:solidFill>
                  <a:srgbClr val="CC0099"/>
                </a:solidFill>
                <a:latin typeface="+mj-lt"/>
              </a:rPr>
              <a:t>вказуючи</a:t>
            </a:r>
            <a:r>
              <a:rPr lang="ru-RU" i="1" dirty="0" smtClean="0">
                <a:solidFill>
                  <a:srgbClr val="CC0099"/>
                </a:solidFill>
                <a:latin typeface="+mj-lt"/>
              </a:rPr>
              <a:t> </a:t>
            </a:r>
            <a:r>
              <a:rPr lang="ru-RU" i="1" dirty="0" smtClean="0">
                <a:solidFill>
                  <a:srgbClr val="CC0099"/>
                </a:solidFill>
                <a:latin typeface="+mj-lt"/>
              </a:rPr>
              <a:t>часу?</a:t>
            </a:r>
            <a:endParaRPr lang="ru-RU" i="1" dirty="0" smtClean="0">
              <a:solidFill>
                <a:srgbClr val="CC0099"/>
              </a:solidFill>
              <a:latin typeface="+mj-lt"/>
            </a:endParaRPr>
          </a:p>
          <a:p>
            <a:pPr marL="609600" indent="-609600" algn="l">
              <a:lnSpc>
                <a:spcPct val="80000"/>
              </a:lnSpc>
              <a:buFont typeface="+mj-lt"/>
              <a:buAutoNum type="arabicPeriod"/>
              <a:defRPr/>
            </a:pPr>
            <a:r>
              <a:rPr lang="ru-RU" i="1" dirty="0" err="1" smtClean="0">
                <a:solidFill>
                  <a:srgbClr val="CC0099"/>
                </a:solidFill>
                <a:latin typeface="+mj-lt"/>
              </a:rPr>
              <a:t>Наведіть</a:t>
            </a:r>
            <a:r>
              <a:rPr lang="ru-RU" i="1" dirty="0" smtClean="0">
                <a:solidFill>
                  <a:srgbClr val="CC0099"/>
                </a:solidFill>
                <a:latin typeface="+mj-lt"/>
              </a:rPr>
              <a:t> </a:t>
            </a:r>
            <a:r>
              <a:rPr lang="ru-RU" i="1" dirty="0" err="1" smtClean="0">
                <a:solidFill>
                  <a:srgbClr val="CC0099"/>
                </a:solidFill>
                <a:latin typeface="+mj-lt"/>
              </a:rPr>
              <a:t>приклади</a:t>
            </a:r>
            <a:r>
              <a:rPr lang="ru-RU" i="1" dirty="0" smtClean="0">
                <a:solidFill>
                  <a:srgbClr val="CC0099"/>
                </a:solidFill>
                <a:latin typeface="+mj-lt"/>
              </a:rPr>
              <a:t> </a:t>
            </a:r>
            <a:r>
              <a:rPr lang="ru-RU" i="1" dirty="0" err="1" smtClean="0">
                <a:solidFill>
                  <a:srgbClr val="CC0099"/>
                </a:solidFill>
                <a:latin typeface="+mj-lt"/>
              </a:rPr>
              <a:t>прямолінійного</a:t>
            </a:r>
            <a:r>
              <a:rPr lang="ru-RU" i="1" dirty="0" smtClean="0">
                <a:solidFill>
                  <a:srgbClr val="CC0099"/>
                </a:solidFill>
                <a:latin typeface="+mj-lt"/>
              </a:rPr>
              <a:t> </a:t>
            </a:r>
            <a:r>
              <a:rPr lang="ru-RU" i="1" dirty="0" err="1" smtClean="0">
                <a:solidFill>
                  <a:srgbClr val="CC0099"/>
                </a:solidFill>
                <a:latin typeface="+mj-lt"/>
              </a:rPr>
              <a:t>й</a:t>
            </a:r>
            <a:r>
              <a:rPr lang="ru-RU" i="1" dirty="0" smtClean="0">
                <a:solidFill>
                  <a:srgbClr val="CC0099"/>
                </a:solidFill>
                <a:latin typeface="+mj-lt"/>
              </a:rPr>
              <a:t> </a:t>
            </a:r>
            <a:r>
              <a:rPr lang="ru-RU" i="1" dirty="0" err="1" smtClean="0">
                <a:solidFill>
                  <a:srgbClr val="CC0099"/>
                </a:solidFill>
                <a:latin typeface="+mj-lt"/>
              </a:rPr>
              <a:t>криволінійного</a:t>
            </a:r>
            <a:r>
              <a:rPr lang="ru-RU" i="1" dirty="0" smtClean="0">
                <a:solidFill>
                  <a:srgbClr val="CC0099"/>
                </a:solidFill>
                <a:latin typeface="+mj-lt"/>
              </a:rPr>
              <a:t> </a:t>
            </a:r>
            <a:r>
              <a:rPr lang="ru-RU" i="1" dirty="0" err="1" smtClean="0">
                <a:solidFill>
                  <a:srgbClr val="CC0099"/>
                </a:solidFill>
                <a:latin typeface="+mj-lt"/>
              </a:rPr>
              <a:t>рухів</a:t>
            </a:r>
            <a:r>
              <a:rPr lang="ru-RU" i="1" dirty="0" smtClean="0">
                <a:solidFill>
                  <a:srgbClr val="CC0099"/>
                </a:solidFill>
                <a:latin typeface="+mj-lt"/>
              </a:rPr>
              <a:t>.</a:t>
            </a:r>
          </a:p>
          <a:p>
            <a:pPr marL="609600" indent="-609600" algn="l">
              <a:lnSpc>
                <a:spcPct val="80000"/>
              </a:lnSpc>
              <a:buFont typeface="+mj-lt"/>
              <a:buAutoNum type="arabicPeriod"/>
              <a:defRPr/>
            </a:pPr>
            <a:r>
              <a:rPr lang="ru-RU" i="1" dirty="0" err="1" smtClean="0">
                <a:solidFill>
                  <a:srgbClr val="CC0099"/>
                </a:solidFill>
                <a:latin typeface="+mj-lt"/>
              </a:rPr>
              <a:t>Які</a:t>
            </a:r>
            <a:r>
              <a:rPr lang="ru-RU" i="1" dirty="0" smtClean="0">
                <a:solidFill>
                  <a:srgbClr val="CC0099"/>
                </a:solidFill>
                <a:latin typeface="+mj-lt"/>
              </a:rPr>
              <a:t> </a:t>
            </a:r>
            <a:r>
              <a:rPr lang="ru-RU" i="1" dirty="0" err="1" smtClean="0">
                <a:solidFill>
                  <a:srgbClr val="CC0099"/>
                </a:solidFill>
                <a:latin typeface="+mj-lt"/>
              </a:rPr>
              <a:t>прилади</a:t>
            </a:r>
            <a:r>
              <a:rPr lang="ru-RU" i="1" dirty="0" smtClean="0">
                <a:solidFill>
                  <a:srgbClr val="CC0099"/>
                </a:solidFill>
                <a:latin typeface="+mj-lt"/>
              </a:rPr>
              <a:t> </a:t>
            </a:r>
            <a:r>
              <a:rPr lang="ru-RU" i="1" dirty="0" err="1" smtClean="0">
                <a:solidFill>
                  <a:srgbClr val="CC0099"/>
                </a:solidFill>
                <a:latin typeface="+mj-lt"/>
              </a:rPr>
              <a:t>використовуються</a:t>
            </a:r>
            <a:r>
              <a:rPr lang="ru-RU" i="1" dirty="0" smtClean="0">
                <a:solidFill>
                  <a:srgbClr val="CC0099"/>
                </a:solidFill>
                <a:latin typeface="+mj-lt"/>
              </a:rPr>
              <a:t> для </a:t>
            </a:r>
            <a:r>
              <a:rPr lang="ru-RU" i="1" dirty="0" err="1" smtClean="0">
                <a:solidFill>
                  <a:srgbClr val="CC0099"/>
                </a:solidFill>
                <a:latin typeface="+mj-lt"/>
              </a:rPr>
              <a:t>вимірювання</a:t>
            </a:r>
            <a:r>
              <a:rPr lang="ru-RU" i="1" dirty="0" smtClean="0">
                <a:solidFill>
                  <a:srgbClr val="CC0099"/>
                </a:solidFill>
                <a:latin typeface="+mj-lt"/>
              </a:rPr>
              <a:t> </a:t>
            </a:r>
            <a:r>
              <a:rPr lang="ru-RU" i="1" dirty="0" smtClean="0">
                <a:solidFill>
                  <a:srgbClr val="CC0099"/>
                </a:solidFill>
                <a:latin typeface="+mj-lt"/>
              </a:rPr>
              <a:t>шляху?</a:t>
            </a:r>
          </a:p>
          <a:p>
            <a:pPr marL="609600" indent="-609600" algn="l">
              <a:lnSpc>
                <a:spcPct val="80000"/>
              </a:lnSpc>
              <a:buFont typeface="+mj-lt"/>
              <a:buAutoNum type="arabicPeriod"/>
              <a:defRPr/>
            </a:pPr>
            <a:r>
              <a:rPr lang="ru-RU" i="1" dirty="0" err="1" smtClean="0">
                <a:solidFill>
                  <a:srgbClr val="CC0099"/>
                </a:solidFill>
                <a:latin typeface="+mj-lt"/>
              </a:rPr>
              <a:t>Наведіть</a:t>
            </a:r>
            <a:r>
              <a:rPr lang="ru-RU" i="1" dirty="0" smtClean="0">
                <a:solidFill>
                  <a:srgbClr val="CC0099"/>
                </a:solidFill>
                <a:latin typeface="+mj-lt"/>
              </a:rPr>
              <a:t> </a:t>
            </a:r>
            <a:r>
              <a:rPr lang="ru-RU" i="1" dirty="0" err="1" smtClean="0">
                <a:solidFill>
                  <a:srgbClr val="CC0099"/>
                </a:solidFill>
                <a:latin typeface="+mj-lt"/>
              </a:rPr>
              <a:t>приклади</a:t>
            </a:r>
            <a:r>
              <a:rPr lang="ru-RU" i="1" dirty="0" smtClean="0">
                <a:solidFill>
                  <a:srgbClr val="CC0099"/>
                </a:solidFill>
                <a:latin typeface="+mj-lt"/>
              </a:rPr>
              <a:t>, коли те </a:t>
            </a:r>
            <a:r>
              <a:rPr lang="ru-RU" i="1" dirty="0" err="1" smtClean="0">
                <a:solidFill>
                  <a:srgbClr val="CC0099"/>
                </a:solidFill>
                <a:latin typeface="+mj-lt"/>
              </a:rPr>
              <a:t>саме</a:t>
            </a:r>
            <a:r>
              <a:rPr lang="ru-RU" i="1" dirty="0" smtClean="0">
                <a:solidFill>
                  <a:srgbClr val="CC0099"/>
                </a:solidFill>
                <a:latin typeface="+mj-lt"/>
              </a:rPr>
              <a:t> </a:t>
            </a:r>
            <a:r>
              <a:rPr lang="ru-RU" i="1" dirty="0" err="1" smtClean="0">
                <a:solidFill>
                  <a:srgbClr val="CC0099"/>
                </a:solidFill>
                <a:latin typeface="+mj-lt"/>
              </a:rPr>
              <a:t>тіло</a:t>
            </a:r>
            <a:r>
              <a:rPr lang="ru-RU" i="1" dirty="0" smtClean="0">
                <a:solidFill>
                  <a:srgbClr val="CC0099"/>
                </a:solidFill>
                <a:latin typeface="+mj-lt"/>
              </a:rPr>
              <a:t> </a:t>
            </a:r>
            <a:r>
              <a:rPr lang="ru-RU" i="1" dirty="0" err="1" smtClean="0">
                <a:solidFill>
                  <a:srgbClr val="CC0099"/>
                </a:solidFill>
                <a:latin typeface="+mj-lt"/>
              </a:rPr>
              <a:t>можна</a:t>
            </a:r>
            <a:r>
              <a:rPr lang="ru-RU" i="1" dirty="0" smtClean="0">
                <a:solidFill>
                  <a:srgbClr val="CC0099"/>
                </a:solidFill>
                <a:latin typeface="+mj-lt"/>
              </a:rPr>
              <a:t> </a:t>
            </a:r>
            <a:r>
              <a:rPr lang="ru-RU" i="1" dirty="0" err="1" smtClean="0">
                <a:solidFill>
                  <a:srgbClr val="CC0099"/>
                </a:solidFill>
                <a:latin typeface="+mj-lt"/>
              </a:rPr>
              <a:t>вважати</a:t>
            </a:r>
            <a:r>
              <a:rPr lang="ru-RU" i="1" dirty="0" smtClean="0">
                <a:solidFill>
                  <a:srgbClr val="CC0099"/>
                </a:solidFill>
                <a:latin typeface="+mj-lt"/>
              </a:rPr>
              <a:t> </a:t>
            </a:r>
            <a:r>
              <a:rPr lang="ru-RU" i="1" dirty="0" err="1" smtClean="0">
                <a:solidFill>
                  <a:srgbClr val="CC0099"/>
                </a:solidFill>
                <a:latin typeface="+mj-lt"/>
              </a:rPr>
              <a:t>матеріальною</a:t>
            </a:r>
            <a:r>
              <a:rPr lang="ru-RU" i="1" dirty="0" smtClean="0">
                <a:solidFill>
                  <a:srgbClr val="CC0099"/>
                </a:solidFill>
                <a:latin typeface="+mj-lt"/>
              </a:rPr>
              <a:t> точкою, а коли не </a:t>
            </a:r>
            <a:r>
              <a:rPr lang="ru-RU" i="1" dirty="0" err="1" smtClean="0">
                <a:solidFill>
                  <a:srgbClr val="CC0099"/>
                </a:solidFill>
                <a:latin typeface="+mj-lt"/>
              </a:rPr>
              <a:t>можна</a:t>
            </a:r>
            <a:r>
              <a:rPr lang="ru-RU" i="1" dirty="0" smtClean="0">
                <a:solidFill>
                  <a:srgbClr val="CC0099"/>
                </a:solidFill>
                <a:latin typeface="+mj-lt"/>
              </a:rPr>
              <a:t>.</a:t>
            </a:r>
          </a:p>
          <a:p>
            <a:pPr marL="609600" indent="-609600" algn="l">
              <a:lnSpc>
                <a:spcPct val="80000"/>
              </a:lnSpc>
              <a:buFontTx/>
              <a:buAutoNum type="arabicPeriod" startAt="5"/>
              <a:defRPr/>
            </a:pPr>
            <a:endParaRPr lang="ru-RU" i="1" dirty="0" smtClean="0">
              <a:solidFill>
                <a:srgbClr val="CC0099"/>
              </a:solidFill>
              <a:latin typeface="+mj-lt"/>
            </a:endParaRPr>
          </a:p>
          <a:p>
            <a:pPr marL="609600" indent="-609600" algn="l">
              <a:lnSpc>
                <a:spcPct val="80000"/>
              </a:lnSpc>
              <a:defRPr/>
            </a:pPr>
            <a:endParaRPr lang="ru-RU" sz="2400" i="1" dirty="0" smtClean="0">
              <a:solidFill>
                <a:srgbClr val="CC009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Заголовок 3"/>
          <p:cNvSpPr>
            <a:spLocks noGrp="1"/>
          </p:cNvSpPr>
          <p:nvPr>
            <p:ph type="title"/>
          </p:nvPr>
        </p:nvSpPr>
        <p:spPr>
          <a:xfrm>
            <a:off x="539552" y="0"/>
            <a:ext cx="8229600" cy="1143000"/>
          </a:xfrm>
        </p:spPr>
        <p:txBody>
          <a:bodyPr/>
          <a:lstStyle/>
          <a:p>
            <a:r>
              <a:rPr lang="uk-UA" dirty="0" smtClean="0"/>
              <a:t>Робота за малюнками</a:t>
            </a:r>
            <a:endParaRPr lang="en-US" dirty="0" smtClean="0"/>
          </a:p>
        </p:txBody>
      </p:sp>
      <p:sp>
        <p:nvSpPr>
          <p:cNvPr id="22531" name="Текст 4"/>
          <p:cNvSpPr>
            <a:spLocks noGrp="1"/>
          </p:cNvSpPr>
          <p:nvPr>
            <p:ph type="body" idx="1"/>
          </p:nvPr>
        </p:nvSpPr>
        <p:spPr>
          <a:xfrm>
            <a:off x="250825" y="1557338"/>
            <a:ext cx="4040188" cy="639762"/>
          </a:xfrm>
        </p:spPr>
        <p:txBody>
          <a:bodyPr/>
          <a:lstStyle/>
          <a:p>
            <a:r>
              <a:rPr lang="uk-UA" smtClean="0"/>
              <a:t>Вкажіть тіло відліку для потяга, що не рухається.</a:t>
            </a:r>
            <a:endParaRPr lang="en-US" smtClean="0"/>
          </a:p>
        </p:txBody>
      </p:sp>
      <p:sp>
        <p:nvSpPr>
          <p:cNvPr id="22532" name="Місце для тексту 5"/>
          <p:cNvSpPr>
            <a:spLocks noGrp="1"/>
          </p:cNvSpPr>
          <p:nvPr>
            <p:ph type="body" sz="half" idx="3"/>
          </p:nvPr>
        </p:nvSpPr>
        <p:spPr>
          <a:xfrm>
            <a:off x="4716016" y="1484784"/>
            <a:ext cx="4041775" cy="654843"/>
          </a:xfrm>
        </p:spPr>
        <p:txBody>
          <a:bodyPr>
            <a:normAutofit fontScale="92500" lnSpcReduction="10000"/>
          </a:bodyPr>
          <a:lstStyle/>
          <a:p>
            <a:r>
              <a:rPr lang="uk-UA" dirty="0" smtClean="0"/>
              <a:t>Вкажіть тіло відліку для потяга, що рухається.</a:t>
            </a:r>
            <a:endParaRPr lang="en-US" dirty="0" smtClean="0"/>
          </a:p>
        </p:txBody>
      </p:sp>
      <p:pic>
        <p:nvPicPr>
          <p:cNvPr id="22533" name="Picture 8" descr="anime_22 (110x110, 55Kb)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0825" y="2349500"/>
            <a:ext cx="3775075" cy="424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4" name="Picture 9" descr="anime_35 (110x110, 23Kb)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7900" y="2349500"/>
            <a:ext cx="3671888" cy="4252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Заголовок 3"/>
          <p:cNvSpPr>
            <a:spLocks noGrp="1"/>
          </p:cNvSpPr>
          <p:nvPr>
            <p:ph type="title" idx="4294967295"/>
          </p:nvPr>
        </p:nvSpPr>
        <p:spPr>
          <a:xfrm>
            <a:off x="0" y="0"/>
            <a:ext cx="9144000" cy="1143000"/>
          </a:xfrm>
        </p:spPr>
        <p:txBody>
          <a:bodyPr/>
          <a:lstStyle/>
          <a:p>
            <a:r>
              <a:rPr lang="uk-UA" smtClean="0"/>
              <a:t>Робота за малюнком</a:t>
            </a:r>
            <a:endParaRPr lang="en-US" smtClean="0"/>
          </a:p>
        </p:txBody>
      </p:sp>
      <p:sp>
        <p:nvSpPr>
          <p:cNvPr id="23555" name="Содержимое 5"/>
          <p:cNvSpPr>
            <a:spLocks noGrp="1"/>
          </p:cNvSpPr>
          <p:nvPr>
            <p:ph sz="half" idx="4294967295"/>
          </p:nvPr>
        </p:nvSpPr>
        <p:spPr>
          <a:xfrm>
            <a:off x="0" y="1484783"/>
            <a:ext cx="9144000" cy="3230091"/>
          </a:xfrm>
        </p:spPr>
        <p:txBody>
          <a:bodyPr>
            <a:normAutofit lnSpcReduction="10000"/>
          </a:bodyPr>
          <a:lstStyle/>
          <a:p>
            <a:r>
              <a:rPr lang="uk-UA" dirty="0" smtClean="0"/>
              <a:t>Велосипедистка рухається рівною, прямою дорогою. Траєкторія велосипеда відносно Землі є прямолінійною чи криволінійною?</a:t>
            </a:r>
            <a:endParaRPr lang="en-US" dirty="0" smtClean="0"/>
          </a:p>
          <a:p>
            <a:r>
              <a:rPr lang="uk-UA" dirty="0" smtClean="0"/>
              <a:t>Намалюйте траєкторію руху велосипедистки відносно дороги. </a:t>
            </a:r>
          </a:p>
          <a:p>
            <a:r>
              <a:rPr lang="uk-UA" dirty="0" smtClean="0"/>
              <a:t>Намалюйте траєкторію руху педалі велосипеда відносно дороги.</a:t>
            </a:r>
            <a:br>
              <a:rPr lang="uk-UA" dirty="0" smtClean="0"/>
            </a:br>
            <a:endParaRPr lang="en-US" dirty="0" smtClean="0"/>
          </a:p>
        </p:txBody>
      </p:sp>
      <p:pic>
        <p:nvPicPr>
          <p:cNvPr id="49154" name="Picture 2" descr="https://encrypted-tbn1.gstatic.com/images?q=tbn:ANd9GcQCJb3-Ww1Z2p7J-PUvvUKQjLtIuoc_uWKMmLFUFVsc71IswEPb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8F8F8"/>
              </a:clrFrom>
              <a:clrTo>
                <a:srgbClr val="F8F8F8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786563" y="4695825"/>
            <a:ext cx="2114550" cy="2162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repeatCount="indefinite" accel="50000" decel="50000" fill="hold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0.16198 -0.00625 L -1.06649 -0.00625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491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14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>
          <a:xfrm>
            <a:off x="3203848" y="0"/>
            <a:ext cx="5103540" cy="747713"/>
          </a:xfrm>
        </p:spPr>
        <p:txBody>
          <a:bodyPr/>
          <a:lstStyle/>
          <a:p>
            <a:r>
              <a:rPr lang="ru-RU" sz="2800" dirty="0" err="1" smtClean="0">
                <a:solidFill>
                  <a:srgbClr val="0070C0"/>
                </a:solidFill>
              </a:rPr>
              <a:t>Виберіть</a:t>
            </a:r>
            <a:r>
              <a:rPr lang="ru-RU" sz="2800" dirty="0" smtClean="0">
                <a:solidFill>
                  <a:srgbClr val="0070C0"/>
                </a:solidFill>
              </a:rPr>
              <a:t> </a:t>
            </a:r>
            <a:r>
              <a:rPr lang="ru-RU" sz="2800" dirty="0" err="1" smtClean="0">
                <a:solidFill>
                  <a:srgbClr val="0070C0"/>
                </a:solidFill>
              </a:rPr>
              <a:t>правильну</a:t>
            </a:r>
            <a:r>
              <a:rPr lang="ru-RU" sz="2800" dirty="0" smtClean="0">
                <a:solidFill>
                  <a:srgbClr val="0070C0"/>
                </a:solidFill>
              </a:rPr>
              <a:t> </a:t>
            </a:r>
            <a:r>
              <a:rPr lang="ru-RU" sz="2800" dirty="0" err="1" smtClean="0">
                <a:solidFill>
                  <a:srgbClr val="0070C0"/>
                </a:solidFill>
              </a:rPr>
              <a:t>відповідь</a:t>
            </a:r>
            <a:r>
              <a:rPr lang="ru-RU" sz="2800" dirty="0" smtClean="0">
                <a:solidFill>
                  <a:srgbClr val="0070C0"/>
                </a:solidFill>
              </a:rPr>
              <a:t>.</a:t>
            </a:r>
            <a:endParaRPr lang="ru-RU" sz="2800" b="1" dirty="0" smtClean="0">
              <a:solidFill>
                <a:srgbClr val="0070C0"/>
              </a:solidFill>
            </a:endParaRPr>
          </a:p>
        </p:txBody>
      </p:sp>
      <p:sp>
        <p:nvSpPr>
          <p:cNvPr id="24579" name="Rectangle 3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1071563" y="908720"/>
            <a:ext cx="7429500" cy="5760640"/>
          </a:xfrm>
          <a:noFill/>
          <a:ln>
            <a:noFill/>
          </a:ln>
        </p:spPr>
        <p:txBody>
          <a:bodyPr>
            <a:normAutofit lnSpcReduction="10000"/>
          </a:bodyPr>
          <a:lstStyle/>
          <a:p>
            <a:pPr algn="l">
              <a:lnSpc>
                <a:spcPct val="80000"/>
              </a:lnSpc>
            </a:pPr>
            <a:r>
              <a:rPr lang="ru-RU" sz="2400" dirty="0" err="1" smtClean="0">
                <a:solidFill>
                  <a:srgbClr val="FF0000"/>
                </a:solidFill>
              </a:rPr>
              <a:t>Лінію</a:t>
            </a:r>
            <a:r>
              <a:rPr lang="ru-RU" sz="2400" dirty="0" smtClean="0">
                <a:solidFill>
                  <a:srgbClr val="FF0000"/>
                </a:solidFill>
              </a:rPr>
              <a:t>, </a:t>
            </a:r>
            <a:r>
              <a:rPr lang="ru-RU" sz="2400" dirty="0" err="1" smtClean="0">
                <a:solidFill>
                  <a:srgbClr val="FF0000"/>
                </a:solidFill>
              </a:rPr>
              <a:t>уздовж</a:t>
            </a:r>
            <a:r>
              <a:rPr lang="ru-RU" sz="2400" dirty="0" smtClean="0">
                <a:solidFill>
                  <a:srgbClr val="FF0000"/>
                </a:solidFill>
              </a:rPr>
              <a:t> </a:t>
            </a:r>
            <a:r>
              <a:rPr lang="ru-RU" sz="2400" dirty="0" err="1" smtClean="0">
                <a:solidFill>
                  <a:srgbClr val="FF0000"/>
                </a:solidFill>
              </a:rPr>
              <a:t>якого</a:t>
            </a:r>
            <a:r>
              <a:rPr lang="ru-RU" sz="2400" dirty="0" smtClean="0">
                <a:solidFill>
                  <a:srgbClr val="FF0000"/>
                </a:solidFill>
              </a:rPr>
              <a:t> </a:t>
            </a:r>
            <a:r>
              <a:rPr lang="ru-RU" sz="2400" dirty="0" err="1" smtClean="0">
                <a:solidFill>
                  <a:srgbClr val="FF0000"/>
                </a:solidFill>
              </a:rPr>
              <a:t>рухається</a:t>
            </a:r>
            <a:r>
              <a:rPr lang="ru-RU" sz="2400" dirty="0" smtClean="0">
                <a:solidFill>
                  <a:srgbClr val="FF0000"/>
                </a:solidFill>
              </a:rPr>
              <a:t> </a:t>
            </a:r>
            <a:r>
              <a:rPr lang="ru-RU" sz="2400" dirty="0" err="1" smtClean="0">
                <a:solidFill>
                  <a:srgbClr val="FF0000"/>
                </a:solidFill>
              </a:rPr>
              <a:t>тіло</a:t>
            </a:r>
            <a:r>
              <a:rPr lang="ru-RU" sz="2400" dirty="0" smtClean="0">
                <a:solidFill>
                  <a:srgbClr val="FF0000"/>
                </a:solidFill>
              </a:rPr>
              <a:t>, </a:t>
            </a:r>
            <a:r>
              <a:rPr lang="ru-RU" sz="2400" dirty="0" err="1" smtClean="0">
                <a:solidFill>
                  <a:srgbClr val="FF0000"/>
                </a:solidFill>
              </a:rPr>
              <a:t>називають</a:t>
            </a:r>
            <a:r>
              <a:rPr lang="ru-RU" sz="2400" i="1" dirty="0" smtClean="0">
                <a:solidFill>
                  <a:srgbClr val="FF0000"/>
                </a:solidFill>
              </a:rPr>
              <a:t>...</a:t>
            </a:r>
          </a:p>
          <a:p>
            <a:pPr algn="l">
              <a:lnSpc>
                <a:spcPct val="80000"/>
              </a:lnSpc>
            </a:pPr>
            <a:r>
              <a:rPr lang="ru-RU" sz="2400" dirty="0" smtClean="0">
                <a:solidFill>
                  <a:schemeClr val="hlink"/>
                </a:solidFill>
                <a:latin typeface="Arial" charset="0"/>
              </a:rPr>
              <a:t>	</a:t>
            </a:r>
            <a:r>
              <a:rPr lang="ru-RU" sz="2400" dirty="0" smtClean="0">
                <a:solidFill>
                  <a:srgbClr val="002060"/>
                </a:solidFill>
              </a:rPr>
              <a:t>А</a:t>
            </a:r>
            <a:r>
              <a:rPr lang="ru-RU" sz="2400" dirty="0" smtClean="0">
                <a:solidFill>
                  <a:srgbClr val="002060"/>
                </a:solidFill>
                <a:latin typeface="Arial" charset="0"/>
              </a:rPr>
              <a:t> </a:t>
            </a:r>
            <a:r>
              <a:rPr lang="ru-RU" sz="2400" dirty="0" smtClean="0">
                <a:solidFill>
                  <a:srgbClr val="002060"/>
                </a:solidFill>
              </a:rPr>
              <a:t> пряма </a:t>
            </a:r>
            <a:r>
              <a:rPr lang="ru-RU" sz="2400" dirty="0" err="1" smtClean="0">
                <a:solidFill>
                  <a:srgbClr val="002060"/>
                </a:solidFill>
              </a:rPr>
              <a:t>лінія</a:t>
            </a:r>
            <a:r>
              <a:rPr lang="ru-RU" sz="2400" dirty="0" smtClean="0">
                <a:solidFill>
                  <a:srgbClr val="002060"/>
                </a:solidFill>
              </a:rPr>
              <a:t>;</a:t>
            </a:r>
          </a:p>
          <a:p>
            <a:pPr algn="l">
              <a:lnSpc>
                <a:spcPct val="80000"/>
              </a:lnSpc>
            </a:pPr>
            <a:r>
              <a:rPr lang="ru-RU" sz="2400" dirty="0" smtClean="0">
                <a:solidFill>
                  <a:srgbClr val="002060"/>
                </a:solidFill>
                <a:latin typeface="Arial" charset="0"/>
              </a:rPr>
              <a:t>	</a:t>
            </a:r>
            <a:r>
              <a:rPr lang="ru-RU" sz="2400" dirty="0" smtClean="0">
                <a:solidFill>
                  <a:srgbClr val="002060"/>
                </a:solidFill>
              </a:rPr>
              <a:t>Б </a:t>
            </a:r>
            <a:r>
              <a:rPr lang="ru-RU" sz="2400" dirty="0" smtClean="0">
                <a:solidFill>
                  <a:srgbClr val="002060"/>
                </a:solidFill>
                <a:latin typeface="Arial" charset="0"/>
              </a:rPr>
              <a:t> </a:t>
            </a:r>
            <a:r>
              <a:rPr lang="ru-RU" sz="2400" dirty="0" smtClean="0">
                <a:solidFill>
                  <a:srgbClr val="002060"/>
                </a:solidFill>
              </a:rPr>
              <a:t>шлях;</a:t>
            </a:r>
          </a:p>
          <a:p>
            <a:pPr algn="l">
              <a:lnSpc>
                <a:spcPct val="80000"/>
              </a:lnSpc>
            </a:pPr>
            <a:r>
              <a:rPr lang="ru-RU" sz="2400" dirty="0" smtClean="0">
                <a:solidFill>
                  <a:srgbClr val="002060"/>
                </a:solidFill>
                <a:latin typeface="Arial" charset="0"/>
              </a:rPr>
              <a:t>	</a:t>
            </a:r>
            <a:r>
              <a:rPr lang="ru-RU" sz="2400" dirty="0" smtClean="0">
                <a:solidFill>
                  <a:srgbClr val="002060"/>
                </a:solidFill>
              </a:rPr>
              <a:t>В </a:t>
            </a:r>
            <a:r>
              <a:rPr lang="ru-RU" sz="2400" dirty="0" smtClean="0">
                <a:solidFill>
                  <a:srgbClr val="002060"/>
                </a:solidFill>
                <a:latin typeface="Arial" charset="0"/>
              </a:rPr>
              <a:t> </a:t>
            </a:r>
            <a:r>
              <a:rPr lang="ru-RU" sz="2400" dirty="0" err="1" smtClean="0">
                <a:solidFill>
                  <a:srgbClr val="002060"/>
                </a:solidFill>
              </a:rPr>
              <a:t>траєкторія</a:t>
            </a:r>
            <a:r>
              <a:rPr lang="ru-RU" sz="2400" dirty="0" smtClean="0">
                <a:solidFill>
                  <a:srgbClr val="002060"/>
                </a:solidFill>
              </a:rPr>
              <a:t>.</a:t>
            </a:r>
          </a:p>
          <a:p>
            <a:pPr algn="l">
              <a:lnSpc>
                <a:spcPct val="80000"/>
              </a:lnSpc>
            </a:pPr>
            <a:r>
              <a:rPr lang="ru-RU" sz="2400" dirty="0" err="1" smtClean="0">
                <a:solidFill>
                  <a:srgbClr val="FF0000"/>
                </a:solidFill>
              </a:rPr>
              <a:t>Довжину</a:t>
            </a:r>
            <a:r>
              <a:rPr lang="ru-RU" sz="2400" dirty="0" smtClean="0">
                <a:solidFill>
                  <a:srgbClr val="FF0000"/>
                </a:solidFill>
              </a:rPr>
              <a:t> </a:t>
            </a:r>
            <a:r>
              <a:rPr lang="ru-RU" sz="2400" dirty="0" err="1" smtClean="0">
                <a:solidFill>
                  <a:srgbClr val="FF0000"/>
                </a:solidFill>
              </a:rPr>
              <a:t>траєкторії</a:t>
            </a:r>
            <a:r>
              <a:rPr lang="ru-RU" sz="2400" dirty="0" smtClean="0">
                <a:solidFill>
                  <a:srgbClr val="FF0000"/>
                </a:solidFill>
              </a:rPr>
              <a:t> </a:t>
            </a:r>
            <a:r>
              <a:rPr lang="ru-RU" sz="2400" dirty="0" err="1" smtClean="0">
                <a:solidFill>
                  <a:srgbClr val="FF0000"/>
                </a:solidFill>
              </a:rPr>
              <a:t>називають</a:t>
            </a:r>
            <a:r>
              <a:rPr lang="ru-RU" sz="2400" dirty="0" smtClean="0">
                <a:solidFill>
                  <a:srgbClr val="FF0000"/>
                </a:solidFill>
              </a:rPr>
              <a:t> … </a:t>
            </a:r>
          </a:p>
          <a:p>
            <a:pPr algn="l">
              <a:lnSpc>
                <a:spcPct val="80000"/>
              </a:lnSpc>
            </a:pPr>
            <a:r>
              <a:rPr lang="ru-RU" sz="2400" dirty="0" smtClean="0">
                <a:solidFill>
                  <a:srgbClr val="002060"/>
                </a:solidFill>
                <a:latin typeface="Arial" charset="0"/>
              </a:rPr>
              <a:t>	</a:t>
            </a:r>
            <a:r>
              <a:rPr lang="ru-RU" sz="2400" dirty="0" smtClean="0">
                <a:solidFill>
                  <a:srgbClr val="002060"/>
                </a:solidFill>
              </a:rPr>
              <a:t>А </a:t>
            </a:r>
            <a:r>
              <a:rPr lang="ru-RU" sz="2400" dirty="0" smtClean="0">
                <a:solidFill>
                  <a:srgbClr val="002060"/>
                </a:solidFill>
                <a:latin typeface="Arial" charset="0"/>
              </a:rPr>
              <a:t> </a:t>
            </a:r>
            <a:r>
              <a:rPr lang="ru-RU" sz="2400" dirty="0" smtClean="0">
                <a:solidFill>
                  <a:srgbClr val="002060"/>
                </a:solidFill>
              </a:rPr>
              <a:t>шлях;</a:t>
            </a:r>
          </a:p>
          <a:p>
            <a:pPr algn="l">
              <a:lnSpc>
                <a:spcPct val="80000"/>
              </a:lnSpc>
            </a:pPr>
            <a:r>
              <a:rPr lang="ru-RU" sz="2400" dirty="0" smtClean="0">
                <a:solidFill>
                  <a:srgbClr val="002060"/>
                </a:solidFill>
                <a:latin typeface="Arial" charset="0"/>
              </a:rPr>
              <a:t>	</a:t>
            </a:r>
            <a:r>
              <a:rPr lang="ru-RU" sz="2400" dirty="0" smtClean="0">
                <a:solidFill>
                  <a:srgbClr val="002060"/>
                </a:solidFill>
              </a:rPr>
              <a:t>Б  пряма </a:t>
            </a:r>
            <a:r>
              <a:rPr lang="ru-RU" sz="2400" dirty="0" err="1" smtClean="0">
                <a:solidFill>
                  <a:srgbClr val="002060"/>
                </a:solidFill>
              </a:rPr>
              <a:t>лінія</a:t>
            </a:r>
            <a:r>
              <a:rPr lang="ru-RU" sz="2400" dirty="0" smtClean="0">
                <a:solidFill>
                  <a:srgbClr val="002060"/>
                </a:solidFill>
              </a:rPr>
              <a:t>;</a:t>
            </a:r>
          </a:p>
          <a:p>
            <a:pPr algn="l">
              <a:lnSpc>
                <a:spcPct val="80000"/>
              </a:lnSpc>
            </a:pPr>
            <a:r>
              <a:rPr lang="ru-RU" sz="2400" dirty="0" smtClean="0">
                <a:solidFill>
                  <a:srgbClr val="002060"/>
                </a:solidFill>
                <a:latin typeface="Arial" charset="0"/>
              </a:rPr>
              <a:t>	</a:t>
            </a:r>
            <a:r>
              <a:rPr lang="ru-RU" sz="2400" dirty="0" smtClean="0">
                <a:solidFill>
                  <a:srgbClr val="002060"/>
                </a:solidFill>
              </a:rPr>
              <a:t>В </a:t>
            </a:r>
            <a:r>
              <a:rPr lang="ru-RU" sz="2400" dirty="0" smtClean="0">
                <a:solidFill>
                  <a:srgbClr val="002060"/>
                </a:solidFill>
                <a:latin typeface="Arial" charset="0"/>
              </a:rPr>
              <a:t> </a:t>
            </a:r>
            <a:r>
              <a:rPr lang="ru-RU" sz="2400" dirty="0" err="1" smtClean="0">
                <a:solidFill>
                  <a:srgbClr val="002060"/>
                </a:solidFill>
              </a:rPr>
              <a:t>траєкторія</a:t>
            </a:r>
            <a:r>
              <a:rPr lang="ru-RU" sz="2400" dirty="0" smtClean="0">
                <a:solidFill>
                  <a:srgbClr val="002060"/>
                </a:solidFill>
              </a:rPr>
              <a:t>.</a:t>
            </a:r>
          </a:p>
          <a:p>
            <a:pPr algn="l">
              <a:lnSpc>
                <a:spcPct val="80000"/>
              </a:lnSpc>
            </a:pPr>
            <a:r>
              <a:rPr lang="uk-UA" sz="2400" dirty="0" smtClean="0">
                <a:solidFill>
                  <a:srgbClr val="FF0000"/>
                </a:solidFill>
              </a:rPr>
              <a:t>Позначають буквою </a:t>
            </a:r>
            <a:r>
              <a:rPr lang="en-US" sz="2400" b="1" i="1" dirty="0" smtClean="0">
                <a:solidFill>
                  <a:srgbClr val="FF0000"/>
                </a:solidFill>
                <a:latin typeface="Californian FB" pitchFamily="18" charset="0"/>
              </a:rPr>
              <a:t>s</a:t>
            </a:r>
            <a:endParaRPr lang="uk-UA" sz="2400" b="1" i="1" dirty="0" smtClean="0">
              <a:solidFill>
                <a:srgbClr val="FF0000"/>
              </a:solidFill>
              <a:latin typeface="Californian FB" pitchFamily="18" charset="0"/>
            </a:endParaRPr>
          </a:p>
          <a:p>
            <a:pPr algn="l">
              <a:lnSpc>
                <a:spcPct val="80000"/>
              </a:lnSpc>
            </a:pPr>
            <a:r>
              <a:rPr lang="ru-RU" sz="2400" dirty="0" smtClean="0">
                <a:solidFill>
                  <a:schemeClr val="hlink"/>
                </a:solidFill>
              </a:rPr>
              <a:t>  </a:t>
            </a:r>
            <a:r>
              <a:rPr lang="ru-RU" sz="2400" dirty="0" smtClean="0">
                <a:solidFill>
                  <a:srgbClr val="002060"/>
                </a:solidFill>
              </a:rPr>
              <a:t>          А</a:t>
            </a:r>
            <a:r>
              <a:rPr lang="ru-RU" sz="2400" dirty="0" smtClean="0">
                <a:solidFill>
                  <a:srgbClr val="002060"/>
                </a:solidFill>
                <a:latin typeface="Arial" charset="0"/>
              </a:rPr>
              <a:t> </a:t>
            </a:r>
            <a:r>
              <a:rPr lang="ru-RU" sz="2400" dirty="0" smtClean="0">
                <a:solidFill>
                  <a:srgbClr val="002060"/>
                </a:solidFill>
              </a:rPr>
              <a:t> пряма </a:t>
            </a:r>
            <a:r>
              <a:rPr lang="ru-RU" sz="2400" dirty="0" err="1" smtClean="0">
                <a:solidFill>
                  <a:srgbClr val="002060"/>
                </a:solidFill>
              </a:rPr>
              <a:t>лінія</a:t>
            </a:r>
            <a:r>
              <a:rPr lang="ru-RU" sz="2400" dirty="0" smtClean="0">
                <a:solidFill>
                  <a:srgbClr val="002060"/>
                </a:solidFill>
              </a:rPr>
              <a:t>;</a:t>
            </a:r>
          </a:p>
          <a:p>
            <a:pPr algn="l">
              <a:lnSpc>
                <a:spcPct val="80000"/>
              </a:lnSpc>
            </a:pPr>
            <a:r>
              <a:rPr lang="ru-RU" sz="2400" dirty="0" smtClean="0">
                <a:solidFill>
                  <a:srgbClr val="002060"/>
                </a:solidFill>
                <a:latin typeface="Arial" charset="0"/>
              </a:rPr>
              <a:t>	</a:t>
            </a:r>
            <a:r>
              <a:rPr lang="ru-RU" sz="2400" dirty="0" smtClean="0">
                <a:solidFill>
                  <a:srgbClr val="002060"/>
                </a:solidFill>
              </a:rPr>
              <a:t>Б </a:t>
            </a:r>
            <a:r>
              <a:rPr lang="ru-RU" sz="2400" dirty="0" smtClean="0">
                <a:solidFill>
                  <a:srgbClr val="002060"/>
                </a:solidFill>
                <a:latin typeface="Arial" charset="0"/>
              </a:rPr>
              <a:t> </a:t>
            </a:r>
            <a:r>
              <a:rPr lang="ru-RU" sz="2400" dirty="0" smtClean="0">
                <a:solidFill>
                  <a:srgbClr val="002060"/>
                </a:solidFill>
              </a:rPr>
              <a:t>шлях;</a:t>
            </a:r>
          </a:p>
          <a:p>
            <a:pPr algn="l">
              <a:lnSpc>
                <a:spcPct val="80000"/>
              </a:lnSpc>
            </a:pPr>
            <a:r>
              <a:rPr lang="ru-RU" sz="2400" dirty="0" smtClean="0">
                <a:solidFill>
                  <a:srgbClr val="002060"/>
                </a:solidFill>
                <a:latin typeface="Arial" charset="0"/>
              </a:rPr>
              <a:t>	</a:t>
            </a:r>
            <a:r>
              <a:rPr lang="ru-RU" sz="2400" dirty="0" smtClean="0">
                <a:solidFill>
                  <a:srgbClr val="002060"/>
                </a:solidFill>
              </a:rPr>
              <a:t>В </a:t>
            </a:r>
            <a:r>
              <a:rPr lang="ru-RU" sz="2400" dirty="0" smtClean="0">
                <a:solidFill>
                  <a:srgbClr val="002060"/>
                </a:solidFill>
                <a:latin typeface="Arial" charset="0"/>
              </a:rPr>
              <a:t> </a:t>
            </a:r>
            <a:r>
              <a:rPr lang="ru-RU" sz="2400" dirty="0" err="1" smtClean="0">
                <a:solidFill>
                  <a:srgbClr val="002060"/>
                </a:solidFill>
              </a:rPr>
              <a:t>траєкторія</a:t>
            </a:r>
            <a:r>
              <a:rPr lang="ru-RU" sz="2400" dirty="0" smtClean="0">
                <a:solidFill>
                  <a:srgbClr val="002060"/>
                </a:solidFill>
              </a:rPr>
              <a:t>.</a:t>
            </a:r>
            <a:endParaRPr lang="uk-UA" sz="2400" b="1" i="1" dirty="0" smtClean="0">
              <a:solidFill>
                <a:srgbClr val="002060"/>
              </a:solidFill>
              <a:latin typeface="Californian FB" pitchFamily="18" charset="0"/>
            </a:endParaRPr>
          </a:p>
          <a:p>
            <a:pPr algn="l">
              <a:lnSpc>
                <a:spcPct val="80000"/>
              </a:lnSpc>
            </a:pPr>
            <a:r>
              <a:rPr lang="ru-RU" sz="2400" dirty="0" smtClean="0">
                <a:solidFill>
                  <a:schemeClr val="hlink"/>
                </a:solidFill>
              </a:rPr>
              <a:t> </a:t>
            </a:r>
            <a:r>
              <a:rPr lang="uk-UA" sz="2400" dirty="0" smtClean="0">
                <a:solidFill>
                  <a:srgbClr val="FF0000"/>
                </a:solidFill>
              </a:rPr>
              <a:t>Позначають буками </a:t>
            </a:r>
            <a:r>
              <a:rPr lang="en-US" sz="2400" b="1" i="1" dirty="0" smtClean="0">
                <a:solidFill>
                  <a:srgbClr val="FF0000"/>
                </a:solidFill>
                <a:latin typeface="French Script MT" pitchFamily="66" charset="0"/>
              </a:rPr>
              <a:t>l</a:t>
            </a:r>
            <a:endParaRPr lang="ru-RU" sz="2400" dirty="0" smtClean="0">
              <a:solidFill>
                <a:srgbClr val="FF0000"/>
              </a:solidFill>
            </a:endParaRPr>
          </a:p>
          <a:p>
            <a:pPr algn="l">
              <a:lnSpc>
                <a:spcPct val="80000"/>
              </a:lnSpc>
            </a:pPr>
            <a:r>
              <a:rPr lang="ru-RU" sz="2400" dirty="0" smtClean="0">
                <a:solidFill>
                  <a:schemeClr val="bg1"/>
                </a:solidFill>
              </a:rPr>
              <a:t>            </a:t>
            </a:r>
            <a:r>
              <a:rPr lang="ru-RU" sz="2400" dirty="0" smtClean="0">
                <a:solidFill>
                  <a:srgbClr val="002060"/>
                </a:solidFill>
              </a:rPr>
              <a:t>А</a:t>
            </a:r>
            <a:r>
              <a:rPr lang="ru-RU" sz="2400" dirty="0" smtClean="0">
                <a:solidFill>
                  <a:srgbClr val="002060"/>
                </a:solidFill>
                <a:latin typeface="Arial" charset="0"/>
              </a:rPr>
              <a:t> </a:t>
            </a:r>
            <a:r>
              <a:rPr lang="ru-RU" sz="2400" dirty="0" smtClean="0">
                <a:solidFill>
                  <a:srgbClr val="002060"/>
                </a:solidFill>
              </a:rPr>
              <a:t> </a:t>
            </a:r>
            <a:r>
              <a:rPr lang="ru-RU" sz="2400" dirty="0" err="1" smtClean="0">
                <a:solidFill>
                  <a:srgbClr val="002060"/>
                </a:solidFill>
              </a:rPr>
              <a:t>траєкторію</a:t>
            </a:r>
            <a:r>
              <a:rPr lang="ru-RU" sz="2400" dirty="0" smtClean="0">
                <a:solidFill>
                  <a:srgbClr val="002060"/>
                </a:solidFill>
              </a:rPr>
              <a:t>;</a:t>
            </a:r>
          </a:p>
          <a:p>
            <a:pPr algn="l">
              <a:lnSpc>
                <a:spcPct val="80000"/>
              </a:lnSpc>
            </a:pPr>
            <a:r>
              <a:rPr lang="ru-RU" sz="2400" dirty="0" smtClean="0">
                <a:solidFill>
                  <a:srgbClr val="002060"/>
                </a:solidFill>
                <a:latin typeface="Arial" charset="0"/>
              </a:rPr>
              <a:t>	</a:t>
            </a:r>
            <a:r>
              <a:rPr lang="ru-RU" sz="2400" dirty="0" smtClean="0">
                <a:solidFill>
                  <a:srgbClr val="002060"/>
                </a:solidFill>
              </a:rPr>
              <a:t>Б </a:t>
            </a:r>
            <a:r>
              <a:rPr lang="ru-RU" sz="2400" dirty="0" smtClean="0">
                <a:solidFill>
                  <a:srgbClr val="002060"/>
                </a:solidFill>
                <a:latin typeface="Arial" charset="0"/>
              </a:rPr>
              <a:t> </a:t>
            </a:r>
            <a:r>
              <a:rPr lang="ru-RU" sz="2400" dirty="0" smtClean="0">
                <a:solidFill>
                  <a:srgbClr val="002060"/>
                </a:solidFill>
              </a:rPr>
              <a:t>шлях;</a:t>
            </a:r>
          </a:p>
          <a:p>
            <a:pPr algn="l">
              <a:lnSpc>
                <a:spcPct val="80000"/>
              </a:lnSpc>
            </a:pPr>
            <a:r>
              <a:rPr lang="ru-RU" sz="2400" dirty="0" smtClean="0">
                <a:solidFill>
                  <a:srgbClr val="002060"/>
                </a:solidFill>
                <a:latin typeface="Arial" charset="0"/>
              </a:rPr>
              <a:t>	</a:t>
            </a:r>
            <a:r>
              <a:rPr lang="ru-RU" sz="2400" dirty="0" smtClean="0">
                <a:solidFill>
                  <a:srgbClr val="002060"/>
                </a:solidFill>
              </a:rPr>
              <a:t>В </a:t>
            </a:r>
            <a:r>
              <a:rPr lang="ru-RU" sz="2400" dirty="0" smtClean="0">
                <a:solidFill>
                  <a:srgbClr val="002060"/>
                </a:solidFill>
                <a:latin typeface="Arial" charset="0"/>
              </a:rPr>
              <a:t> </a:t>
            </a:r>
            <a:r>
              <a:rPr lang="ru-RU" sz="2400" dirty="0" err="1" smtClean="0">
                <a:solidFill>
                  <a:srgbClr val="002060"/>
                </a:solidFill>
              </a:rPr>
              <a:t>переміщення</a:t>
            </a:r>
            <a:r>
              <a:rPr lang="ru-RU" sz="2400" dirty="0" smtClean="0">
                <a:solidFill>
                  <a:srgbClr val="002060"/>
                </a:solidFill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uk-UA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Самостійна робота</a:t>
            </a:r>
            <a:endParaRPr lang="en-US" dirty="0"/>
          </a:p>
        </p:txBody>
      </p:sp>
      <p:sp>
        <p:nvSpPr>
          <p:cNvPr id="25603" name="Содержимое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uk-UA" sz="2400" smtClean="0"/>
              <a:t>У вагоні поїзда, що рухається, на столі лежить книжка. У русі чи в стані спокою перебуває книжка відносно столу, моста через річку, води в цій річці, Місяця? </a:t>
            </a:r>
            <a:endParaRPr lang="en-US" sz="2400" smtClean="0"/>
          </a:p>
          <a:p>
            <a:r>
              <a:rPr lang="uk-UA" sz="2400" smtClean="0"/>
              <a:t>У тумані, коли не видно берегів річки, не можна визначити напрям руху човна? Чому? </a:t>
            </a:r>
          </a:p>
          <a:p>
            <a:r>
              <a:rPr lang="uk-UA" sz="2400" smtClean="0"/>
              <a:t>Вертоліт, пролетівши по прямій 400 км, повернув під кутом 90</a:t>
            </a:r>
            <a:r>
              <a:rPr lang="uk-UA" sz="2400" baseline="30000" smtClean="0"/>
              <a:t>0</a:t>
            </a:r>
            <a:r>
              <a:rPr lang="uk-UA" sz="2400" smtClean="0"/>
              <a:t> і пролетів ще 300 км. Знайти шлях і переміщення вертольота.</a:t>
            </a:r>
          </a:p>
          <a:p>
            <a:endParaRPr lang="en-US" sz="180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Домашня робота</a:t>
            </a:r>
            <a:endParaRPr lang="en-US" smtClean="0"/>
          </a:p>
        </p:txBody>
      </p:sp>
      <p:sp>
        <p:nvSpPr>
          <p:cNvPr id="26627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uk-UA" smtClean="0"/>
              <a:t>Опрацювати параграфи</a:t>
            </a:r>
          </a:p>
          <a:p>
            <a:r>
              <a:rPr lang="uk-UA" smtClean="0"/>
              <a:t>Виміряти довжину кроку і користуючись цією міркою, визначити, який шлях ви проходите від школи до дома. Визначити час вашого руху.</a:t>
            </a:r>
            <a:endParaRPr 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5" descr="ÐÐ°ÑÑÐ¸Ð½ÐºÐ¸ Ð¿Ð¾ Ð·Ð°Ð¿ÑÐ¾ÑÑ ÑÐ²ÐµÑÑÑÐ¸Ð¹ ÑÐ°Ð´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51050" y="981075"/>
            <a:ext cx="5486400" cy="5876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3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052513"/>
          </a:xfrm>
          <a:solidFill>
            <a:srgbClr val="FF0000"/>
          </a:solidFill>
        </p:spPr>
        <p:txBody>
          <a:bodyPr>
            <a:normAutofit/>
          </a:bodyPr>
          <a:lstStyle/>
          <a:p>
            <a:r>
              <a:rPr lang="uk-UA" sz="3200" dirty="0" smtClean="0">
                <a:solidFill>
                  <a:schemeClr val="bg1"/>
                </a:solidFill>
              </a:rPr>
              <a:t>Рух – це життя, </a:t>
            </a:r>
            <a:br>
              <a:rPr lang="uk-UA" sz="3200" dirty="0" smtClean="0">
                <a:solidFill>
                  <a:schemeClr val="bg1"/>
                </a:solidFill>
              </a:rPr>
            </a:br>
            <a:r>
              <a:rPr lang="uk-UA" sz="3200" dirty="0" smtClean="0">
                <a:solidFill>
                  <a:schemeClr val="bg1"/>
                </a:solidFill>
              </a:rPr>
              <a:t>Рух – це зміни нас та всього що навколо нас. </a:t>
            </a:r>
            <a:endParaRPr lang="en-US" sz="3200" dirty="0" smtClean="0">
              <a:solidFill>
                <a:schemeClr val="bg1"/>
              </a:solidFill>
            </a:endParaRPr>
          </a:p>
        </p:txBody>
      </p:sp>
      <p:sp>
        <p:nvSpPr>
          <p:cNvPr id="6" name="Кнопка дії: фільм 5">
            <a:hlinkClick r:id="rId3" action="ppaction://hlinkfile" highlightClick="1"/>
          </p:cNvPr>
          <p:cNvSpPr/>
          <p:nvPr/>
        </p:nvSpPr>
        <p:spPr>
          <a:xfrm>
            <a:off x="684213" y="3933825"/>
            <a:ext cx="1041400" cy="1041400"/>
          </a:xfrm>
          <a:prstGeom prst="actionButtonMovi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uk-U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Text Box 3"/>
          <p:cNvSpPr txBox="1">
            <a:spLocks noChangeArrowheads="1"/>
          </p:cNvSpPr>
          <p:nvPr/>
        </p:nvSpPr>
        <p:spPr bwMode="auto">
          <a:xfrm>
            <a:off x="4953000" y="1828800"/>
            <a:ext cx="4572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uk-UA" dirty="0"/>
              <a:t>             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6148" name="Text Box 4"/>
          <p:cNvSpPr txBox="1">
            <a:spLocks noChangeArrowheads="1"/>
          </p:cNvSpPr>
          <p:nvPr/>
        </p:nvSpPr>
        <p:spPr bwMode="auto">
          <a:xfrm>
            <a:off x="5029200" y="1447800"/>
            <a:ext cx="4114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US" dirty="0"/>
          </a:p>
        </p:txBody>
      </p:sp>
      <p:sp>
        <p:nvSpPr>
          <p:cNvPr id="6149" name="Text Box 5"/>
          <p:cNvSpPr txBox="1">
            <a:spLocks noChangeArrowheads="1"/>
          </p:cNvSpPr>
          <p:nvPr/>
        </p:nvSpPr>
        <p:spPr bwMode="auto">
          <a:xfrm>
            <a:off x="4724400" y="990600"/>
            <a:ext cx="4419600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US" sz="6000" dirty="0">
              <a:solidFill>
                <a:srgbClr val="FF3300"/>
              </a:solidFill>
            </a:endParaRPr>
          </a:p>
        </p:txBody>
      </p:sp>
      <p:sp>
        <p:nvSpPr>
          <p:cNvPr id="6150" name="Text Box 6"/>
          <p:cNvSpPr txBox="1">
            <a:spLocks noChangeArrowheads="1"/>
          </p:cNvSpPr>
          <p:nvPr/>
        </p:nvSpPr>
        <p:spPr bwMode="auto">
          <a:xfrm>
            <a:off x="214313" y="3000375"/>
            <a:ext cx="8715375" cy="2400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uk-UA" sz="6000" dirty="0">
                <a:solidFill>
                  <a:srgbClr val="FF3300"/>
                </a:solidFill>
              </a:rPr>
              <a:t>Тема:</a:t>
            </a:r>
          </a:p>
          <a:p>
            <a:pPr algn="ctr">
              <a:spcBef>
                <a:spcPct val="50000"/>
              </a:spcBef>
            </a:pPr>
            <a:r>
              <a:rPr lang="uk-UA" sz="6000" dirty="0">
                <a:solidFill>
                  <a:srgbClr val="FF3300"/>
                </a:solidFill>
              </a:rPr>
              <a:t>Механічний      рух.</a:t>
            </a:r>
            <a:endParaRPr lang="ru-RU" sz="6000" dirty="0">
              <a:solidFill>
                <a:srgbClr val="FF33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>
          <a:xfrm>
            <a:off x="0" y="2564904"/>
            <a:ext cx="9144000" cy="1800200"/>
          </a:xfrm>
          <a:solidFill>
            <a:srgbClr val="FFFFCC"/>
          </a:solidFill>
          <a:ln>
            <a:solidFill>
              <a:srgbClr val="C00000"/>
            </a:solidFill>
          </a:ln>
        </p:spPr>
        <p:txBody>
          <a:bodyPr>
            <a:normAutofit/>
          </a:bodyPr>
          <a:lstStyle/>
          <a:p>
            <a:pPr algn="ctr"/>
            <a:r>
              <a:rPr lang="ru-RU" sz="3200" b="1" i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Механічним</a:t>
            </a:r>
            <a:r>
              <a:rPr lang="ru-RU" sz="32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i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рухом</a:t>
            </a:r>
            <a:r>
              <a:rPr lang="ru-RU" sz="32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i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називають</a:t>
            </a:r>
            <a:r>
              <a:rPr lang="ru-RU" sz="32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b="1" i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зміну</a:t>
            </a:r>
            <a:r>
              <a:rPr lang="ru-RU" sz="32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i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положення</a:t>
            </a:r>
            <a:r>
              <a:rPr lang="ru-RU" sz="32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i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фізичного</a:t>
            </a:r>
            <a:r>
              <a:rPr lang="ru-RU" sz="32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i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тіла</a:t>
            </a:r>
            <a:r>
              <a:rPr lang="ru-RU" sz="32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ru-RU" sz="3200" b="1" i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просторі</a:t>
            </a:r>
            <a:r>
              <a:rPr lang="ru-RU" sz="32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i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відносно</a:t>
            </a:r>
            <a:r>
              <a:rPr lang="ru-RU" sz="32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i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інших</a:t>
            </a:r>
            <a:r>
              <a:rPr lang="ru-RU" sz="32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тел </a:t>
            </a:r>
            <a:r>
              <a:rPr lang="ru-RU" sz="3200" b="1" i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sz="32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часом.</a:t>
            </a:r>
          </a:p>
        </p:txBody>
      </p:sp>
      <p:pic>
        <p:nvPicPr>
          <p:cNvPr id="7171" name="Picture 7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011863" y="4724400"/>
            <a:ext cx="3132137" cy="213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2" name="Picture 5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843213" y="4733925"/>
            <a:ext cx="3097212" cy="212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3" name="Picture 4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0" y="4716463"/>
            <a:ext cx="2808288" cy="2141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Заголовок 1"/>
          <p:cNvSpPr txBox="1">
            <a:spLocks/>
          </p:cNvSpPr>
          <p:nvPr/>
        </p:nvSpPr>
        <p:spPr bwMode="auto">
          <a:xfrm>
            <a:off x="468313" y="0"/>
            <a:ext cx="8424862" cy="2636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0" hangingPunct="0">
              <a:defRPr/>
            </a:pPr>
            <a:r>
              <a:rPr lang="uk-UA" sz="4400" b="1" kern="0" dirty="0">
                <a:latin typeface="+mn-lt"/>
              </a:rPr>
              <a:t>Вправа «Закінчи речення»: </a:t>
            </a:r>
            <a:r>
              <a:rPr lang="uk-UA" sz="4400" kern="0" dirty="0">
                <a:latin typeface="+mn-lt"/>
              </a:rPr>
              <a:t/>
            </a:r>
            <a:br>
              <a:rPr lang="uk-UA" sz="4400" kern="0" dirty="0">
                <a:latin typeface="+mn-lt"/>
              </a:rPr>
            </a:br>
            <a:r>
              <a:rPr lang="uk-UA" sz="4400" i="1" kern="0" dirty="0">
                <a:latin typeface="+mn-lt"/>
              </a:rPr>
              <a:t>Механічним рухом</a:t>
            </a:r>
            <a:r>
              <a:rPr lang="ru-RU" sz="4400" i="1" kern="0" dirty="0">
                <a:latin typeface="+mn-lt"/>
              </a:rPr>
              <a:t> </a:t>
            </a:r>
            <a:r>
              <a:rPr lang="uk-UA" sz="4400" kern="0" dirty="0">
                <a:latin typeface="+mn-lt"/>
              </a:rPr>
              <a:t>називають (ЯКА ДІЯ?) (ЧОГО?) (ДЕ?) відносно (ЧОГО?) (КОЛИ?) </a:t>
            </a:r>
            <a:endParaRPr lang="uk-UA" sz="4400" kern="0" dirty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smtClean="0"/>
          </a:p>
        </p:txBody>
      </p:sp>
      <p:sp>
        <p:nvSpPr>
          <p:cNvPr id="8195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smtClean="0"/>
          </a:p>
        </p:txBody>
      </p:sp>
      <p:pic>
        <p:nvPicPr>
          <p:cNvPr id="8196" name="Picture 2" descr="C:\Documents and Settings\Вчитель\Рабочий стол\Механічний рух\Кінематика\1)Механічний рух. Система відліку. Відносність руху\Відносність руху класн мал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Содержимое 2"/>
          <p:cNvSpPr txBox="1">
            <a:spLocks/>
          </p:cNvSpPr>
          <p:nvPr/>
        </p:nvSpPr>
        <p:spPr bwMode="auto">
          <a:xfrm>
            <a:off x="1" y="5105400"/>
            <a:ext cx="9144000" cy="1752600"/>
          </a:xfrm>
          <a:prstGeom prst="rect">
            <a:avLst/>
          </a:prstGeom>
          <a:solidFill>
            <a:srgbClr val="00206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ctr" eaLnBrk="0" hangingPunct="0">
              <a:spcBef>
                <a:spcPct val="20000"/>
              </a:spcBef>
              <a:buFont typeface="Arial" charset="0"/>
              <a:buNone/>
              <a:defRPr/>
            </a:pPr>
            <a:r>
              <a:rPr lang="ru-RU" sz="3200" b="1" kern="0" dirty="0" err="1">
                <a:solidFill>
                  <a:schemeClr val="bg1"/>
                </a:solidFill>
                <a:latin typeface="+mn-lt"/>
              </a:rPr>
              <a:t>Які</a:t>
            </a:r>
            <a:r>
              <a:rPr lang="ru-RU" sz="3200" b="1" kern="0" dirty="0">
                <a:solidFill>
                  <a:schemeClr val="bg1"/>
                </a:solidFill>
                <a:latin typeface="+mn-lt"/>
              </a:rPr>
              <a:t> </a:t>
            </a:r>
            <a:r>
              <a:rPr lang="ru-RU" sz="3200" b="1" kern="0" dirty="0" err="1">
                <a:solidFill>
                  <a:schemeClr val="bg1"/>
                </a:solidFill>
                <a:latin typeface="+mn-lt"/>
              </a:rPr>
              <a:t>тіла</a:t>
            </a:r>
            <a:r>
              <a:rPr lang="ru-RU" sz="3200" b="1" kern="0" dirty="0">
                <a:solidFill>
                  <a:schemeClr val="bg1"/>
                </a:solidFill>
                <a:latin typeface="+mn-lt"/>
              </a:rPr>
              <a:t> </a:t>
            </a:r>
            <a:r>
              <a:rPr lang="ru-RU" sz="3200" b="1" kern="0" dirty="0" err="1">
                <a:solidFill>
                  <a:schemeClr val="bg1"/>
                </a:solidFill>
                <a:latin typeface="+mn-lt"/>
              </a:rPr>
              <a:t>рухаються</a:t>
            </a:r>
            <a:r>
              <a:rPr lang="ru-RU" sz="3200" b="1" kern="0" dirty="0">
                <a:solidFill>
                  <a:schemeClr val="bg1"/>
                </a:solidFill>
                <a:latin typeface="+mn-lt"/>
              </a:rPr>
              <a:t>?</a:t>
            </a:r>
          </a:p>
          <a:p>
            <a:pPr marL="342900" indent="-342900" algn="ctr" eaLnBrk="0" hangingPunct="0">
              <a:spcBef>
                <a:spcPct val="20000"/>
              </a:spcBef>
              <a:defRPr/>
            </a:pPr>
            <a:r>
              <a:rPr lang="ru-RU" sz="3200" b="1" kern="0" dirty="0" err="1">
                <a:solidFill>
                  <a:schemeClr val="bg1"/>
                </a:solidFill>
                <a:latin typeface="+mn-lt"/>
              </a:rPr>
              <a:t>Які</a:t>
            </a:r>
            <a:r>
              <a:rPr lang="ru-RU" sz="3200" b="1" kern="0" dirty="0">
                <a:solidFill>
                  <a:schemeClr val="bg1"/>
                </a:solidFill>
                <a:latin typeface="+mn-lt"/>
              </a:rPr>
              <a:t> </a:t>
            </a:r>
            <a:r>
              <a:rPr lang="ru-RU" sz="3200" b="1" kern="0" dirty="0" err="1">
                <a:solidFill>
                  <a:schemeClr val="bg1"/>
                </a:solidFill>
                <a:latin typeface="+mn-lt"/>
              </a:rPr>
              <a:t>тіла</a:t>
            </a:r>
            <a:r>
              <a:rPr lang="ru-RU" sz="3200" b="1" kern="0" dirty="0">
                <a:solidFill>
                  <a:schemeClr val="bg1"/>
                </a:solidFill>
                <a:latin typeface="+mn-lt"/>
              </a:rPr>
              <a:t> не </a:t>
            </a:r>
            <a:r>
              <a:rPr lang="ru-RU" sz="3200" b="1" kern="0" dirty="0" err="1">
                <a:solidFill>
                  <a:schemeClr val="bg1"/>
                </a:solidFill>
                <a:latin typeface="+mn-lt"/>
              </a:rPr>
              <a:t>рухаються</a:t>
            </a:r>
            <a:r>
              <a:rPr lang="ru-RU" sz="3200" b="1" kern="0" dirty="0">
                <a:solidFill>
                  <a:schemeClr val="bg1"/>
                </a:solidFill>
                <a:latin typeface="+mn-lt"/>
              </a:rPr>
              <a:t>? </a:t>
            </a:r>
          </a:p>
          <a:p>
            <a:pPr marL="342900" indent="-342900" algn="ctr" eaLnBrk="0" hangingPunct="0">
              <a:spcBef>
                <a:spcPct val="20000"/>
              </a:spcBef>
              <a:defRPr/>
            </a:pPr>
            <a:r>
              <a:rPr lang="ru-RU" sz="3200" b="1" kern="0" dirty="0" err="1">
                <a:solidFill>
                  <a:schemeClr val="bg1"/>
                </a:solidFill>
                <a:latin typeface="+mn-lt"/>
              </a:rPr>
              <a:t>Відносно</a:t>
            </a:r>
            <a:r>
              <a:rPr lang="ru-RU" sz="3200" b="1" kern="0" dirty="0">
                <a:solidFill>
                  <a:schemeClr val="bg1"/>
                </a:solidFill>
                <a:latin typeface="+mn-lt"/>
              </a:rPr>
              <a:t> </a:t>
            </a:r>
            <a:r>
              <a:rPr lang="ru-RU" sz="3200" b="1" kern="0" dirty="0" err="1">
                <a:solidFill>
                  <a:schemeClr val="bg1"/>
                </a:solidFill>
                <a:latin typeface="+mn-lt"/>
              </a:rPr>
              <a:t>яких</a:t>
            </a:r>
            <a:r>
              <a:rPr lang="ru-RU" sz="3200" b="1" kern="0" dirty="0">
                <a:solidFill>
                  <a:schemeClr val="bg1"/>
                </a:solidFill>
                <a:latin typeface="+mn-lt"/>
              </a:rPr>
              <a:t> </a:t>
            </a:r>
            <a:r>
              <a:rPr lang="ru-RU" sz="3200" b="1" kern="0" dirty="0" err="1">
                <a:solidFill>
                  <a:schemeClr val="bg1"/>
                </a:solidFill>
                <a:latin typeface="+mn-lt"/>
              </a:rPr>
              <a:t>тіл</a:t>
            </a:r>
            <a:r>
              <a:rPr lang="ru-RU" sz="3600" b="1" kern="0" dirty="0">
                <a:solidFill>
                  <a:schemeClr val="bg1"/>
                </a:solidFill>
                <a:latin typeface="+mn-lt"/>
              </a:rPr>
              <a:t>?</a:t>
            </a:r>
          </a:p>
          <a:p>
            <a:pPr marL="342900" indent="-342900" algn="ctr" eaLnBrk="0" hangingPunct="0">
              <a:spcBef>
                <a:spcPct val="20000"/>
              </a:spcBef>
              <a:buFontTx/>
              <a:buChar char="•"/>
              <a:defRPr/>
            </a:pPr>
            <a:endParaRPr lang="ru-RU" sz="3200" b="1" kern="0" dirty="0">
              <a:solidFill>
                <a:srgbClr val="008000"/>
              </a:solidFill>
              <a:latin typeface="+mn-lt"/>
            </a:endParaRPr>
          </a:p>
          <a:p>
            <a:pPr marL="342900" indent="-342900" algn="ctr" eaLnBrk="0" hangingPunct="0">
              <a:spcBef>
                <a:spcPct val="20000"/>
              </a:spcBef>
              <a:buFontTx/>
              <a:buChar char="•"/>
              <a:defRPr/>
            </a:pPr>
            <a:endParaRPr lang="ru-RU" sz="3200" b="1" kern="0" dirty="0">
              <a:solidFill>
                <a:srgbClr val="008000"/>
              </a:solidFill>
              <a:latin typeface="+mn-lt"/>
            </a:endParaRPr>
          </a:p>
          <a:p>
            <a:pPr marL="342900" indent="-342900" algn="ctr" eaLnBrk="0" hangingPunct="0">
              <a:spcBef>
                <a:spcPct val="20000"/>
              </a:spcBef>
              <a:buFont typeface="Arial" charset="0"/>
              <a:buNone/>
              <a:defRPr/>
            </a:pPr>
            <a:endParaRPr lang="ru-RU" sz="3200" b="1" kern="0" dirty="0">
              <a:solidFill>
                <a:srgbClr val="008000"/>
              </a:solidFill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50" y="0"/>
            <a:ext cx="8858250" cy="6000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06" name="Picture 6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144000" y="1714500"/>
            <a:ext cx="2857500" cy="2181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592931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1" name="Picture 9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857875" y="5786438"/>
            <a:ext cx="3286125" cy="1071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Содержимое 2"/>
          <p:cNvSpPr txBox="1">
            <a:spLocks/>
          </p:cNvSpPr>
          <p:nvPr/>
        </p:nvSpPr>
        <p:spPr>
          <a:xfrm>
            <a:off x="0" y="5130131"/>
            <a:ext cx="9144000" cy="1727869"/>
          </a:xfrm>
          <a:prstGeom prst="rect">
            <a:avLst/>
          </a:prstGeom>
          <a:solidFill>
            <a:srgbClr val="002060"/>
          </a:solidFill>
        </p:spPr>
        <p:txBody>
          <a:bodyPr/>
          <a:lstStyle/>
          <a:p>
            <a:pPr marL="342900" indent="-342900" algn="ctr" eaLnBrk="0" hangingPunct="0">
              <a:spcBef>
                <a:spcPct val="20000"/>
              </a:spcBef>
              <a:buFont typeface="Arial" charset="0"/>
              <a:buNone/>
              <a:defRPr/>
            </a:pPr>
            <a:r>
              <a:rPr lang="ru-RU" sz="3200" b="1" dirty="0" err="1" smtClean="0">
                <a:solidFill>
                  <a:schemeClr val="bg1"/>
                </a:solidFill>
                <a:latin typeface="Times New Roman" pitchFamily="18" charset="-52"/>
              </a:rPr>
              <a:t>Відносно</a:t>
            </a:r>
            <a:r>
              <a:rPr lang="ru-RU" sz="3200" b="1" dirty="0" smtClean="0">
                <a:solidFill>
                  <a:schemeClr val="bg1"/>
                </a:solidFill>
                <a:latin typeface="Times New Roman" pitchFamily="18" charset="-52"/>
              </a:rPr>
              <a:t> </a:t>
            </a:r>
            <a:r>
              <a:rPr lang="ru-RU" sz="3200" b="1" dirty="0" err="1" smtClean="0">
                <a:solidFill>
                  <a:schemeClr val="bg1"/>
                </a:solidFill>
                <a:latin typeface="Times New Roman" pitchFamily="18" charset="-52"/>
              </a:rPr>
              <a:t>яких</a:t>
            </a:r>
            <a:r>
              <a:rPr lang="ru-RU" sz="3200" b="1" dirty="0" smtClean="0">
                <a:solidFill>
                  <a:schemeClr val="bg1"/>
                </a:solidFill>
                <a:latin typeface="Times New Roman" pitchFamily="18" charset="-52"/>
              </a:rPr>
              <a:t> </a:t>
            </a:r>
            <a:r>
              <a:rPr lang="ru-RU" sz="3200" b="1" dirty="0" err="1" smtClean="0">
                <a:solidFill>
                  <a:schemeClr val="bg1"/>
                </a:solidFill>
                <a:latin typeface="Times New Roman" pitchFamily="18" charset="-52"/>
              </a:rPr>
              <a:t>тіл</a:t>
            </a:r>
            <a:r>
              <a:rPr lang="uk-UA" sz="3200" b="1" dirty="0" smtClean="0">
                <a:solidFill>
                  <a:schemeClr val="bg1"/>
                </a:solidFill>
                <a:latin typeface="Times New Roman" pitchFamily="18" charset="-52"/>
              </a:rPr>
              <a:t> рухається острів</a:t>
            </a:r>
            <a:r>
              <a:rPr lang="ru-RU" sz="3200" b="1" dirty="0" smtClean="0">
                <a:solidFill>
                  <a:schemeClr val="bg1"/>
                </a:solidFill>
                <a:latin typeface="Times New Roman" pitchFamily="18" charset="-52"/>
              </a:rPr>
              <a:t>? </a:t>
            </a:r>
          </a:p>
          <a:p>
            <a:pPr marL="342900" indent="-342900" algn="ctr" eaLnBrk="0" hangingPunct="0">
              <a:spcBef>
                <a:spcPct val="20000"/>
              </a:spcBef>
              <a:buFont typeface="Arial" charset="0"/>
              <a:buNone/>
              <a:defRPr/>
            </a:pPr>
            <a:r>
              <a:rPr lang="ru-RU" sz="3200" b="1" dirty="0" err="1" smtClean="0">
                <a:solidFill>
                  <a:schemeClr val="bg1"/>
                </a:solidFill>
                <a:latin typeface="Times New Roman" pitchFamily="18" charset="-52"/>
              </a:rPr>
              <a:t>Відносно</a:t>
            </a:r>
            <a:r>
              <a:rPr lang="ru-RU" sz="3200" b="1" dirty="0" smtClean="0">
                <a:solidFill>
                  <a:schemeClr val="bg1"/>
                </a:solidFill>
                <a:latin typeface="Times New Roman" pitchFamily="18" charset="-52"/>
              </a:rPr>
              <a:t> </a:t>
            </a:r>
            <a:r>
              <a:rPr lang="ru-RU" sz="3200" b="1" dirty="0" err="1" smtClean="0">
                <a:solidFill>
                  <a:schemeClr val="bg1"/>
                </a:solidFill>
                <a:latin typeface="Times New Roman" pitchFamily="18" charset="-52"/>
              </a:rPr>
              <a:t>яких</a:t>
            </a:r>
            <a:r>
              <a:rPr lang="ru-RU" sz="3200" b="1" dirty="0" smtClean="0">
                <a:solidFill>
                  <a:schemeClr val="bg1"/>
                </a:solidFill>
                <a:latin typeface="Times New Roman" pitchFamily="18" charset="-52"/>
              </a:rPr>
              <a:t> </a:t>
            </a:r>
            <a:r>
              <a:rPr lang="ru-RU" sz="3200" b="1" dirty="0" err="1" smtClean="0">
                <a:solidFill>
                  <a:schemeClr val="bg1"/>
                </a:solidFill>
                <a:latin typeface="Times New Roman" pitchFamily="18" charset="-52"/>
              </a:rPr>
              <a:t>тіл</a:t>
            </a:r>
            <a:r>
              <a:rPr lang="uk-UA" sz="3200" b="1" dirty="0" smtClean="0">
                <a:solidFill>
                  <a:schemeClr val="bg1"/>
                </a:solidFill>
                <a:latin typeface="Times New Roman" pitchFamily="18" charset="-52"/>
              </a:rPr>
              <a:t> рухається кіт</a:t>
            </a:r>
            <a:r>
              <a:rPr lang="ru-RU" sz="3200" b="1" dirty="0" smtClean="0">
                <a:solidFill>
                  <a:schemeClr val="bg1"/>
                </a:solidFill>
                <a:latin typeface="Times New Roman" pitchFamily="18" charset="-52"/>
              </a:rPr>
              <a:t>?</a:t>
            </a:r>
          </a:p>
          <a:p>
            <a:pPr marL="342900" indent="-342900" algn="ctr" eaLnBrk="0" hangingPunct="0">
              <a:spcBef>
                <a:spcPct val="20000"/>
              </a:spcBef>
              <a:buFont typeface="Arial" charset="0"/>
              <a:buNone/>
              <a:defRPr/>
            </a:pPr>
            <a:r>
              <a:rPr lang="ru-RU" sz="3200" b="1" dirty="0" err="1" smtClean="0">
                <a:solidFill>
                  <a:schemeClr val="bg1"/>
                </a:solidFill>
                <a:latin typeface="Times New Roman" pitchFamily="18" charset="-52"/>
              </a:rPr>
              <a:t>Відносно</a:t>
            </a:r>
            <a:r>
              <a:rPr lang="ru-RU" sz="3200" b="1" dirty="0" smtClean="0">
                <a:solidFill>
                  <a:schemeClr val="bg1"/>
                </a:solidFill>
                <a:latin typeface="Times New Roman" pitchFamily="18" charset="-52"/>
              </a:rPr>
              <a:t> </a:t>
            </a:r>
            <a:r>
              <a:rPr lang="ru-RU" sz="3200" b="1" dirty="0" err="1" smtClean="0">
                <a:solidFill>
                  <a:schemeClr val="bg1"/>
                </a:solidFill>
                <a:latin typeface="Times New Roman" pitchFamily="18" charset="-52"/>
              </a:rPr>
              <a:t>яких</a:t>
            </a:r>
            <a:r>
              <a:rPr lang="ru-RU" sz="3200" b="1" dirty="0" smtClean="0">
                <a:solidFill>
                  <a:schemeClr val="bg1"/>
                </a:solidFill>
                <a:latin typeface="Times New Roman" pitchFamily="18" charset="-52"/>
              </a:rPr>
              <a:t> </a:t>
            </a:r>
            <a:r>
              <a:rPr lang="ru-RU" sz="3200" b="1" dirty="0" err="1" smtClean="0">
                <a:solidFill>
                  <a:schemeClr val="bg1"/>
                </a:solidFill>
                <a:latin typeface="Times New Roman" pitchFamily="18" charset="-52"/>
              </a:rPr>
              <a:t>тіл</a:t>
            </a:r>
            <a:r>
              <a:rPr lang="uk-UA" sz="3200" b="1" dirty="0" smtClean="0">
                <a:solidFill>
                  <a:schemeClr val="bg1"/>
                </a:solidFill>
                <a:latin typeface="Times New Roman" pitchFamily="18" charset="-52"/>
              </a:rPr>
              <a:t> не рухається кіт</a:t>
            </a:r>
            <a:r>
              <a:rPr lang="ru-RU" sz="3200" b="1" dirty="0" smtClean="0">
                <a:solidFill>
                  <a:schemeClr val="bg1"/>
                </a:solidFill>
                <a:latin typeface="Times New Roman" pitchFamily="18" charset="-52"/>
              </a:rPr>
              <a:t>?</a:t>
            </a:r>
            <a:endParaRPr lang="ru-RU" sz="3200" b="1" kern="0" dirty="0" smtClean="0">
              <a:solidFill>
                <a:schemeClr val="bg1"/>
              </a:solidFill>
              <a:latin typeface="+mn-lt"/>
            </a:endParaRPr>
          </a:p>
          <a:p>
            <a:pPr marL="342900" indent="-342900" algn="ctr" eaLnBrk="0" hangingPunct="0">
              <a:spcBef>
                <a:spcPct val="20000"/>
              </a:spcBef>
              <a:buFontTx/>
              <a:buChar char="•"/>
              <a:defRPr/>
            </a:pPr>
            <a:endParaRPr lang="ru-RU" sz="3200" b="1" kern="0" dirty="0">
              <a:solidFill>
                <a:srgbClr val="008000"/>
              </a:solidFill>
              <a:latin typeface="+mn-lt"/>
            </a:endParaRPr>
          </a:p>
          <a:p>
            <a:pPr marL="342900" indent="-342900" algn="ctr" eaLnBrk="0" hangingPunct="0">
              <a:spcBef>
                <a:spcPct val="20000"/>
              </a:spcBef>
              <a:buFont typeface="Arial" charset="0"/>
              <a:buNone/>
              <a:defRPr/>
            </a:pPr>
            <a:endParaRPr lang="ru-RU" sz="3200" b="1" kern="0" dirty="0">
              <a:solidFill>
                <a:srgbClr val="008000"/>
              </a:solidFill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045E-16 -4.91329E-6 L -1.23108 0.00694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5120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16" y="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8" name="Picture 2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715125" y="1285875"/>
            <a:ext cx="2228850" cy="205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915150" y="0"/>
            <a:ext cx="2228850" cy="205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4" name="Picture 3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ADF3FE"/>
              </a:clrFrom>
              <a:clrTo>
                <a:srgbClr val="ADF3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3929063"/>
            <a:ext cx="2357438" cy="2928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2357438" y="3000375"/>
            <a:ext cx="2143125" cy="157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uk-UA" dirty="0"/>
              <a:t>Відносно першого літака другий нерухомий</a:t>
            </a:r>
            <a:endParaRPr lang="ru-RU" dirty="0"/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5643563" y="3000375"/>
            <a:ext cx="2000250" cy="157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uk-UA"/>
              <a:t>Відносно дівчинки обидва літака</a:t>
            </a:r>
          </a:p>
          <a:p>
            <a:pPr algn="ctr"/>
            <a:r>
              <a:rPr lang="uk-UA"/>
              <a:t>рухаються</a:t>
            </a:r>
            <a:endParaRPr lang="ru-RU"/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2357438" y="5000625"/>
            <a:ext cx="6786562" cy="1766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 algn="ctr" eaLnBrk="0" hangingPunct="0">
              <a:spcBef>
                <a:spcPct val="20000"/>
              </a:spcBef>
              <a:defRPr/>
            </a:pPr>
            <a:r>
              <a:rPr lang="ru-RU" sz="3200" b="1" kern="0" dirty="0" err="1">
                <a:solidFill>
                  <a:srgbClr val="008000"/>
                </a:solidFill>
                <a:latin typeface="Times New Roman" pitchFamily="18" charset="-52"/>
              </a:rPr>
              <a:t>Які</a:t>
            </a:r>
            <a:r>
              <a:rPr lang="ru-RU" sz="3200" b="1" kern="0" dirty="0">
                <a:solidFill>
                  <a:srgbClr val="008000"/>
                </a:solidFill>
                <a:latin typeface="Times New Roman" pitchFamily="18" charset="-52"/>
              </a:rPr>
              <a:t> </a:t>
            </a:r>
            <a:r>
              <a:rPr lang="ru-RU" sz="3200" b="1" kern="0" dirty="0" err="1">
                <a:solidFill>
                  <a:srgbClr val="008000"/>
                </a:solidFill>
                <a:latin typeface="Times New Roman" pitchFamily="18" charset="-52"/>
              </a:rPr>
              <a:t>тіла</a:t>
            </a:r>
            <a:r>
              <a:rPr lang="ru-RU" sz="3200" b="1" kern="0" dirty="0">
                <a:solidFill>
                  <a:srgbClr val="008000"/>
                </a:solidFill>
                <a:latin typeface="Times New Roman" pitchFamily="18" charset="-52"/>
              </a:rPr>
              <a:t> </a:t>
            </a:r>
            <a:r>
              <a:rPr lang="ru-RU" sz="3200" b="1" kern="0" dirty="0" err="1">
                <a:solidFill>
                  <a:srgbClr val="008000"/>
                </a:solidFill>
                <a:latin typeface="Times New Roman" pitchFamily="18" charset="-52"/>
              </a:rPr>
              <a:t>рухаються</a:t>
            </a:r>
            <a:r>
              <a:rPr lang="ru-RU" sz="3200" b="1" kern="0" dirty="0">
                <a:solidFill>
                  <a:srgbClr val="008000"/>
                </a:solidFill>
                <a:latin typeface="Times New Roman" pitchFamily="18" charset="-52"/>
              </a:rPr>
              <a:t>?</a:t>
            </a:r>
          </a:p>
          <a:p>
            <a:pPr marL="342900" indent="-342900" algn="ctr" eaLnBrk="0" hangingPunct="0">
              <a:spcBef>
                <a:spcPct val="20000"/>
              </a:spcBef>
              <a:defRPr/>
            </a:pPr>
            <a:r>
              <a:rPr lang="ru-RU" sz="3200" b="1" kern="0" dirty="0" err="1">
                <a:solidFill>
                  <a:srgbClr val="008000"/>
                </a:solidFill>
                <a:latin typeface="Times New Roman" pitchFamily="18" charset="-52"/>
              </a:rPr>
              <a:t>Які</a:t>
            </a:r>
            <a:r>
              <a:rPr lang="ru-RU" sz="3200" b="1" kern="0" dirty="0">
                <a:solidFill>
                  <a:srgbClr val="008000"/>
                </a:solidFill>
                <a:latin typeface="Times New Roman" pitchFamily="18" charset="-52"/>
              </a:rPr>
              <a:t> </a:t>
            </a:r>
            <a:r>
              <a:rPr lang="ru-RU" sz="3200" b="1" kern="0" dirty="0" err="1">
                <a:solidFill>
                  <a:srgbClr val="008000"/>
                </a:solidFill>
                <a:latin typeface="Times New Roman" pitchFamily="18" charset="-52"/>
              </a:rPr>
              <a:t>тіла</a:t>
            </a:r>
            <a:r>
              <a:rPr lang="ru-RU" sz="3200" b="1" kern="0" dirty="0">
                <a:solidFill>
                  <a:srgbClr val="008000"/>
                </a:solidFill>
                <a:latin typeface="Times New Roman" pitchFamily="18" charset="-52"/>
              </a:rPr>
              <a:t> не </a:t>
            </a:r>
            <a:r>
              <a:rPr lang="ru-RU" sz="3200" b="1" kern="0" dirty="0" err="1">
                <a:solidFill>
                  <a:srgbClr val="008000"/>
                </a:solidFill>
                <a:latin typeface="Times New Roman" pitchFamily="18" charset="-52"/>
              </a:rPr>
              <a:t>рухаються</a:t>
            </a:r>
            <a:r>
              <a:rPr lang="ru-RU" sz="3200" b="1" kern="0" dirty="0">
                <a:solidFill>
                  <a:srgbClr val="008000"/>
                </a:solidFill>
                <a:latin typeface="Times New Roman" pitchFamily="18" charset="-52"/>
              </a:rPr>
              <a:t>? </a:t>
            </a:r>
          </a:p>
          <a:p>
            <a:pPr marL="342900" indent="-342900" algn="ctr" eaLnBrk="0" hangingPunct="0">
              <a:spcBef>
                <a:spcPct val="20000"/>
              </a:spcBef>
              <a:defRPr/>
            </a:pPr>
            <a:r>
              <a:rPr lang="ru-RU" sz="3200" b="1" kern="0" dirty="0" err="1">
                <a:solidFill>
                  <a:srgbClr val="008000"/>
                </a:solidFill>
                <a:latin typeface="Times New Roman" pitchFamily="18" charset="-52"/>
              </a:rPr>
              <a:t>Відносно</a:t>
            </a:r>
            <a:r>
              <a:rPr lang="ru-RU" sz="3200" b="1" kern="0" dirty="0">
                <a:solidFill>
                  <a:srgbClr val="008000"/>
                </a:solidFill>
                <a:latin typeface="Times New Roman" pitchFamily="18" charset="-52"/>
              </a:rPr>
              <a:t> </a:t>
            </a:r>
            <a:r>
              <a:rPr lang="ru-RU" sz="3200" b="1" kern="0" dirty="0" err="1">
                <a:solidFill>
                  <a:srgbClr val="008000"/>
                </a:solidFill>
                <a:latin typeface="Times New Roman" pitchFamily="18" charset="-52"/>
              </a:rPr>
              <a:t>яких</a:t>
            </a:r>
            <a:r>
              <a:rPr lang="ru-RU" sz="3200" b="1" kern="0" dirty="0">
                <a:solidFill>
                  <a:srgbClr val="008000"/>
                </a:solidFill>
                <a:latin typeface="Times New Roman" pitchFamily="18" charset="-52"/>
              </a:rPr>
              <a:t> </a:t>
            </a:r>
            <a:r>
              <a:rPr lang="ru-RU" sz="3200" b="1" kern="0" dirty="0" err="1">
                <a:solidFill>
                  <a:srgbClr val="008000"/>
                </a:solidFill>
                <a:latin typeface="Times New Roman" pitchFamily="18" charset="-52"/>
              </a:rPr>
              <a:t>тіл</a:t>
            </a:r>
            <a:r>
              <a:rPr lang="ru-RU" sz="3200" b="1" kern="0" dirty="0">
                <a:solidFill>
                  <a:srgbClr val="008000"/>
                </a:solidFill>
                <a:latin typeface="Times New Roman" pitchFamily="18" charset="-52"/>
              </a:rPr>
              <a:t>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3.4104E-6 L -0.73247 0.00346 " pathEditMode="relative" rAng="0" ptsTypes="AA">
                                      <p:cBhvr>
                                        <p:cTn id="6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66" y="2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-2.94798E-6 L -0.72466 -0.01549 " pathEditMode="relative" rAng="0" ptsTypes="AA">
                                      <p:cBhvr>
                                        <p:cTn id="8" dur="3000" fill="hold"/>
                                        <p:tgtEl>
                                          <p:spTgt spid="5017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62" y="-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0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1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7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8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1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Висновок</a:t>
            </a:r>
            <a:endParaRPr lang="en-US" smtClean="0"/>
          </a:p>
        </p:txBody>
      </p:sp>
      <p:sp>
        <p:nvSpPr>
          <p:cNvPr id="11267" name="Содержимое 2"/>
          <p:cNvSpPr>
            <a:spLocks noGrp="1"/>
          </p:cNvSpPr>
          <p:nvPr>
            <p:ph idx="1"/>
          </p:nvPr>
        </p:nvSpPr>
        <p:spPr>
          <a:xfrm>
            <a:off x="0" y="1988840"/>
            <a:ext cx="9144000" cy="3143250"/>
          </a:xfrm>
        </p:spPr>
        <p:txBody>
          <a:bodyPr>
            <a:normAutofit fontScale="70000" lnSpcReduction="20000"/>
          </a:bodyPr>
          <a:lstStyle/>
          <a:p>
            <a:r>
              <a:rPr lang="ru-RU" sz="4000" b="1" i="1" dirty="0" err="1" smtClean="0"/>
              <a:t>Одне</a:t>
            </a:r>
            <a:r>
              <a:rPr lang="ru-RU" sz="4000" b="1" i="1" dirty="0" smtClean="0"/>
              <a:t> </a:t>
            </a:r>
            <a:r>
              <a:rPr lang="ru-RU" sz="4000" b="1" i="1" dirty="0" err="1" smtClean="0"/>
              <a:t>і</a:t>
            </a:r>
            <a:r>
              <a:rPr lang="ru-RU" sz="4000" b="1" i="1" dirty="0" smtClean="0"/>
              <a:t> те </a:t>
            </a:r>
            <a:r>
              <a:rPr lang="ru-RU" sz="4000" b="1" i="1" dirty="0" err="1" smtClean="0"/>
              <a:t>саме</a:t>
            </a:r>
            <a:r>
              <a:rPr lang="ru-RU" sz="4000" b="1" i="1" dirty="0" smtClean="0"/>
              <a:t> </a:t>
            </a:r>
            <a:r>
              <a:rPr lang="ru-RU" sz="4000" b="1" i="1" dirty="0" err="1" smtClean="0"/>
              <a:t>тіло</a:t>
            </a:r>
            <a:r>
              <a:rPr lang="ru-RU" sz="4000" b="1" i="1" dirty="0" smtClean="0"/>
              <a:t> </a:t>
            </a:r>
            <a:r>
              <a:rPr lang="ru-RU" sz="4000" b="1" i="1" dirty="0" err="1" smtClean="0"/>
              <a:t>може</a:t>
            </a:r>
            <a:r>
              <a:rPr lang="ru-RU" sz="4000" b="1" i="1" dirty="0" smtClean="0"/>
              <a:t> бути </a:t>
            </a:r>
            <a:r>
              <a:rPr lang="ru-RU" sz="4000" b="1" i="1" dirty="0" err="1" smtClean="0"/>
              <a:t>нерухомим</a:t>
            </a:r>
            <a:r>
              <a:rPr lang="ru-RU" sz="4000" b="1" i="1" dirty="0" smtClean="0"/>
              <a:t> </a:t>
            </a:r>
            <a:r>
              <a:rPr lang="ru-RU" sz="4000" b="1" i="1" dirty="0" err="1" smtClean="0"/>
              <a:t>відносно</a:t>
            </a:r>
            <a:r>
              <a:rPr lang="ru-RU" sz="4000" b="1" i="1" dirty="0" smtClean="0"/>
              <a:t> одного </a:t>
            </a:r>
            <a:r>
              <a:rPr lang="ru-RU" sz="4000" b="1" i="1" dirty="0" err="1" smtClean="0"/>
              <a:t>тіла</a:t>
            </a:r>
            <a:r>
              <a:rPr lang="ru-RU" sz="4000" b="1" i="1" dirty="0" smtClean="0"/>
              <a:t> </a:t>
            </a:r>
            <a:r>
              <a:rPr lang="ru-RU" sz="4000" b="1" i="1" dirty="0" err="1" smtClean="0"/>
              <a:t>і</a:t>
            </a:r>
            <a:r>
              <a:rPr lang="ru-RU" sz="4000" b="1" i="1" dirty="0" smtClean="0"/>
              <a:t> </a:t>
            </a:r>
            <a:r>
              <a:rPr lang="ru-RU" sz="4000" b="1" i="1" dirty="0" err="1" smtClean="0"/>
              <a:t>рухомим</a:t>
            </a:r>
            <a:r>
              <a:rPr lang="ru-RU" sz="4000" b="1" i="1" dirty="0" smtClean="0"/>
              <a:t> </a:t>
            </a:r>
            <a:r>
              <a:rPr lang="ru-RU" sz="4000" b="1" i="1" dirty="0" err="1" smtClean="0"/>
              <a:t>відносно</a:t>
            </a:r>
            <a:r>
              <a:rPr lang="ru-RU" sz="4000" b="1" i="1" dirty="0" smtClean="0"/>
              <a:t> </a:t>
            </a:r>
            <a:r>
              <a:rPr lang="ru-RU" sz="4000" b="1" i="1" dirty="0" err="1" smtClean="0"/>
              <a:t>іншого</a:t>
            </a:r>
            <a:r>
              <a:rPr lang="ru-RU" sz="4000" b="1" i="1" dirty="0" smtClean="0"/>
              <a:t>.  </a:t>
            </a:r>
            <a:endParaRPr lang="ru-RU" sz="4000" b="1" i="1" dirty="0" smtClean="0"/>
          </a:p>
          <a:p>
            <a:r>
              <a:rPr lang="uk-UA" sz="4000" b="1" i="1" dirty="0" smtClean="0"/>
              <a:t>Механічний </a:t>
            </a:r>
            <a:r>
              <a:rPr lang="uk-UA" sz="4000" b="1" i="1" dirty="0" smtClean="0"/>
              <a:t>рух і спокій – відносні. </a:t>
            </a:r>
            <a:endParaRPr lang="uk-UA" sz="4000" b="1" i="1" dirty="0" smtClean="0"/>
          </a:p>
          <a:p>
            <a:r>
              <a:rPr lang="uk-UA" sz="4000" b="1" i="1" dirty="0" smtClean="0"/>
              <a:t>Відносність </a:t>
            </a:r>
            <a:r>
              <a:rPr lang="uk-UA" sz="4000" b="1" i="1" dirty="0" smtClean="0"/>
              <a:t>механічного руху означає, що говорити про рух можна лише тоді, коли вказано не тільки рухоме тіло, а й тіло відліку.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ULLVER_BOOKMARK" val="п201134172632SlideId257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ULLVER_BOOKMARK" val="п20113417346SlideId267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ULLVER_BOOKMARK" val="п20113911623SlideId257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ULLVER_BOOKMARK" val="п20113911623SlideId257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ULLVER_BOOKMARK" val="п20113911623SlideId257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ULLVER_BOOKMARK" val="п20113904244SlideId259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ULLVER_BOOKMARK" val="п20113904244SlideId259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ULLVER_BOOKMARK" val="п201134173013SlideId263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ULLVER_BOOKMARK" val="п201134173156SlideId263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ULLVER_BOOKMARK" val="п201134173352SlideId267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ік">
  <a:themeElements>
    <a:clrScheme name="Поті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і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і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64</TotalTime>
  <Words>613</Words>
  <Application>Microsoft Office PowerPoint</Application>
  <PresentationFormat>Екран (4:3)</PresentationFormat>
  <Paragraphs>104</Paragraphs>
  <Slides>25</Slides>
  <Notes>1</Notes>
  <HiddenSlides>0</HiddenSlides>
  <MMClips>1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Вбудовані сервери OLE</vt:lpstr>
      </vt:variant>
      <vt:variant>
        <vt:i4>1</vt:i4>
      </vt:variant>
      <vt:variant>
        <vt:lpstr>Заголовки слайдів</vt:lpstr>
      </vt:variant>
      <vt:variant>
        <vt:i4>25</vt:i4>
      </vt:variant>
    </vt:vector>
  </HeadingPairs>
  <TitlesOfParts>
    <vt:vector size="27" baseType="lpstr">
      <vt:lpstr>Потік</vt:lpstr>
      <vt:lpstr>Формула</vt:lpstr>
      <vt:lpstr>Слайд 1</vt:lpstr>
      <vt:lpstr>Вправа  «Від загального до конкретного» </vt:lpstr>
      <vt:lpstr>Рух – це життя,  Рух – це зміни нас та всього що навколо нас. </vt:lpstr>
      <vt:lpstr>Слайд 4</vt:lpstr>
      <vt:lpstr>Механічним рухом називають  зміну положення фізичного тіла в просторі відносно інших тел з часом.</vt:lpstr>
      <vt:lpstr>Слайд 6</vt:lpstr>
      <vt:lpstr>Слайд 7</vt:lpstr>
      <vt:lpstr>Слайд 8</vt:lpstr>
      <vt:lpstr>Висновок</vt:lpstr>
      <vt:lpstr>Проблемна ситуація:  </vt:lpstr>
      <vt:lpstr>Система відліку</vt:lpstr>
      <vt:lpstr>Основна задача механіки</vt:lpstr>
      <vt:lpstr>Слайд 13</vt:lpstr>
      <vt:lpstr>Траєкторія руху — це уявна неперервна лінія, яку описує в просторі матеріальна точка відносно вибраної системи відліку</vt:lpstr>
      <vt:lpstr>Залежно від форми траєкторії  рух поділяють на прямолінійний і криволінійний.  А сама форма залежить від вибору тіла відліку. </vt:lpstr>
      <vt:lpstr>Шлях  - довжина траєкторії, яку описує тіло під час руху протягом певного інтервалу часу</vt:lpstr>
      <vt:lpstr>Слайд 17</vt:lpstr>
      <vt:lpstr>Переміщення - напрямлений відрізок, який сполучає початкове та кінцеве положення тіла</vt:lpstr>
      <vt:lpstr>Матеріальна точка - тіло, розмірами якого в умовах даного завдання можна знехтувати  Розглянемо приклади, коли те саме тіло можна вважати матеріальною точкою, а коли не можна.</vt:lpstr>
      <vt:lpstr>Фронтальне опитування</vt:lpstr>
      <vt:lpstr>Робота за малюнками</vt:lpstr>
      <vt:lpstr>Робота за малюнком</vt:lpstr>
      <vt:lpstr>Виберіть правильну відповідь.</vt:lpstr>
      <vt:lpstr>Самостійна робота</vt:lpstr>
      <vt:lpstr>Домашня робота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2</cp:revision>
  <dcterms:created xsi:type="dcterms:W3CDTF">2018-06-23T09:43:35Z</dcterms:created>
  <dcterms:modified xsi:type="dcterms:W3CDTF">2018-06-23T10:47:53Z</dcterms:modified>
</cp:coreProperties>
</file>