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5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4"/>
    <p:sldMasterId id="2147483661" r:id="rId5"/>
    <p:sldMasterId id="2147483662" r:id="rId6"/>
    <p:sldMasterId id="2147483663" r:id="rId7"/>
    <p:sldMasterId id="2147483664" r:id="rId8"/>
  </p:sldMasterIdLst>
  <p:notesMasterIdLst>
    <p:notesMasterId r:id="rId9"/>
  </p:notes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</p:sldIdLst>
  <p:sldSz cy="6858000" cx="9144000"/>
  <p:notesSz cx="6858000" cy="9144000"/>
  <p:embeddedFontLst>
    <p:embeddedFont>
      <p:font typeface="Constantia"/>
      <p:regular r:id="rId34"/>
      <p:bold r:id="rId35"/>
      <p:italic r:id="rId36"/>
      <p:boldItalic r:id="rId37"/>
    </p:embeddedFont>
    <p:embeddedFont>
      <p:font typeface="Book Antiqua"/>
      <p:regular r:id="rId38"/>
      <p:bold r:id="rId39"/>
      <p:italic r:id="rId40"/>
      <p:boldItalic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F9FADD0E-60EE-41DC-9A4A-3FD00BEFED59}">
  <a:tblStyle styleId="{F9FADD0E-60EE-41DC-9A4A-3FD00BEFED59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BookAntiqua-italic.fntdata"/><Relationship Id="rId20" Type="http://schemas.openxmlformats.org/officeDocument/2006/relationships/slide" Target="slides/slide11.xml"/><Relationship Id="rId41" Type="http://schemas.openxmlformats.org/officeDocument/2006/relationships/font" Target="fonts/BookAntiqua-boldItalic.fntdata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20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schemas.openxmlformats.org/officeDocument/2006/relationships/slide" Target="slides/slide22.xml"/><Relationship Id="rId30" Type="http://schemas.openxmlformats.org/officeDocument/2006/relationships/slide" Target="slides/slide21.xml"/><Relationship Id="rId11" Type="http://schemas.openxmlformats.org/officeDocument/2006/relationships/slide" Target="slides/slide2.xml"/><Relationship Id="rId33" Type="http://schemas.openxmlformats.org/officeDocument/2006/relationships/slide" Target="slides/slide24.xml"/><Relationship Id="rId10" Type="http://schemas.openxmlformats.org/officeDocument/2006/relationships/slide" Target="slides/slide1.xml"/><Relationship Id="rId32" Type="http://schemas.openxmlformats.org/officeDocument/2006/relationships/slide" Target="slides/slide23.xml"/><Relationship Id="rId13" Type="http://schemas.openxmlformats.org/officeDocument/2006/relationships/slide" Target="slides/slide4.xml"/><Relationship Id="rId35" Type="http://schemas.openxmlformats.org/officeDocument/2006/relationships/font" Target="fonts/Constantia-bold.fntdata"/><Relationship Id="rId12" Type="http://schemas.openxmlformats.org/officeDocument/2006/relationships/slide" Target="slides/slide3.xml"/><Relationship Id="rId34" Type="http://schemas.openxmlformats.org/officeDocument/2006/relationships/font" Target="fonts/Constantia-regular.fntdata"/><Relationship Id="rId15" Type="http://schemas.openxmlformats.org/officeDocument/2006/relationships/slide" Target="slides/slide6.xml"/><Relationship Id="rId37" Type="http://schemas.openxmlformats.org/officeDocument/2006/relationships/font" Target="fonts/Constantia-boldItalic.fntdata"/><Relationship Id="rId14" Type="http://schemas.openxmlformats.org/officeDocument/2006/relationships/slide" Target="slides/slide5.xml"/><Relationship Id="rId36" Type="http://schemas.openxmlformats.org/officeDocument/2006/relationships/font" Target="fonts/Constantia-italic.fntdata"/><Relationship Id="rId17" Type="http://schemas.openxmlformats.org/officeDocument/2006/relationships/slide" Target="slides/slide8.xml"/><Relationship Id="rId39" Type="http://schemas.openxmlformats.org/officeDocument/2006/relationships/font" Target="fonts/BookAntiqua-bold.fntdata"/><Relationship Id="rId16" Type="http://schemas.openxmlformats.org/officeDocument/2006/relationships/slide" Target="slides/slide7.xml"/><Relationship Id="rId38" Type="http://schemas.openxmlformats.org/officeDocument/2006/relationships/font" Target="fonts/BookAntiqua-regular.fntdata"/><Relationship Id="rId19" Type="http://schemas.openxmlformats.org/officeDocument/2006/relationships/slide" Target="slides/slide10.xml"/><Relationship Id="rId18" Type="http://schemas.openxmlformats.org/officeDocument/2006/relationships/slide" Target="slides/slide9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Титульный слайд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"/>
          <p:cNvSpPr txBox="1"/>
          <p:nvPr>
            <p:ph type="ctrTitle"/>
          </p:nvPr>
        </p:nvSpPr>
        <p:spPr>
          <a:xfrm>
            <a:off x="533400" y="1371600"/>
            <a:ext cx="7851648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r"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5600"/>
              <a:buFont typeface="Calibri"/>
              <a:buNone/>
              <a:defRPr b="1" i="0" sz="56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533400" y="3228536"/>
            <a:ext cx="785469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45720" rtl="0" algn="r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ctr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None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ctr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None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ctr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ctr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ctr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ctr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ctr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None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ctr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None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23" name="Google Shape;23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" name="Google Shape;24;p2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Google Shape;25;p2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Заголовок и объект" type="obj">
  <p:cSld name="OBJEC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3" name="Google Shape;43;p4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44" name="Google Shape;4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" name="Google Shape;45;p4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" name="Google Shape;46;p4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Пустой слайд" type="blank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" name="Google Shape;49;p5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" name="Google Shape;50;p5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Вертикальный заголовок и текст" type="vertTitleAndTx">
  <p:cSld name="VERTICAL_TITLE_AND_VERTICAL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6"/>
          <p:cNvSpPr txBox="1"/>
          <p:nvPr>
            <p:ph type="title"/>
          </p:nvPr>
        </p:nvSpPr>
        <p:spPr>
          <a:xfrm rot="5400000">
            <a:off x="5052218" y="2491583"/>
            <a:ext cx="521176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6"/>
          <p:cNvSpPr txBox="1"/>
          <p:nvPr>
            <p:ph idx="1" type="body"/>
          </p:nvPr>
        </p:nvSpPr>
        <p:spPr>
          <a:xfrm rot="5400000">
            <a:off x="861219" y="510383"/>
            <a:ext cx="5211763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sz="26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54" name="Google Shape;54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6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Заголовок и вертикальный текст" type="vertTx">
  <p:cSld name="VERTICAL_TEX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Google Shape;59;p7"/>
          <p:cNvSpPr txBox="1"/>
          <p:nvPr>
            <p:ph idx="1" type="body"/>
          </p:nvPr>
        </p:nvSpPr>
        <p:spPr>
          <a:xfrm rot="5400000">
            <a:off x="2377281" y="15080"/>
            <a:ext cx="4389437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sz="26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Объект с подписью" type="objTx">
  <p:cSld name="OBJECT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8"/>
          <p:cNvSpPr txBox="1"/>
          <p:nvPr>
            <p:ph type="title"/>
          </p:nvPr>
        </p:nvSpPr>
        <p:spPr>
          <a:xfrm>
            <a:off x="685800" y="514352"/>
            <a:ext cx="2743200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Calibri"/>
              <a:buNone/>
              <a:defRPr b="0" i="0" sz="2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5" name="Google Shape;65;p8"/>
          <p:cNvSpPr txBox="1"/>
          <p:nvPr>
            <p:ph idx="1" type="body"/>
          </p:nvPr>
        </p:nvSpPr>
        <p:spPr>
          <a:xfrm>
            <a:off x="685800" y="1676400"/>
            <a:ext cx="27432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rgbClr val="0BD0D9"/>
              </a:buClr>
              <a:buSzPts val="1330"/>
              <a:buFont typeface="Noto Sans Symbols"/>
              <a:buNone/>
              <a:defRPr sz="14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accent1"/>
              </a:buClr>
              <a:buSzPts val="1020"/>
              <a:buFont typeface="Noto Sans Symbols"/>
              <a:buNone/>
              <a:defRPr b="0" i="0" sz="1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Noto Sans Symbols"/>
              <a:buNone/>
              <a:defRPr b="0" i="0" sz="1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rgbClr val="0BD0D9"/>
              </a:buClr>
              <a:buSzPts val="585"/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rgbClr val="10CF9B"/>
              </a:buClr>
              <a:buSzPts val="585"/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6" name="Google Shape;66;p8"/>
          <p:cNvSpPr txBox="1"/>
          <p:nvPr>
            <p:ph idx="2" type="body"/>
          </p:nvPr>
        </p:nvSpPr>
        <p:spPr>
          <a:xfrm>
            <a:off x="3575050" y="1676400"/>
            <a:ext cx="511175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9751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BD0D9"/>
              </a:buClr>
              <a:buSzPts val="2660"/>
              <a:buFont typeface="Noto Sans Symbols"/>
              <a:buChar char="●"/>
              <a:defRPr sz="28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68935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21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3528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68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02895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10CF9B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67" name="Google Shape;67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Google Shape;68;p8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" name="Google Shape;69;p8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Только заголовок" type="titleOnly">
  <p:cSld name="TITLE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9"/>
          <p:cNvSpPr txBox="1"/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alibri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2" name="Google Shape;7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" name="Google Shape;73;p9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" name="Google Shape;74;p9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Сравнение" type="twoTxTwoObj">
  <p:cSld name="TWO_OBJECTS_WITH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0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10"/>
          <p:cNvSpPr txBox="1"/>
          <p:nvPr>
            <p:ph idx="1" type="body"/>
          </p:nvPr>
        </p:nvSpPr>
        <p:spPr>
          <a:xfrm>
            <a:off x="457200" y="1855248"/>
            <a:ext cx="4040188" cy="65935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None/>
              <a:defRPr b="1" sz="2400" cap="none">
                <a:solidFill>
                  <a:schemeClr val="dk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700"/>
              <a:buFont typeface="Noto Sans Symbols"/>
              <a:buNone/>
              <a:defRPr b="1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260"/>
              <a:buFont typeface="Noto Sans Symbols"/>
              <a:buNone/>
              <a:defRPr b="1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rgbClr val="0BD0D9"/>
              </a:buClr>
              <a:buSzPts val="1040"/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10CF9B"/>
              </a:buClr>
              <a:buSzPts val="1040"/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78" name="Google Shape;78;p10"/>
          <p:cNvSpPr txBox="1"/>
          <p:nvPr>
            <p:ph idx="2" type="body"/>
          </p:nvPr>
        </p:nvSpPr>
        <p:spPr>
          <a:xfrm>
            <a:off x="4645025" y="1859757"/>
            <a:ext cx="4041775" cy="654843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None/>
              <a:defRPr b="1" sz="2400" cap="none">
                <a:solidFill>
                  <a:schemeClr val="dk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700"/>
              <a:buFont typeface="Noto Sans Symbols"/>
              <a:buNone/>
              <a:defRPr b="1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260"/>
              <a:buFont typeface="Noto Sans Symbols"/>
              <a:buNone/>
              <a:defRPr b="1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rgbClr val="0BD0D9"/>
              </a:buClr>
              <a:buSzPts val="1040"/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10CF9B"/>
              </a:buClr>
              <a:buSzPts val="1040"/>
              <a:buFont typeface="Noto Sans Symbols"/>
              <a:buNone/>
              <a:defRPr b="1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79" name="Google Shape;79;p10"/>
          <p:cNvSpPr txBox="1"/>
          <p:nvPr>
            <p:ph idx="3" type="body"/>
          </p:nvPr>
        </p:nvSpPr>
        <p:spPr>
          <a:xfrm>
            <a:off x="457200" y="2514600"/>
            <a:ext cx="4040188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61315" lvl="0" marL="457200" marR="0" rtl="0" algn="l"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Char char="●"/>
              <a:defRPr sz="22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3655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7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0861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26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94639" lvl="3" marL="1828800" marR="0" rtl="0" algn="l">
              <a:spcBef>
                <a:spcPts val="320"/>
              </a:spcBef>
              <a:spcAft>
                <a:spcPts val="0"/>
              </a:spcAft>
              <a:buClr>
                <a:srgbClr val="0BD0D9"/>
              </a:buClr>
              <a:buSzPts val="104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94639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10CF9B"/>
              </a:buClr>
              <a:buSzPts val="104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0" name="Google Shape;80;p10"/>
          <p:cNvSpPr txBox="1"/>
          <p:nvPr>
            <p:ph idx="4" type="body"/>
          </p:nvPr>
        </p:nvSpPr>
        <p:spPr>
          <a:xfrm>
            <a:off x="4645025" y="2514600"/>
            <a:ext cx="4041775" cy="38457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61315" lvl="0" marL="457200" marR="0" rtl="0" algn="l"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Char char="●"/>
              <a:defRPr sz="22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3655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7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0861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26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94639" lvl="3" marL="1828800" marR="0" rtl="0" algn="l">
              <a:spcBef>
                <a:spcPts val="320"/>
              </a:spcBef>
              <a:spcAft>
                <a:spcPts val="0"/>
              </a:spcAft>
              <a:buClr>
                <a:srgbClr val="0BD0D9"/>
              </a:buClr>
              <a:buSzPts val="104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94639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10CF9B"/>
              </a:buClr>
              <a:buSzPts val="104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1" name="Google Shape;81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2" name="Google Shape;82;p10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3" name="Google Shape;83;p10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Два объекта" type="twoObj">
  <p:cSld name="TWO_OBJECTS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1"/>
          <p:cNvSpPr txBox="1"/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6" name="Google Shape;86;p11"/>
          <p:cNvSpPr txBox="1"/>
          <p:nvPr>
            <p:ph idx="1" type="body"/>
          </p:nvPr>
        </p:nvSpPr>
        <p:spPr>
          <a:xfrm>
            <a:off x="457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sz="26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175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02894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0BD0D9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02895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10CF9B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7" name="Google Shape;87;p11"/>
          <p:cNvSpPr txBox="1"/>
          <p:nvPr>
            <p:ph idx="2" type="body"/>
          </p:nvPr>
        </p:nvSpPr>
        <p:spPr>
          <a:xfrm>
            <a:off x="4648200" y="1920085"/>
            <a:ext cx="4038600" cy="443484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sz="260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175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02894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0BD0D9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02895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10CF9B"/>
              </a:buClr>
              <a:buSzPts val="117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88" name="Google Shape;88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Google Shape;89;p11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0" name="Google Shape;90;p11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Объект" type="objOnly">
  <p:cSld name="OBJECT_ONLY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3"/>
          <p:cNvSpPr txBox="1"/>
          <p:nvPr>
            <p:ph idx="1" type="body"/>
          </p:nvPr>
        </p:nvSpPr>
        <p:spPr>
          <a:xfrm>
            <a:off x="457200" y="274638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8" name="Google Shape;108;p1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9" name="Google Shape;109;p1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0" name="Google Shape;110;p1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Заголовок раздела" type="secHead">
  <p:cSld name="SECTION_HEADER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5"/>
          <p:cNvSpPr txBox="1"/>
          <p:nvPr>
            <p:ph type="title"/>
          </p:nvPr>
        </p:nvSpPr>
        <p:spPr>
          <a:xfrm>
            <a:off x="530352" y="1316736"/>
            <a:ext cx="7772400" cy="1362456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4AE3AC"/>
              </a:buClr>
              <a:buSzPts val="5600"/>
              <a:buFont typeface="Calibri"/>
              <a:buNone/>
              <a:defRPr b="1" i="0" sz="5600" u="none" cap="none" strike="noStrike">
                <a:solidFill>
                  <a:srgbClr val="4AE3AC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8" name="Google Shape;128;p15"/>
          <p:cNvSpPr txBox="1"/>
          <p:nvPr>
            <p:ph idx="1" type="body"/>
          </p:nvPr>
        </p:nvSpPr>
        <p:spPr>
          <a:xfrm>
            <a:off x="530352" y="2704664"/>
            <a:ext cx="7772400" cy="15097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  <a:defRPr b="0" i="0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53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12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rgbClr val="0BD0D9"/>
              </a:buClr>
              <a:buSzPts val="91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rgbClr val="10CF9B"/>
              </a:buClr>
              <a:buSzPts val="910"/>
              <a:buFont typeface="Noto Sans Symbols"/>
              <a:buNone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29" name="Google Shape;129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0" name="Google Shape;130;p15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1" name="Google Shape;131;p15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Рисунок с подписью" showMasterSp="0" type="picTx">
  <p:cSld name="PICTURE_WITH_CAPTION_TEXT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7"/>
          <p:cNvSpPr txBox="1"/>
          <p:nvPr>
            <p:ph type="title"/>
          </p:nvPr>
        </p:nvSpPr>
        <p:spPr>
          <a:xfrm>
            <a:off x="609600" y="1176996"/>
            <a:ext cx="2212848" cy="1582621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4" name="Google Shape;144;p17"/>
          <p:cNvSpPr txBox="1"/>
          <p:nvPr>
            <p:ph idx="1" type="body"/>
          </p:nvPr>
        </p:nvSpPr>
        <p:spPr>
          <a:xfrm>
            <a:off x="609600" y="2828785"/>
            <a:ext cx="2209800" cy="21793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50"/>
              </a:spcBef>
              <a:spcAft>
                <a:spcPts val="0"/>
              </a:spcAft>
              <a:buClr>
                <a:srgbClr val="0BD0D9"/>
              </a:buClr>
              <a:buSzPts val="1235"/>
              <a:buFont typeface="Noto Sans Symbols"/>
              <a:buNone/>
              <a:defRPr b="0" i="0" sz="13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293369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accent1"/>
              </a:buClr>
              <a:buSzPts val="1020"/>
              <a:buFont typeface="Noto Sans Symbols"/>
              <a:buChar char="●"/>
              <a:defRPr b="0" i="0" sz="1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27305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accent2"/>
              </a:buClr>
              <a:buSzPts val="700"/>
              <a:buFont typeface="Noto Sans Symbols"/>
              <a:buChar char="●"/>
              <a:defRPr b="0" i="0" sz="1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265747" lvl="3" marL="1828800" marR="0" rtl="0" algn="l">
              <a:spcBef>
                <a:spcPts val="180"/>
              </a:spcBef>
              <a:spcAft>
                <a:spcPts val="0"/>
              </a:spcAft>
              <a:buClr>
                <a:srgbClr val="0BD0D9"/>
              </a:buClr>
              <a:buSzPts val="585"/>
              <a:buFont typeface="Noto Sans Symbols"/>
              <a:buChar char="●"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265747" lvl="4" marL="2286000" marR="0" rtl="0" algn="l">
              <a:spcBef>
                <a:spcPts val="180"/>
              </a:spcBef>
              <a:spcAft>
                <a:spcPts val="0"/>
              </a:spcAft>
              <a:buClr>
                <a:srgbClr val="10CF9B"/>
              </a:buClr>
              <a:buSzPts val="585"/>
              <a:buFont typeface="Noto Sans Symbols"/>
              <a:buChar char="●"/>
              <a:defRPr b="0" i="0" sz="9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45" name="Google Shape;145;p17"/>
          <p:cNvSpPr/>
          <p:nvPr>
            <p:ph idx="2" type="pic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lt2"/>
          </a:solidFill>
          <a:ln cap="rnd" cmpd="sng" w="9525">
            <a:solidFill>
              <a:srgbClr val="C0C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rgbClr val="0BD0D9"/>
              </a:buClr>
              <a:buSzPts val="304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lvl="2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lvl="5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lvl="6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lvl="7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lvl="8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46" name="Google Shape;146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7" name="Google Shape;147;p17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8" name="Google Shape;148;p17"/>
          <p:cNvSpPr txBox="1"/>
          <p:nvPr>
            <p:ph idx="12" type="sldNum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.xml"/><Relationship Id="rId5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5.jp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7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5.jp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0.xml"/><Relationship Id="rId5" Type="http://schemas.openxmlformats.org/officeDocument/2006/relationships/theme" Target="../theme/theme4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4.jpg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1.xml"/><Relationship Id="rId5" Type="http://schemas.openxmlformats.org/officeDocument/2006/relationships/theme" Target="../theme/theme5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3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F">
                  <a:alpha val="44705"/>
                </a:srgbClr>
              </a:gs>
              <a:gs pos="100000">
                <a:srgbClr val="00EBF8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  <a:gs pos="100000">
                <a:srgbClr val="009BE5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" name="Google Shape;8;p1"/>
          <p:cNvGrpSpPr/>
          <p:nvPr/>
        </p:nvGrpSpPr>
        <p:grpSpPr>
          <a:xfrm>
            <a:off x="-29291" y="-24384"/>
            <a:ext cx="9179386" cy="1048512"/>
            <a:chOff x="0" y="0"/>
            <a:chExt cx="2147483646" cy="2147483647"/>
          </a:xfrm>
        </p:grpSpPr>
        <p:grpSp>
          <p:nvGrpSpPr>
            <p:cNvPr id="9" name="Google Shape;9;p1"/>
            <p:cNvGrpSpPr/>
            <p:nvPr/>
          </p:nvGrpSpPr>
          <p:grpSpPr>
            <a:xfrm>
              <a:off x="0" y="0"/>
              <a:ext cx="2141779100" cy="2147483647"/>
              <a:chOff x="0" y="0"/>
              <a:chExt cx="2147483647" cy="2147483647"/>
            </a:xfrm>
          </p:grpSpPr>
          <p:pic>
            <p:nvPicPr>
              <p:cNvPr id="10" name="Google Shape;10;p1"/>
              <p:cNvPicPr preferRelativeResize="0"/>
              <p:nvPr/>
            </p:nvPicPr>
            <p:blipFill rotWithShape="1">
              <a:blip r:embed="rId2">
                <a:alphaModFix/>
              </a:blip>
              <a:srcRect b="0" l="0" r="0" t="0"/>
              <a:stretch/>
            </p:blipFill>
            <p:spPr>
              <a:xfrm>
                <a:off x="5440837" y="0"/>
                <a:ext cx="2142042809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1" name="Google Shape;11;p1"/>
              <p:cNvSpPr txBox="1"/>
              <p:nvPr/>
            </p:nvSpPr>
            <p:spPr>
              <a:xfrm>
                <a:off x="0" y="915194434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2" name="Google Shape;12;p1"/>
            <p:cNvGrpSpPr/>
            <p:nvPr/>
          </p:nvGrpSpPr>
          <p:grpSpPr>
            <a:xfrm>
              <a:off x="1772611" y="149824203"/>
              <a:ext cx="2145711035" cy="1860319914"/>
              <a:chOff x="0" y="0"/>
              <a:chExt cx="2147483647" cy="2147483647"/>
            </a:xfrm>
          </p:grpSpPr>
          <p:pic>
            <p:nvPicPr>
              <p:cNvPr id="13" name="Google Shape;13;p1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3656791" y="0"/>
                <a:ext cx="2143826855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4" name="Google Shape;14;p1"/>
              <p:cNvSpPr txBox="1"/>
              <p:nvPr/>
            </p:nvSpPr>
            <p:spPr>
              <a:xfrm>
                <a:off x="0" y="1057331347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5" name="Google Shape;15;p1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7" name="Google Shape;17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1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Google Shape;19;p1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F">
                  <a:alpha val="44705"/>
                </a:srgbClr>
              </a:gs>
              <a:gs pos="100000">
                <a:srgbClr val="00EBF8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3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  <a:gs pos="100000">
                <a:srgbClr val="009BE5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3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" name="Google Shape;30;p3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31" name="Google Shape;31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3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3" name="Google Shape;33;p3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  <p:grpSp>
        <p:nvGrpSpPr>
          <p:cNvPr id="34" name="Google Shape;34;p3"/>
          <p:cNvGrpSpPr/>
          <p:nvPr/>
        </p:nvGrpSpPr>
        <p:grpSpPr>
          <a:xfrm>
            <a:off x="-29291" y="-24384"/>
            <a:ext cx="9179386" cy="1048512"/>
            <a:chOff x="0" y="0"/>
            <a:chExt cx="2147483646" cy="2147483647"/>
          </a:xfrm>
        </p:grpSpPr>
        <p:grpSp>
          <p:nvGrpSpPr>
            <p:cNvPr id="35" name="Google Shape;35;p3"/>
            <p:cNvGrpSpPr/>
            <p:nvPr/>
          </p:nvGrpSpPr>
          <p:grpSpPr>
            <a:xfrm>
              <a:off x="0" y="0"/>
              <a:ext cx="2141779100" cy="2147483647"/>
              <a:chOff x="0" y="0"/>
              <a:chExt cx="2147483647" cy="2147483647"/>
            </a:xfrm>
          </p:grpSpPr>
          <p:pic>
            <p:nvPicPr>
              <p:cNvPr id="36" name="Google Shape;36;p3"/>
              <p:cNvPicPr preferRelativeResize="0"/>
              <p:nvPr/>
            </p:nvPicPr>
            <p:blipFill rotWithShape="1">
              <a:blip r:embed="rId2">
                <a:alphaModFix/>
              </a:blip>
              <a:srcRect b="0" l="0" r="0" t="0"/>
              <a:stretch/>
            </p:blipFill>
            <p:spPr>
              <a:xfrm>
                <a:off x="5440837" y="0"/>
                <a:ext cx="2142042809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7" name="Google Shape;37;p3"/>
              <p:cNvSpPr txBox="1"/>
              <p:nvPr/>
            </p:nvSpPr>
            <p:spPr>
              <a:xfrm>
                <a:off x="0" y="915194434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8" name="Google Shape;38;p3"/>
            <p:cNvGrpSpPr/>
            <p:nvPr/>
          </p:nvGrpSpPr>
          <p:grpSpPr>
            <a:xfrm>
              <a:off x="1772611" y="149824203"/>
              <a:ext cx="2145711035" cy="1860319914"/>
              <a:chOff x="0" y="0"/>
              <a:chExt cx="2147483647" cy="2147483647"/>
            </a:xfrm>
          </p:grpSpPr>
          <p:pic>
            <p:nvPicPr>
              <p:cNvPr id="39" name="Google Shape;39;p3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3656791" y="0"/>
                <a:ext cx="2143826855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0" name="Google Shape;40;p3"/>
              <p:cNvSpPr txBox="1"/>
              <p:nvPr/>
            </p:nvSpPr>
            <p:spPr>
              <a:xfrm>
                <a:off x="0" y="1057331347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2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F">
                  <a:alpha val="44705"/>
                </a:srgbClr>
              </a:gs>
              <a:gs pos="100000">
                <a:srgbClr val="00EBF8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2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  <a:gs pos="100000">
                <a:srgbClr val="009BE5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4" name="Google Shape;94;p12"/>
          <p:cNvGrpSpPr/>
          <p:nvPr/>
        </p:nvGrpSpPr>
        <p:grpSpPr>
          <a:xfrm>
            <a:off x="-29291" y="-24384"/>
            <a:ext cx="9179386" cy="1048512"/>
            <a:chOff x="0" y="0"/>
            <a:chExt cx="2147483646" cy="2147483647"/>
          </a:xfrm>
        </p:grpSpPr>
        <p:grpSp>
          <p:nvGrpSpPr>
            <p:cNvPr id="95" name="Google Shape;95;p12"/>
            <p:cNvGrpSpPr/>
            <p:nvPr/>
          </p:nvGrpSpPr>
          <p:grpSpPr>
            <a:xfrm>
              <a:off x="0" y="0"/>
              <a:ext cx="2141779100" cy="2147483647"/>
              <a:chOff x="0" y="0"/>
              <a:chExt cx="2147483647" cy="2147483647"/>
            </a:xfrm>
          </p:grpSpPr>
          <p:pic>
            <p:nvPicPr>
              <p:cNvPr id="96" name="Google Shape;96;p12"/>
              <p:cNvPicPr preferRelativeResize="0"/>
              <p:nvPr/>
            </p:nvPicPr>
            <p:blipFill rotWithShape="1">
              <a:blip r:embed="rId2">
                <a:alphaModFix/>
              </a:blip>
              <a:srcRect b="0" l="0" r="0" t="0"/>
              <a:stretch/>
            </p:blipFill>
            <p:spPr>
              <a:xfrm>
                <a:off x="5440837" y="0"/>
                <a:ext cx="2142042809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97" name="Google Shape;97;p12"/>
              <p:cNvSpPr txBox="1"/>
              <p:nvPr/>
            </p:nvSpPr>
            <p:spPr>
              <a:xfrm>
                <a:off x="0" y="915194434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8" name="Google Shape;98;p12"/>
            <p:cNvGrpSpPr/>
            <p:nvPr/>
          </p:nvGrpSpPr>
          <p:grpSpPr>
            <a:xfrm>
              <a:off x="1772611" y="149824203"/>
              <a:ext cx="2145711035" cy="1860319914"/>
              <a:chOff x="0" y="0"/>
              <a:chExt cx="2147483647" cy="2147483647"/>
            </a:xfrm>
          </p:grpSpPr>
          <p:pic>
            <p:nvPicPr>
              <p:cNvPr id="99" name="Google Shape;99;p1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3656791" y="0"/>
                <a:ext cx="2143826855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0" name="Google Shape;100;p12"/>
              <p:cNvSpPr txBox="1"/>
              <p:nvPr/>
            </p:nvSpPr>
            <p:spPr>
              <a:xfrm>
                <a:off x="0" y="1057331347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01" name="Google Shape;101;p12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2" name="Google Shape;102;p12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03" name="Google Shape;103;p1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4" name="Google Shape;104;p1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5" name="Google Shape;105;p1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/>
          <p:nvPr/>
        </p:nvSpPr>
        <p:spPr>
          <a:xfrm>
            <a:off x="-9525" y="-7937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F">
                  <a:alpha val="44705"/>
                </a:srgbClr>
              </a:gs>
              <a:gs pos="100000">
                <a:srgbClr val="00EBF8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4"/>
          <p:cNvSpPr/>
          <p:nvPr/>
        </p:nvSpPr>
        <p:spPr>
          <a:xfrm>
            <a:off x="4381500" y="-7937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  <a:gs pos="100000">
                <a:srgbClr val="009BE5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4" name="Google Shape;114;p14"/>
          <p:cNvGrpSpPr/>
          <p:nvPr/>
        </p:nvGrpSpPr>
        <p:grpSpPr>
          <a:xfrm>
            <a:off x="-29291" y="-24384"/>
            <a:ext cx="9179386" cy="1048512"/>
            <a:chOff x="0" y="0"/>
            <a:chExt cx="2147483646" cy="2147483647"/>
          </a:xfrm>
        </p:grpSpPr>
        <p:grpSp>
          <p:nvGrpSpPr>
            <p:cNvPr id="115" name="Google Shape;115;p14"/>
            <p:cNvGrpSpPr/>
            <p:nvPr/>
          </p:nvGrpSpPr>
          <p:grpSpPr>
            <a:xfrm>
              <a:off x="0" y="0"/>
              <a:ext cx="2141779100" cy="2147483647"/>
              <a:chOff x="0" y="0"/>
              <a:chExt cx="2147483647" cy="2147483647"/>
            </a:xfrm>
          </p:grpSpPr>
          <p:pic>
            <p:nvPicPr>
              <p:cNvPr id="116" name="Google Shape;116;p14"/>
              <p:cNvPicPr preferRelativeResize="0"/>
              <p:nvPr/>
            </p:nvPicPr>
            <p:blipFill rotWithShape="1">
              <a:blip r:embed="rId2">
                <a:alphaModFix/>
              </a:blip>
              <a:srcRect b="0" l="0" r="0" t="0"/>
              <a:stretch/>
            </p:blipFill>
            <p:spPr>
              <a:xfrm>
                <a:off x="5440837" y="0"/>
                <a:ext cx="2142042809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17" name="Google Shape;117;p14"/>
              <p:cNvSpPr txBox="1"/>
              <p:nvPr/>
            </p:nvSpPr>
            <p:spPr>
              <a:xfrm>
                <a:off x="0" y="915194434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8" name="Google Shape;118;p14"/>
            <p:cNvGrpSpPr/>
            <p:nvPr/>
          </p:nvGrpSpPr>
          <p:grpSpPr>
            <a:xfrm>
              <a:off x="1772611" y="149824203"/>
              <a:ext cx="2145711035" cy="1860319914"/>
              <a:chOff x="0" y="0"/>
              <a:chExt cx="2147483647" cy="2147483647"/>
            </a:xfrm>
          </p:grpSpPr>
          <p:pic>
            <p:nvPicPr>
              <p:cNvPr id="119" name="Google Shape;119;p14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3656791" y="0"/>
                <a:ext cx="2143826855" cy="2147483647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0" name="Google Shape;120;p14"/>
              <p:cNvSpPr txBox="1"/>
              <p:nvPr/>
            </p:nvSpPr>
            <p:spPr>
              <a:xfrm>
                <a:off x="0" y="1057331347"/>
                <a:ext cx="0" cy="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21" name="Google Shape;121;p14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2" name="Google Shape;122;p14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23" name="Google Shape;123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4" name="Google Shape;124;p14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5" name="Google Shape;125;p14"/>
          <p:cNvSpPr txBox="1"/>
          <p:nvPr>
            <p:ph idx="12" type="sldNum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EAEE"/>
              </a:buClr>
              <a:buSzPts val="1200"/>
              <a:buFont typeface="Arial"/>
              <a:buNone/>
              <a:defRPr b="0" i="0" sz="1200" u="none">
                <a:solidFill>
                  <a:srgbClr val="D1EAE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8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6"/>
          <p:cNvSpPr/>
          <p:nvPr/>
        </p:nvSpPr>
        <p:spPr>
          <a:xfrm flipH="1" rot="-10380000">
            <a:off x="3165475" y="1108075"/>
            <a:ext cx="5257800" cy="4114800"/>
          </a:xfrm>
          <a:custGeom>
            <a:rect b="b" l="l" r="r" t="t"/>
            <a:pathLst>
              <a:path extrusionOk="0" h="4114800" w="5257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cap="rnd" cmpd="sng" w="9525">
            <a:solidFill>
              <a:srgbClr val="C0C0C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sx="98500" kx="98485" dir="7500041" dist="38499" sy="100079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6"/>
          <p:cNvSpPr/>
          <p:nvPr/>
        </p:nvSpPr>
        <p:spPr>
          <a:xfrm flipH="1" rot="-10380000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cap="flat" cmpd="sng" w="12700">
            <a:solidFill>
              <a:srgbClr val="FFFFFF"/>
            </a:solidFill>
            <a:prstDash val="solid"/>
            <a:bevel/>
            <a:headEnd len="sm" w="sm" type="none"/>
            <a:tailEnd len="sm" w="sm" type="none"/>
          </a:ln>
          <a:effectLst>
            <a:outerShdw blurRad="63500" dir="12899787" dist="6350">
              <a:srgbClr val="000000">
                <a:alpha val="46666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6"/>
          <p:cNvSpPr/>
          <p:nvPr/>
        </p:nvSpPr>
        <p:spPr>
          <a:xfrm flipH="1" rot="10800000">
            <a:off x="-9525" y="5816600"/>
            <a:ext cx="9163050" cy="1041400"/>
          </a:xfrm>
          <a:custGeom>
            <a:rect b="b" l="l" r="r" t="t"/>
            <a:pathLst>
              <a:path extrusionOk="0" h="656" w="5772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rgbClr val="0079AF">
                  <a:alpha val="44705"/>
                </a:srgbClr>
              </a:gs>
              <a:gs pos="100000">
                <a:srgbClr val="00EBF8">
                  <a:alpha val="5490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6"/>
          <p:cNvSpPr/>
          <p:nvPr/>
        </p:nvSpPr>
        <p:spPr>
          <a:xfrm flipH="1" rot="10800000">
            <a:off x="4381500" y="6219825"/>
            <a:ext cx="4762500" cy="638175"/>
          </a:xfrm>
          <a:custGeom>
            <a:rect b="b" l="l" r="r" t="t"/>
            <a:pathLst>
              <a:path extrusionOk="0" h="595" w="300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ADB6"/>
              </a:gs>
              <a:gs pos="80000">
                <a:srgbClr val="009BE5"/>
              </a:gs>
              <a:gs pos="100000">
                <a:srgbClr val="009BE5"/>
              </a:gs>
            </a:gsLst>
            <a:lin ang="5400000" scaled="0"/>
          </a:gra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6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5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8" name="Google Shape;138;p16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5445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Char char="●"/>
              <a:defRPr b="0" i="0" sz="2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indent="-35814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Noto Sans Symbols"/>
              <a:buChar char="●"/>
              <a:defRPr b="0" i="0" sz="2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indent="-321944" lvl="2" marL="1371600" marR="0" rtl="0" algn="l">
              <a:spcBef>
                <a:spcPts val="420"/>
              </a:spcBef>
              <a:spcAft>
                <a:spcPts val="0"/>
              </a:spcAft>
              <a:buClr>
                <a:schemeClr val="accent2"/>
              </a:buClr>
              <a:buSzPts val="147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0BD0D9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rgbClr val="10CF9B"/>
              </a:buClr>
              <a:buSzPts val="1300"/>
              <a:buFont typeface="Noto Sans Symbols"/>
              <a:buChar char="●"/>
              <a:defRPr b="0" i="0" sz="20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indent="-320039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5"/>
              </a:buClr>
              <a:buSzPts val="144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indent="-309879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accent6"/>
              </a:buClr>
              <a:buSzPts val="1280"/>
              <a:buFont typeface="Noto Sans Symbols"/>
              <a:buChar char="●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onstantia"/>
              <a:buChar char="•"/>
              <a:defRPr b="0" i="0" sz="16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nstantia"/>
              <a:buChar char="•"/>
              <a:defRPr b="0" i="0" sz="1400" u="none" cap="none" strike="noStrik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/>
        </p:txBody>
      </p:sp>
      <p:sp>
        <p:nvSpPr>
          <p:cNvPr id="139" name="Google Shape;139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0" name="Google Shape;140;p16"/>
          <p:cNvSpPr txBox="1"/>
          <p:nvPr>
            <p:ph idx="11" type="ftr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1" name="Google Shape;141;p16"/>
          <p:cNvSpPr txBox="1"/>
          <p:nvPr>
            <p:ph idx="12" type="sldNum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  <a:defRPr b="0" i="0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jpg"/><Relationship Id="rId4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7.png"/><Relationship Id="rId4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5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4.png"/><Relationship Id="rId4" Type="http://schemas.openxmlformats.org/officeDocument/2006/relationships/image" Target="../media/image10.jpg"/><Relationship Id="rId5" Type="http://schemas.openxmlformats.org/officeDocument/2006/relationships/image" Target="../media/image15.png"/><Relationship Id="rId6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Relationship Id="rId4" Type="http://schemas.openxmlformats.org/officeDocument/2006/relationships/image" Target="../media/image19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Relationship Id="rId4" Type="http://schemas.openxmlformats.org/officeDocument/2006/relationships/image" Target="../media/image21.png"/><Relationship Id="rId5" Type="http://schemas.openxmlformats.org/officeDocument/2006/relationships/image" Target="../media/image2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7.png"/><Relationship Id="rId4" Type="http://schemas.openxmlformats.org/officeDocument/2006/relationships/image" Target="../media/image26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0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5.jpg"/><Relationship Id="rId4" Type="http://schemas.openxmlformats.org/officeDocument/2006/relationships/image" Target="../media/image32.png"/><Relationship Id="rId5" Type="http://schemas.openxmlformats.org/officeDocument/2006/relationships/image" Target="../media/image3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9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5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6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8"/>
          <p:cNvSpPr txBox="1"/>
          <p:nvPr>
            <p:ph type="ctrTitle"/>
          </p:nvPr>
        </p:nvSpPr>
        <p:spPr>
          <a:xfrm>
            <a:off x="914400" y="560387"/>
            <a:ext cx="7753350" cy="173831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CE0EA"/>
              </a:buClr>
              <a:buSzPts val="4000"/>
              <a:buFont typeface="Calibri"/>
              <a:buNone/>
            </a:pPr>
            <a:r>
              <a:rPr b="1" i="0" lang="uk-UA" sz="40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rPr>
              <a:t>Лабораторна робота</a:t>
            </a:r>
            <a:br>
              <a:rPr b="1" i="0" lang="uk-UA" sz="40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uk-UA" sz="40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rPr>
              <a:t>з фізики</a:t>
            </a:r>
            <a:br>
              <a:rPr b="1" i="0" lang="uk-UA" sz="40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uk-UA" sz="40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rPr>
              <a:t>для учнів 7 класу</a:t>
            </a:r>
            <a:endParaRPr b="1" i="0" sz="4000" u="none" cap="none" strike="noStrike">
              <a:solidFill>
                <a:srgbClr val="4CE0E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8"/>
          <p:cNvSpPr txBox="1"/>
          <p:nvPr>
            <p:ph idx="1" type="subTitle"/>
          </p:nvPr>
        </p:nvSpPr>
        <p:spPr>
          <a:xfrm>
            <a:off x="381000" y="2133600"/>
            <a:ext cx="7924800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Autofit/>
          </a:bodyPr>
          <a:lstStyle/>
          <a:p>
            <a:pPr indent="0" lvl="0" marL="0" marR="4572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5130"/>
              <a:buFont typeface="Noto Sans Symbols"/>
              <a:buNone/>
            </a:pPr>
            <a:r>
              <a:rPr b="1" i="0" lang="uk-UA" sz="54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Тема: “Визначення коефіцієнта  тертя ковзання”</a:t>
            </a:r>
            <a:endParaRPr/>
          </a:p>
          <a:p>
            <a:pPr indent="0" lvl="0" marL="0" marR="4572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rPr b="1" i="0" lang="uk-UA" sz="26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“ Теорія без практики мертва і безплідна, практика без теорії неможлива.”</a:t>
            </a:r>
            <a:endParaRPr/>
          </a:p>
          <a:p>
            <a:pPr indent="0" lvl="0" marL="0" marR="4572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rPr b="1" i="0" lang="uk-UA" sz="26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Рене Декарт</a:t>
            </a:r>
            <a:endParaRPr/>
          </a:p>
          <a:p>
            <a:pPr indent="0" lvl="0" marL="0" marR="4572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BD0D9"/>
              </a:buClr>
              <a:buSzPts val="5700"/>
              <a:buFont typeface="Noto Sans Symbols"/>
              <a:buNone/>
            </a:pPr>
            <a:r>
              <a:t/>
            </a:r>
            <a:endParaRPr b="1" i="0" sz="6000" u="none" cap="none" strike="noStrike">
              <a:solidFill>
                <a:srgbClr val="002060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45720" rtl="0" algn="r">
              <a:spcBef>
                <a:spcPts val="1200"/>
              </a:spcBef>
              <a:spcAft>
                <a:spcPts val="0"/>
              </a:spcAft>
              <a:buClr>
                <a:srgbClr val="0BD0D9"/>
              </a:buClr>
              <a:buSzPts val="5700"/>
              <a:buFont typeface="Noto Sans Symbols"/>
              <a:buNone/>
            </a:pPr>
            <a:r>
              <a:t/>
            </a:r>
            <a:endParaRPr b="1" i="0" sz="6000" u="none" cap="none" strike="noStrike">
              <a:solidFill>
                <a:srgbClr val="002060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155" name="Google Shape;155;p18"/>
          <p:cNvSpPr/>
          <p:nvPr/>
        </p:nvSpPr>
        <p:spPr>
          <a:xfrm>
            <a:off x="1533525" y="4600575"/>
            <a:ext cx="4371975" cy="148590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l"/>
            <a:r>
              <a:rPr b="0" i="0">
                <a:ln cap="flat" cmpd="sng" w="9525">
                  <a:solidFill>
                    <a:srgbClr val="000000"/>
                  </a:solidFill>
                  <a:prstDash val="solid"/>
                  <a:miter lim="800000"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Arial Black"/>
              </a:rPr>
              <a:t> </a:t>
            </a:r>
          </a:p>
        </p:txBody>
      </p:sp>
      <p:sp>
        <p:nvSpPr>
          <p:cNvPr id="156" name="Google Shape;156;p18"/>
          <p:cNvSpPr txBox="1"/>
          <p:nvPr/>
        </p:nvSpPr>
        <p:spPr>
          <a:xfrm>
            <a:off x="5867400" y="5181600"/>
            <a:ext cx="3276600" cy="14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nstantia"/>
              <a:buNone/>
            </a:pPr>
            <a:r>
              <a:rPr b="1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Підготувала: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nstantia"/>
              <a:buNone/>
            </a:pPr>
            <a:r>
              <a:rPr b="1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вчитель фізики Михайленко Софія Андріївна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9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Times New Roman"/>
              <a:buNone/>
            </a:pPr>
            <a:r>
              <a:rPr b="1" i="0" lang="uk-UA" sz="4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 уроку:</a:t>
            </a:r>
            <a:endParaRPr/>
          </a:p>
        </p:txBody>
      </p:sp>
      <p:sp>
        <p:nvSpPr>
          <p:cNvPr id="162" name="Google Shape;162;p19"/>
          <p:cNvSpPr txBox="1"/>
          <p:nvPr>
            <p:ph idx="1" type="body"/>
          </p:nvPr>
        </p:nvSpPr>
        <p:spPr>
          <a:xfrm>
            <a:off x="457200" y="1935162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3040"/>
              <a:buFont typeface="Noto Sans Symbols"/>
              <a:buNone/>
            </a:pPr>
            <a:r>
              <a:rPr b="1" i="0" lang="uk-UA" sz="32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   закріпити знання про силу тертя: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виникнення сили тертя;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види тертя 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використання сили тертя;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удосконалити вміння визначати і  обчислювати коефіцієнт тертя ковзання.</a:t>
            </a:r>
            <a:endParaRPr/>
          </a:p>
          <a:p>
            <a:pPr indent="-80010" lvl="0" marL="273050" marR="0" rtl="0" algn="l">
              <a:spcBef>
                <a:spcPts val="640"/>
              </a:spcBef>
              <a:spcAft>
                <a:spcPts val="0"/>
              </a:spcAft>
              <a:buClr>
                <a:srgbClr val="0BD0D9"/>
              </a:buClr>
              <a:buSzPts val="3040"/>
              <a:buFont typeface="Noto Sans Symbols"/>
              <a:buNone/>
            </a:pPr>
            <a:r>
              <a:t/>
            </a:r>
            <a:endParaRPr b="1" i="0" sz="3200" u="none">
              <a:solidFill>
                <a:srgbClr val="002060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0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Times New Roman"/>
              <a:buNone/>
            </a:pPr>
            <a:r>
              <a:rPr b="1" i="0" lang="uk-UA" sz="4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Обладнання для роботи:</a:t>
            </a:r>
            <a:endParaRPr/>
          </a:p>
        </p:txBody>
      </p:sp>
      <p:sp>
        <p:nvSpPr>
          <p:cNvPr id="168" name="Google Shape;168;p20"/>
          <p:cNvSpPr txBox="1"/>
          <p:nvPr>
            <p:ph idx="1" type="body"/>
          </p:nvPr>
        </p:nvSpPr>
        <p:spPr>
          <a:xfrm>
            <a:off x="457200" y="1981200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11162" lvl="0" marL="54768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Дерев'яний брусок;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Дерев'яна лінійка ;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Набір важків ;</a:t>
            </a:r>
            <a:endParaRPr/>
          </a:p>
          <a:p>
            <a:pPr indent="-411162" lvl="0" marL="547687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040"/>
              <a:buFont typeface="Noto Sans Symbols"/>
              <a:buChar char="➢"/>
            </a:pPr>
            <a:r>
              <a:rPr b="1" i="0" lang="uk-UA" sz="3200" u="non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  <a:t>Динамометр.</a:t>
            </a:r>
            <a:endParaRPr/>
          </a:p>
          <a:p>
            <a:pPr indent="-80010" lvl="0" marL="273050" marR="0" rtl="0" algn="l">
              <a:spcBef>
                <a:spcPts val="640"/>
              </a:spcBef>
              <a:spcAft>
                <a:spcPts val="0"/>
              </a:spcAft>
              <a:buClr>
                <a:srgbClr val="0BD0D9"/>
              </a:buClr>
              <a:buSzPts val="3040"/>
              <a:buFont typeface="Noto Sans Symbols"/>
              <a:buNone/>
            </a:pPr>
            <a:r>
              <a:t/>
            </a:r>
            <a:endParaRPr b="1" i="0" sz="3200" u="none">
              <a:solidFill>
                <a:srgbClr val="002060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descr="H:\17.2.jpg" id="169" name="Google Shape;16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43500" y="2133600"/>
            <a:ext cx="4000500" cy="472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1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5000" u="none" cap="none" strike="noStrik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nsorted Ужас и моральный террор" id="175" name="Google Shape;175;p2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419475"/>
            <a:ext cx="9144000" cy="34385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ЕГИПЕТСКАЯ ЛАПША: ПИРАМИДЫ ИЗГОТОВЛЕНЫ ИЗ. БЕТО" id="176" name="Google Shape;176;p21"/>
          <p:cNvPicPr preferRelativeResize="0"/>
          <p:nvPr/>
        </p:nvPicPr>
        <p:blipFill rotWithShape="1">
          <a:blip r:embed="rId4">
            <a:alphaModFix/>
          </a:blip>
          <a:srcRect b="24406" l="0" r="0" t="15710"/>
          <a:stretch/>
        </p:blipFill>
        <p:spPr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2"/>
          <p:cNvSpPr txBox="1"/>
          <p:nvPr>
            <p:ph idx="1" type="body"/>
          </p:nvPr>
        </p:nvSpPr>
        <p:spPr>
          <a:xfrm>
            <a:off x="152400" y="1143000"/>
            <a:ext cx="8686800" cy="438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5130"/>
              <a:buFont typeface="Noto Sans Symbols"/>
              <a:buNone/>
            </a:pPr>
            <a:r>
              <a:rPr b="0" i="0" lang="uk-UA" sz="54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Ледарів у нас немає,</a:t>
            </a:r>
            <a:endParaRPr/>
          </a:p>
          <a:p>
            <a:pPr indent="-273050" lvl="0" marL="273050" marR="0" rtl="0" algn="ctr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rgbClr val="0BD0D9"/>
              </a:buClr>
              <a:buSzPts val="5130"/>
              <a:buFont typeface="Noto Sans Symbols"/>
              <a:buNone/>
            </a:pPr>
            <a:r>
              <a:rPr b="0" i="0" lang="uk-UA" sz="54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Кожен руку піднімає,</a:t>
            </a:r>
            <a:endParaRPr/>
          </a:p>
          <a:p>
            <a:pPr indent="-273050" lvl="0" marL="273050" marR="0" rtl="0" algn="ctr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rgbClr val="0BD0D9"/>
              </a:buClr>
              <a:buSzPts val="5130"/>
              <a:buFont typeface="Noto Sans Symbols"/>
              <a:buNone/>
            </a:pPr>
            <a:r>
              <a:rPr b="0" i="0" lang="uk-UA" sz="54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Добре тему нашу</a:t>
            </a:r>
            <a:endParaRPr/>
          </a:p>
          <a:p>
            <a:pPr indent="-273050" lvl="0" marL="273050" marR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BD0D9"/>
              </a:buClr>
              <a:buSzPts val="5130"/>
              <a:buFont typeface="Noto Sans Symbols"/>
              <a:buNone/>
            </a:pPr>
            <a:r>
              <a:rPr b="0" i="0" lang="uk-UA" sz="54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знає</a:t>
            </a:r>
            <a:r>
              <a:rPr b="0" i="0" lang="uk-UA" sz="60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.</a:t>
            </a:r>
            <a:endParaRPr/>
          </a:p>
        </p:txBody>
      </p:sp>
      <p:pic>
        <p:nvPicPr>
          <p:cNvPr descr="C:\Users\Администратор\Downloads\UchebMet1_1_0.png" id="182" name="Google Shape;18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5" y="3810000"/>
            <a:ext cx="3425825" cy="2686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Администратор\Downloads\29b8b4fb76a1 (1).png" id="183" name="Google Shape;18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53200" y="3505200"/>
            <a:ext cx="3048000" cy="3763962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2"/>
          <p:cNvSpPr txBox="1"/>
          <p:nvPr/>
        </p:nvSpPr>
        <p:spPr>
          <a:xfrm>
            <a:off x="914400" y="0"/>
            <a:ext cx="7315200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7200"/>
              <a:buFont typeface="Times New Roman"/>
              <a:buNone/>
            </a:pPr>
            <a:r>
              <a:rPr b="1" i="0" lang="uk-UA" sz="72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 девіз: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3"/>
          <p:cNvSpPr txBox="1"/>
          <p:nvPr>
            <p:ph type="ctrTitle"/>
          </p:nvPr>
        </p:nvSpPr>
        <p:spPr>
          <a:xfrm>
            <a:off x="536575" y="1371600"/>
            <a:ext cx="7851775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18275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Constantia"/>
              <a:buNone/>
            </a:pP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0" lang="uk-UA" sz="2000" u="none" cap="none" strike="noStrike">
                <a:solidFill>
                  <a:srgbClr val="002060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br>
              <a:rPr b="1" i="1" lang="uk-UA" sz="1000" u="none" cap="none" strike="noStrike">
                <a:solidFill>
                  <a:srgbClr val="4CE0EA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i="0" sz="1000" u="none" cap="none" strike="noStrike">
              <a:solidFill>
                <a:srgbClr val="4CE0E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3"/>
          <p:cNvSpPr txBox="1"/>
          <p:nvPr>
            <p:ph idx="1" type="subTitle"/>
          </p:nvPr>
        </p:nvSpPr>
        <p:spPr>
          <a:xfrm>
            <a:off x="39687" y="504825"/>
            <a:ext cx="44196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18275" wrap="square" tIns="45700">
            <a:noAutofit/>
          </a:bodyPr>
          <a:lstStyle/>
          <a:p>
            <a:pPr indent="0" lvl="0" marL="0" marR="4572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Зима – це радість, лижі, сміх,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Це ковзанка, це гірка, сніг.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Фортеці, сніжки – це розваги!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 зими свої є переваги.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Але дорога, безперечно, 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Зимою дуже небезпечна.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А те, що слизько – всім на втіху!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Та водієві не до сміху!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Дорога, як каток блищить –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Машину враз не зупинить!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В зимовий час, та що й казати,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Дорогу треба посипати!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Усе робити до пуття,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Щоб відбувалося ... </a:t>
            </a:r>
            <a:endParaRPr/>
          </a:p>
          <a:p>
            <a:pPr indent="0" lvl="0" marL="0" marR="45720" rtl="0" algn="ctr">
              <a:lnSpc>
                <a:spcPct val="9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1" lang="uk-UA" sz="2200" u="none" cap="none" strike="noStrik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rPr>
              <a:t>                              (тертя.)</a:t>
            </a:r>
            <a:endParaRPr/>
          </a:p>
          <a:p>
            <a:pPr indent="0" lvl="0" marL="0" marR="45720" rtl="0" algn="r"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t/>
            </a:r>
            <a:endParaRPr b="1" i="1" sz="2200" u="none" cap="none" strike="noStrike">
              <a:solidFill>
                <a:schemeClr val="lt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descr="H:\Новая папка\DSCN4189.JPG" id="191" name="Google Shape;191;p23"/>
          <p:cNvPicPr preferRelativeResize="0"/>
          <p:nvPr/>
        </p:nvPicPr>
        <p:blipFill rotWithShape="1">
          <a:blip r:embed="rId3">
            <a:alphaModFix/>
          </a:blip>
          <a:srcRect b="0" l="0" r="8133" t="0"/>
          <a:stretch/>
        </p:blipFill>
        <p:spPr>
          <a:xfrm>
            <a:off x="4456112" y="701675"/>
            <a:ext cx="4602162" cy="5686425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"/>
          <p:cNvSpPr txBox="1"/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Times New Roman"/>
              <a:buNone/>
            </a:pPr>
            <a:r>
              <a:rPr b="1" i="1" lang="uk-UA" sz="54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Сила тертя </a:t>
            </a:r>
            <a:br>
              <a:rPr b="0" i="1" lang="uk-UA" sz="36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pic>
        <p:nvPicPr>
          <p:cNvPr id="197" name="Google Shape;197;p2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26281" t="27099"/>
          <a:stretch/>
        </p:blipFill>
        <p:spPr>
          <a:xfrm>
            <a:off x="228600" y="1371600"/>
            <a:ext cx="6102350" cy="5211762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4"/>
          <p:cNvSpPr txBox="1"/>
          <p:nvPr/>
        </p:nvSpPr>
        <p:spPr>
          <a:xfrm>
            <a:off x="6324600" y="1752600"/>
            <a:ext cx="3124200" cy="3046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None/>
            </a:pPr>
            <a:r>
              <a:rPr b="1" i="1" lang="uk-UA" sz="24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lang="uk-UA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ЕПІГРАФ УРОКУ: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None/>
            </a:pPr>
            <a:r>
              <a:rPr b="1" i="1" lang="uk-UA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«Великі відкриття не кожному вдаються, але той, хто не наважується пробувати, напевне нічого не відкриє»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None/>
            </a:pPr>
            <a:r>
              <a:rPr b="1" i="1" lang="uk-UA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В. Обручев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oogle Shape;203;p25"/>
          <p:cNvGrpSpPr/>
          <p:nvPr/>
        </p:nvGrpSpPr>
        <p:grpSpPr>
          <a:xfrm>
            <a:off x="969962" y="4303712"/>
            <a:ext cx="7131050" cy="1838325"/>
            <a:chOff x="969962" y="4303712"/>
            <a:chExt cx="7131050" cy="1838325"/>
          </a:xfrm>
        </p:grpSpPr>
        <p:pic>
          <p:nvPicPr>
            <p:cNvPr id="204" name="Google Shape;204;p2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969962" y="4303712"/>
              <a:ext cx="2449512" cy="1838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205;p2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3563937" y="4314825"/>
              <a:ext cx="2160587" cy="18145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206;p2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5867400" y="4329112"/>
              <a:ext cx="2233612" cy="18002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7" name="Google Shape;207;p25"/>
          <p:cNvSpPr txBox="1"/>
          <p:nvPr/>
        </p:nvSpPr>
        <p:spPr>
          <a:xfrm>
            <a:off x="971550" y="1125537"/>
            <a:ext cx="7150100" cy="2119312"/>
          </a:xfrm>
          <a:prstGeom prst="rect">
            <a:avLst/>
          </a:prstGeom>
          <a:solidFill>
            <a:schemeClr val="lt1"/>
          </a:solidFill>
          <a:ln cap="flat" cmpd="tri" w="76200">
            <a:solidFill>
              <a:srgbClr val="00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uk-UA" sz="4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Сила тертя</a:t>
            </a:r>
            <a:r>
              <a:rPr b="1" i="0" lang="uk-UA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це сила, що виникає при русі одного тіла по поверхні іншого.</a:t>
            </a:r>
            <a:r>
              <a:rPr b="1" i="0" lang="uk-UA" sz="4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875" y="317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6"/>
          <p:cNvSpPr txBox="1"/>
          <p:nvPr/>
        </p:nvSpPr>
        <p:spPr>
          <a:xfrm>
            <a:off x="3276600" y="1371600"/>
            <a:ext cx="5683250" cy="48006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0BD0D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1" lang="uk-UA" sz="36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Перша причина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Arial"/>
              <a:buNone/>
            </a:pPr>
            <a:r>
              <a:rPr b="0" i="0" lang="uk-UA" sz="3600" u="non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Нерівності поверхонь тіл, що взаємодіють;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t/>
            </a:r>
            <a:endParaRPr b="0" i="0" sz="3600" u="non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1" lang="uk-UA" sz="36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Друга причина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Arial"/>
              <a:buNone/>
            </a:pPr>
            <a:r>
              <a:rPr b="0" i="0" lang="uk-UA" sz="3600" u="none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Притягання молекул поверхонь тіл, що взаємодіють.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600" u="non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6"/>
          <p:cNvSpPr txBox="1"/>
          <p:nvPr/>
        </p:nvSpPr>
        <p:spPr>
          <a:xfrm>
            <a:off x="180975" y="234950"/>
            <a:ext cx="8128000" cy="1754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Times New Roman"/>
              <a:buNone/>
            </a:pPr>
            <a:r>
              <a:rPr b="1" i="1" lang="uk-UA" sz="36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 повідомлю про причини виникнення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Times New Roman"/>
              <a:buNone/>
            </a:pPr>
            <a:r>
              <a:rPr b="1" i="1" lang="uk-UA" sz="36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тертя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3600" u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7"/>
          <p:cNvSpPr txBox="1"/>
          <p:nvPr>
            <p:ph type="title"/>
          </p:nvPr>
        </p:nvSpPr>
        <p:spPr>
          <a:xfrm>
            <a:off x="152400" y="-14922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Times New Roman"/>
              <a:buNone/>
            </a:pPr>
            <a:r>
              <a:rPr b="1" i="1" lang="uk-UA" sz="48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 розповім про види тертя </a:t>
            </a:r>
            <a:endParaRPr/>
          </a:p>
        </p:txBody>
      </p:sp>
      <p:pic>
        <p:nvPicPr>
          <p:cNvPr descr="C:\Users\Вова\Desktop\0005-004-Primery-mekhanicheskoj-raboty.png" id="220" name="Google Shape;220;p2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2625" y="1817687"/>
            <a:ext cx="3644900" cy="1803400"/>
          </a:xfrm>
          <a:prstGeom prst="rect">
            <a:avLst/>
          </a:prstGeom>
          <a:noFill/>
          <a:ln cap="flat" cmpd="sng" w="9525">
            <a:solidFill>
              <a:srgbClr val="A5C249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sliding-friction.jpg" id="221" name="Google Shape;221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56300" y="4267200"/>
            <a:ext cx="2895600" cy="1358900"/>
          </a:xfrm>
          <a:prstGeom prst="rect">
            <a:avLst/>
          </a:prstGeom>
          <a:noFill/>
          <a:ln cap="flat" cmpd="sng" w="9525">
            <a:solidFill>
              <a:srgbClr val="7E9632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0015-006-Trenie-kachenija.png" id="222" name="Google Shape;222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933700" y="5332412"/>
            <a:ext cx="2971800" cy="1376362"/>
          </a:xfrm>
          <a:prstGeom prst="rect">
            <a:avLst/>
          </a:prstGeom>
          <a:noFill/>
          <a:ln cap="flat" cmpd="sng" w="9525">
            <a:solidFill>
              <a:srgbClr val="A5C249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223" name="Google Shape;223;p27"/>
          <p:cNvSpPr txBox="1"/>
          <p:nvPr/>
        </p:nvSpPr>
        <p:spPr>
          <a:xfrm>
            <a:off x="4841875" y="1022350"/>
            <a:ext cx="4114800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1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Тертя спокою </a:t>
            </a:r>
            <a:endParaRPr/>
          </a:p>
        </p:txBody>
      </p:sp>
      <p:sp>
        <p:nvSpPr>
          <p:cNvPr id="224" name="Google Shape;224;p27"/>
          <p:cNvSpPr txBox="1"/>
          <p:nvPr/>
        </p:nvSpPr>
        <p:spPr>
          <a:xfrm>
            <a:off x="5045075" y="3594100"/>
            <a:ext cx="3983037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1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Тертя ковзання </a:t>
            </a:r>
            <a:endParaRPr/>
          </a:p>
        </p:txBody>
      </p:sp>
      <p:sp>
        <p:nvSpPr>
          <p:cNvPr id="225" name="Google Shape;225;p27"/>
          <p:cNvSpPr txBox="1"/>
          <p:nvPr/>
        </p:nvSpPr>
        <p:spPr>
          <a:xfrm>
            <a:off x="3201987" y="4778375"/>
            <a:ext cx="2892425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1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Тертя кочення</a:t>
            </a:r>
            <a:endParaRPr/>
          </a:p>
        </p:txBody>
      </p:sp>
      <p:pic>
        <p:nvPicPr>
          <p:cNvPr id="226" name="Google Shape;226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41275" y="914400"/>
            <a:ext cx="3060700" cy="594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8"/>
          <p:cNvSpPr txBox="1"/>
          <p:nvPr/>
        </p:nvSpPr>
        <p:spPr>
          <a:xfrm>
            <a:off x="42862" y="4976812"/>
            <a:ext cx="4876800" cy="1323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</a:pPr>
            <a:r>
              <a:rPr b="0" i="0" lang="uk-UA" sz="20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Сила тертя спокою може набувати значень від ля до </a:t>
            </a:r>
            <a:r>
              <a:rPr b="1" i="1" lang="uk-UA" sz="20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1" baseline="-25000" i="0" lang="uk-UA" sz="20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тер.спок. max</a:t>
            </a:r>
            <a:r>
              <a:rPr b="0" i="0" lang="uk-UA" sz="20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. Незважаючи на своную назву, сила тертя спокою часто приводить тіла в рух.</a:t>
            </a:r>
            <a:endParaRPr/>
          </a:p>
        </p:txBody>
      </p:sp>
      <p:sp>
        <p:nvSpPr>
          <p:cNvPr id="232" name="Google Shape;232;p28"/>
          <p:cNvSpPr txBox="1"/>
          <p:nvPr/>
        </p:nvSpPr>
        <p:spPr>
          <a:xfrm>
            <a:off x="762000" y="0"/>
            <a:ext cx="8382000" cy="1570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Times New Roman"/>
              <a:buNone/>
            </a:pPr>
            <a:r>
              <a:rPr b="1" i="1" lang="uk-UA" sz="48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Я охарактеризую силу                        тертя спокою </a:t>
            </a:r>
            <a:endParaRPr/>
          </a:p>
        </p:txBody>
      </p:sp>
      <p:pic>
        <p:nvPicPr>
          <p:cNvPr descr="H:\Новая папка\DSCN4199.JPG" id="233" name="Google Shape;23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685800"/>
            <a:ext cx="4572000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8"/>
          <p:cNvSpPr txBox="1"/>
          <p:nvPr/>
        </p:nvSpPr>
        <p:spPr>
          <a:xfrm>
            <a:off x="4724400" y="1524000"/>
            <a:ext cx="4419600" cy="4094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mbria"/>
              <a:buNone/>
            </a:pPr>
            <a:r>
              <a:rPr b="0" i="0" lang="uk-UA" sz="200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Сила тертя спокою виникає при спробі зрушити одне з дотичних тіл щодо іншого й тому перешкоджає руху тіл одне щодо одного.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mbria"/>
              <a:buNone/>
            </a:pPr>
            <a:r>
              <a:rPr b="0" i="0" lang="uk-UA" sz="200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Сила тертя спокою не може перевищувати  «граничну» величину, що називається максимальною силою тертя спокою.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mbria"/>
              <a:buNone/>
            </a:pPr>
            <a:r>
              <a:rPr b="0" i="0" lang="uk-UA" sz="2000" u="non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Максимальна сила тертя спокою трохи більша сили тертя ковзання, однак у багатьох задачах для спрощення ці сили вважають рівними.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2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38800" y="5867400"/>
            <a:ext cx="3505200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9"/>
          <p:cNvSpPr txBox="1"/>
          <p:nvPr/>
        </p:nvSpPr>
        <p:spPr>
          <a:xfrm>
            <a:off x="685800" y="0"/>
            <a:ext cx="8458200" cy="21240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Times New Roman"/>
              <a:buNone/>
            </a:pPr>
            <a:r>
              <a:rPr b="1" i="1" lang="uk-UA" sz="4400" u="sng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 хочу продемонструвати силу тертя</a:t>
            </a:r>
            <a:endParaRPr/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Times New Roman"/>
              <a:buNone/>
            </a:pPr>
            <a:r>
              <a:rPr b="1" i="1" lang="uk-UA" sz="4400" u="sng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ковзання</a:t>
            </a:r>
            <a:endParaRPr/>
          </a:p>
        </p:txBody>
      </p:sp>
      <p:sp>
        <p:nvSpPr>
          <p:cNvPr id="241" name="Google Shape;241;p29"/>
          <p:cNvSpPr txBox="1"/>
          <p:nvPr/>
        </p:nvSpPr>
        <p:spPr>
          <a:xfrm>
            <a:off x="5791200" y="2286000"/>
            <a:ext cx="3048000" cy="3540125"/>
          </a:xfrm>
          <a:prstGeom prst="rect">
            <a:avLst/>
          </a:prstGeom>
          <a:noFill/>
          <a:ln cap="flat" cmpd="tri" w="76200">
            <a:solidFill>
              <a:srgbClr val="0000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Модуль сили тертя ковзання пропорціний модулю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сили нормального тиску</a:t>
            </a:r>
            <a:r>
              <a:rPr b="1" i="0" lang="uk-UA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242" name="Google Shape;242;p29"/>
          <p:cNvSpPr txBox="1"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9"/>
          <p:cNvSpPr txBox="1"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9"/>
          <p:cNvSpPr txBox="1"/>
          <p:nvPr/>
        </p:nvSpPr>
        <p:spPr>
          <a:xfrm>
            <a:off x="0" y="3319462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:\Новая папка\DSCN4202.JPG" id="245" name="Google Shape;245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762000"/>
            <a:ext cx="5486400" cy="556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0"/>
          <p:cNvSpPr txBox="1"/>
          <p:nvPr>
            <p:ph idx="1" type="body"/>
          </p:nvPr>
        </p:nvSpPr>
        <p:spPr>
          <a:xfrm>
            <a:off x="457200" y="274637"/>
            <a:ext cx="8229600" cy="5851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16204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116204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116204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116204" lvl="0" marL="273050" marR="0" rtl="0" algn="l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116204" lvl="0" marL="273050" marR="0" rtl="0" algn="l"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51" name="Google Shape;251;p30"/>
          <p:cNvSpPr txBox="1"/>
          <p:nvPr/>
        </p:nvSpPr>
        <p:spPr>
          <a:xfrm>
            <a:off x="1371600" y="533400"/>
            <a:ext cx="5894387" cy="830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Times New Roman"/>
              <a:buNone/>
            </a:pPr>
            <a:r>
              <a:rPr b="1" i="1" lang="uk-UA" sz="48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Сила тертя кочення</a:t>
            </a:r>
            <a:endParaRPr/>
          </a:p>
        </p:txBody>
      </p:sp>
      <p:sp>
        <p:nvSpPr>
          <p:cNvPr id="252" name="Google Shape;252;p30"/>
          <p:cNvSpPr txBox="1"/>
          <p:nvPr/>
        </p:nvSpPr>
        <p:spPr>
          <a:xfrm>
            <a:off x="0" y="1828800"/>
            <a:ext cx="3581400" cy="4400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1" lang="uk-UA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Сила тертя кочення виникає при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1" lang="uk-UA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коченні одного тіла по поверхні іншого.</a:t>
            </a:r>
            <a:endParaRPr/>
          </a:p>
        </p:txBody>
      </p:sp>
      <p:pic>
        <p:nvPicPr>
          <p:cNvPr descr="http://www.bahnhof-lette.de/fileadmin/fotos/galerie/bahnhof_lette_radsatz.jpg" id="253" name="Google Shape;25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35375" y="1905000"/>
            <a:ext cx="5508625" cy="447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" name="Google Shape;258;p31"/>
          <p:cNvGrpSpPr/>
          <p:nvPr/>
        </p:nvGrpSpPr>
        <p:grpSpPr>
          <a:xfrm>
            <a:off x="1058862" y="1447800"/>
            <a:ext cx="8077201" cy="4775200"/>
            <a:chOff x="468312" y="-1185862"/>
            <a:chExt cx="8272463" cy="7802562"/>
          </a:xfrm>
        </p:grpSpPr>
        <p:sp>
          <p:nvSpPr>
            <p:cNvPr id="259" name="Google Shape;259;p31"/>
            <p:cNvSpPr txBox="1"/>
            <p:nvPr/>
          </p:nvSpPr>
          <p:spPr>
            <a:xfrm>
              <a:off x="4930775" y="-1185862"/>
              <a:ext cx="3810000" cy="193833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 New Roman"/>
                <a:buNone/>
              </a:pPr>
              <a:r>
                <a:rPr b="1" i="0" lang="uk-UA" sz="2400" u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Тертя кочення при однакових навантаженнях завжди буде </a:t>
              </a:r>
              <a:r>
                <a:rPr b="1" i="0" lang="uk-UA" sz="2400" u="sng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менше</a:t>
              </a:r>
              <a:r>
                <a:rPr b="1" i="0" lang="uk-UA" sz="2400" u="none">
                  <a:solidFill>
                    <a:srgbClr val="FF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 </a:t>
              </a:r>
              <a:r>
                <a:rPr b="1" i="0" lang="uk-UA" sz="2400" u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тертя ковзання.</a:t>
              </a:r>
              <a:endParaRPr/>
            </a:p>
          </p:txBody>
        </p:sp>
        <p:sp>
          <p:nvSpPr>
            <p:cNvPr id="260" name="Google Shape;260;p31"/>
            <p:cNvSpPr txBox="1"/>
            <p:nvPr/>
          </p:nvSpPr>
          <p:spPr>
            <a:xfrm>
              <a:off x="4994275" y="1925637"/>
              <a:ext cx="3200400" cy="193833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 New Roman"/>
                <a:buNone/>
              </a:pPr>
              <a:r>
                <a:rPr b="1" i="0" lang="uk-UA" sz="2400" u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Звичайне тертя кочення тим менше, чим </a:t>
              </a:r>
              <a:r>
                <a:rPr b="1" i="0" lang="uk-UA" sz="2400" u="non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твердіші </a:t>
              </a:r>
              <a:r>
                <a:rPr b="1" i="0" lang="uk-UA" sz="2400" u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поверхні дотичних тіл.</a:t>
              </a:r>
              <a:endParaRPr/>
            </a:p>
          </p:txBody>
        </p:sp>
        <p:pic>
          <p:nvPicPr>
            <p:cNvPr id="261" name="Google Shape;261;p3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68312" y="476250"/>
              <a:ext cx="2566987" cy="26654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2" name="Google Shape;262;p3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080000" y="4914900"/>
              <a:ext cx="2268537" cy="17018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H:\Новая папка\DSCN4204.JPG" id="263" name="Google Shape;263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" y="1295400"/>
            <a:ext cx="5334000" cy="492760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31"/>
          <p:cNvSpPr txBox="1"/>
          <p:nvPr/>
        </p:nvSpPr>
        <p:spPr>
          <a:xfrm>
            <a:off x="533400" y="228600"/>
            <a:ext cx="8153400" cy="64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Times New Roman"/>
              <a:buNone/>
            </a:pPr>
            <a:r>
              <a:rPr b="1" i="1" lang="uk-UA" sz="36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Демонстрація сили тертя кочення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2"/>
          <p:cNvSpPr txBox="1"/>
          <p:nvPr/>
        </p:nvSpPr>
        <p:spPr>
          <a:xfrm>
            <a:off x="4800600" y="1219200"/>
            <a:ext cx="4343400" cy="44005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русі твердого тіла в рідині чи газі виникають сили, обумовлені дією сил молекулярного зчеплення на межі двох шарів, при цьому внаслідок хаотичного руху молекул відбувається перенесення моменту імпульсу від одного шару в інший – спостерігається в’язке тертя.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uk-UA" sz="2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0" i="0" lang="uk-UA" sz="2400" u="non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.</a:t>
            </a:r>
            <a:br>
              <a:rPr b="0" i="0" lang="uk-UA" sz="1600" u="non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</a:br>
            <a:endParaRPr/>
          </a:p>
        </p:txBody>
      </p:sp>
      <p:sp>
        <p:nvSpPr>
          <p:cNvPr descr="https://fizmat.7mile.net/meh6_files/image003.gif" id="270" name="Google Shape;270;p32"/>
          <p:cNvSpPr txBox="1"/>
          <p:nvPr/>
        </p:nvSpPr>
        <p:spPr>
          <a:xfrm>
            <a:off x="130175" y="15875"/>
            <a:ext cx="666750" cy="352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https://fizmat.7mile.net/meh6_files/image007.gif" id="271" name="Google Shape;271;p32"/>
          <p:cNvSpPr txBox="1"/>
          <p:nvPr/>
        </p:nvSpPr>
        <p:spPr>
          <a:xfrm>
            <a:off x="576262" y="15875"/>
            <a:ext cx="123825" cy="161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https://fizmat.7mile.net/meh6_files/image010.gif" id="272" name="Google Shape;272;p32"/>
          <p:cNvSpPr txBox="1"/>
          <p:nvPr/>
        </p:nvSpPr>
        <p:spPr>
          <a:xfrm>
            <a:off x="11733212" y="15875"/>
            <a:ext cx="1095375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32"/>
          <p:cNvSpPr txBox="1"/>
          <p:nvPr/>
        </p:nvSpPr>
        <p:spPr>
          <a:xfrm>
            <a:off x="2057400" y="0"/>
            <a:ext cx="7086600" cy="1323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Times New Roman"/>
              <a:buNone/>
            </a:pPr>
            <a:r>
              <a:rPr b="1" i="0" lang="uk-UA" sz="40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 повідомлю про молекулярне тертя</a:t>
            </a:r>
            <a:endParaRPr/>
          </a:p>
        </p:txBody>
      </p:sp>
      <p:pic>
        <p:nvPicPr>
          <p:cNvPr id="274" name="Google Shape;27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175" y="762000"/>
            <a:ext cx="3984625" cy="594360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32"/>
          <p:cNvSpPr txBox="1"/>
          <p:nvPr/>
        </p:nvSpPr>
        <p:spPr>
          <a:xfrm>
            <a:off x="4648200" y="838200"/>
            <a:ext cx="3276600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uk-UA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76" name="Google Shape;276;p32"/>
          <p:cNvSpPr txBox="1"/>
          <p:nvPr/>
        </p:nvSpPr>
        <p:spPr>
          <a:xfrm>
            <a:off x="4800600" y="990600"/>
            <a:ext cx="3276600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uk-UA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descr="H:\image102.jpg" id="277" name="Google Shape;277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53000" y="5324475"/>
            <a:ext cx="3170237" cy="153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3"/>
          <p:cNvSpPr txBox="1"/>
          <p:nvPr>
            <p:ph idx="1" type="body"/>
          </p:nvPr>
        </p:nvSpPr>
        <p:spPr>
          <a:xfrm>
            <a:off x="0" y="1235075"/>
            <a:ext cx="9128125" cy="1660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Noto Sans Symbols"/>
              <a:buNone/>
            </a:pPr>
            <a:r>
              <a:rPr b="1" i="0" lang="uk-UA" sz="2200" u="sng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Якщо тертя корисне його необхідно збільшувати: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Нанесення насічок та нерівностей на поверхні (держаки інструментів, рукавиці, шляпки цвяхів тощо);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Посипання (натирання) поверхонь абразивними матеріалами (піском, шлаком, тальком та ін.); 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Нанесення протекторів на шини, взуття;</a:t>
            </a:r>
            <a:endParaRPr/>
          </a:p>
          <a:p>
            <a:pPr indent="-230822" lvl="0" marL="273050" marR="0" rtl="0" algn="l">
              <a:lnSpc>
                <a:spcPct val="80000"/>
              </a:lnSpc>
              <a:spcBef>
                <a:spcPts val="140"/>
              </a:spcBef>
              <a:spcAft>
                <a:spcPts val="0"/>
              </a:spcAft>
              <a:buClr>
                <a:srgbClr val="0BD0D9"/>
              </a:buClr>
              <a:buSzPts val="665"/>
              <a:buFont typeface="Calibri"/>
              <a:buNone/>
            </a:pPr>
            <a:r>
              <a:t/>
            </a:r>
            <a:endParaRPr b="0" i="0" sz="7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30822" lvl="0" marL="273050" marR="0" rtl="0" algn="l">
              <a:lnSpc>
                <a:spcPct val="80000"/>
              </a:lnSpc>
              <a:spcBef>
                <a:spcPts val="140"/>
              </a:spcBef>
              <a:spcAft>
                <a:spcPts val="0"/>
              </a:spcAft>
              <a:buClr>
                <a:srgbClr val="0BD0D9"/>
              </a:buClr>
              <a:buSzPts val="665"/>
              <a:buFont typeface="Calibri"/>
              <a:buNone/>
            </a:pPr>
            <a:r>
              <a:t/>
            </a:r>
            <a:endParaRPr b="0" i="0" sz="7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230822" lvl="0" marL="273050" marR="0" rtl="0" algn="l">
              <a:spcBef>
                <a:spcPts val="140"/>
              </a:spcBef>
              <a:spcAft>
                <a:spcPts val="0"/>
              </a:spcAft>
              <a:buClr>
                <a:srgbClr val="0BD0D9"/>
              </a:buClr>
              <a:buSzPts val="665"/>
              <a:buFont typeface="Noto Sans Symbols"/>
              <a:buNone/>
            </a:pPr>
            <a:r>
              <a:t/>
            </a:r>
            <a:endParaRPr b="0" i="0" sz="7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83" name="Google Shape;283;p33"/>
          <p:cNvSpPr txBox="1"/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</a:pPr>
            <a:fld id="{00000000-1234-1234-1234-123412341234}" type="slidenum">
              <a:rPr b="0" i="0" lang="uk-UA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pic>
        <p:nvPicPr>
          <p:cNvPr id="284" name="Google Shape;284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76800" y="3124200"/>
            <a:ext cx="4251325" cy="3725862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33"/>
          <p:cNvSpPr txBox="1"/>
          <p:nvPr/>
        </p:nvSpPr>
        <p:spPr>
          <a:xfrm>
            <a:off x="228600" y="3087687"/>
            <a:ext cx="4648200" cy="3478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nstantia"/>
              <a:buNone/>
            </a:pPr>
            <a:r>
              <a:rPr b="1" i="0" lang="uk-UA" sz="2200" u="sng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Якщо тертя шкідливе, то його необхідно зменшувати: </a:t>
            </a:r>
            <a:endParaRPr/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Заміна тертя ковзання коченням (підшипники, колесо);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Заміна сухого тертя рідким (змащення);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Шліфування поверхонь;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AutoNum type="arabicPeriod"/>
            </a:pPr>
            <a:r>
              <a:rPr b="0" i="0" lang="uk-UA" sz="22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Рух тіл на повітряних та магнітних подушках.</a:t>
            </a:r>
            <a:endParaRPr/>
          </a:p>
        </p:txBody>
      </p:sp>
      <p:sp>
        <p:nvSpPr>
          <p:cNvPr id="286" name="Google Shape;286;p33"/>
          <p:cNvSpPr txBox="1"/>
          <p:nvPr/>
        </p:nvSpPr>
        <p:spPr>
          <a:xfrm>
            <a:off x="0" y="493712"/>
            <a:ext cx="8763000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Constantia"/>
              <a:buNone/>
            </a:pPr>
            <a:r>
              <a:rPr b="1" i="0" lang="uk-UA" sz="40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  Тертя корисне чи шкідливе? </a:t>
            </a:r>
            <a:endParaRPr/>
          </a:p>
        </p:txBody>
      </p:sp>
    </p:spTree>
  </p:cSld>
  <p:clrMapOvr>
    <a:masterClrMapping/>
  </p:clrMapOvr>
  <p:transition>
    <p:push dir="r"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4"/>
          <p:cNvSpPr txBox="1"/>
          <p:nvPr>
            <p:ph type="title"/>
          </p:nvPr>
        </p:nvSpPr>
        <p:spPr>
          <a:xfrm>
            <a:off x="438150" y="1122362"/>
            <a:ext cx="8877300" cy="4794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alibri"/>
              <a:buNone/>
            </a:pPr>
            <a:r>
              <a:rPr b="1" i="0" lang="uk-UA" sz="4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Я розкрию фізичний зміст коефіцієнта тертя ковзання </a:t>
            </a:r>
            <a:endParaRPr/>
          </a:p>
        </p:txBody>
      </p:sp>
      <p:sp>
        <p:nvSpPr>
          <p:cNvPr id="292" name="Google Shape;292;p34"/>
          <p:cNvSpPr txBox="1"/>
          <p:nvPr>
            <p:ph idx="1" type="body"/>
          </p:nvPr>
        </p:nvSpPr>
        <p:spPr>
          <a:xfrm>
            <a:off x="609600" y="914400"/>
            <a:ext cx="5257800" cy="5072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635" lvl="0" marL="5143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2090"/>
              <a:buFont typeface="Calibri"/>
              <a:buNone/>
            </a:pPr>
            <a:r>
              <a:t/>
            </a:r>
            <a:endParaRPr b="0" i="0" sz="22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357505" lvl="0" marL="514350" marR="0" rtl="0" algn="l">
              <a:lnSpc>
                <a:spcPct val="80000"/>
              </a:lnSpc>
              <a:spcBef>
                <a:spcPts val="52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Calibri"/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-514350" lvl="0" marL="514350" marR="0" rtl="0" algn="ctr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rgbClr val="0BD0D9"/>
              </a:buClr>
              <a:buSzPts val="2470"/>
              <a:buFont typeface="Noto Sans Symbols"/>
              <a:buNone/>
            </a:pPr>
            <a:r>
              <a:rPr b="0" i="0" lang="uk-UA" sz="2600" u="none">
                <a:solidFill>
                  <a:srgbClr val="C00000"/>
                </a:solidFill>
                <a:latin typeface="Constantia"/>
                <a:ea typeface="Constantia"/>
                <a:cs typeface="Constantia"/>
                <a:sym typeface="Constantia"/>
              </a:rPr>
              <a:t> µ  </a:t>
            </a:r>
            <a:r>
              <a:rPr b="0" i="0" lang="uk-UA" sz="26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- </a:t>
            </a:r>
            <a:r>
              <a:rPr b="0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коефіцієнт тертя ковзання </a:t>
            </a:r>
            <a:endParaRPr/>
          </a:p>
          <a:p>
            <a:pPr indent="-514350" lvl="0" marL="514350" marR="0" rtl="0" algn="ctr">
              <a:lnSpc>
                <a:spcPct val="80000"/>
              </a:lnSpc>
              <a:spcBef>
                <a:spcPts val="660"/>
              </a:spcBef>
              <a:spcAft>
                <a:spcPts val="0"/>
              </a:spcAft>
              <a:buClr>
                <a:srgbClr val="0BD0D9"/>
              </a:buClr>
              <a:buSzPts val="2660"/>
              <a:buFont typeface="Noto Sans Symbols"/>
              <a:buNone/>
            </a:pPr>
            <a:r>
              <a:rPr b="1" i="0" lang="uk-UA" sz="2800" u="none">
                <a:solidFill>
                  <a:srgbClr val="C00000"/>
                </a:solidFill>
                <a:latin typeface="Constantia"/>
                <a:ea typeface="Constantia"/>
                <a:cs typeface="Constantia"/>
                <a:sym typeface="Constantia"/>
              </a:rPr>
              <a:t>    </a:t>
            </a:r>
            <a:r>
              <a:rPr b="1" i="0" lang="uk-UA" sz="3300" u="none">
                <a:solidFill>
                  <a:srgbClr val="C00000"/>
                </a:solidFill>
                <a:latin typeface="Constantia"/>
                <a:ea typeface="Constantia"/>
                <a:cs typeface="Constantia"/>
                <a:sym typeface="Constantia"/>
              </a:rPr>
              <a:t>µ = F/P</a:t>
            </a:r>
            <a:endParaRPr/>
          </a:p>
          <a:p>
            <a:pPr indent="-514350" lvl="0" marL="514350" marR="0" rtl="0" algn="ctr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rgbClr val="0BD0D9"/>
              </a:buClr>
              <a:buSzPts val="2850"/>
              <a:buFont typeface="Noto Sans Symbols"/>
              <a:buNone/>
            </a:pPr>
            <a:r>
              <a:rPr b="1" i="1" lang="uk-UA" sz="3000" u="sng">
                <a:solidFill>
                  <a:srgbClr val="55A839"/>
                </a:solidFill>
                <a:latin typeface="Constantia"/>
                <a:ea typeface="Constantia"/>
                <a:cs typeface="Constantia"/>
                <a:sym typeface="Constantia"/>
              </a:rPr>
              <a:t>Одиниці коефіцієнта тертя ковзання:</a:t>
            </a:r>
            <a:endParaRPr/>
          </a:p>
          <a:p>
            <a:pPr indent="-514350" lvl="0" marL="514350" marR="0" rtl="0" algn="ctr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rgbClr val="0BD0D9"/>
              </a:buClr>
              <a:buSzPts val="2850"/>
              <a:buFont typeface="Noto Sans Symbols"/>
              <a:buNone/>
            </a:pPr>
            <a:r>
              <a:rPr b="0" i="0" lang="uk-UA" sz="30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		Коефіцієнт тертя ковзання величина безрозмірна, оскільки сила тертя і вага вимірюються в одних і тих самих одиницях.</a:t>
            </a:r>
            <a:endParaRPr/>
          </a:p>
        </p:txBody>
      </p:sp>
      <p:sp>
        <p:nvSpPr>
          <p:cNvPr id="293" name="Google Shape;293;p34"/>
          <p:cNvSpPr txBox="1"/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45C75"/>
              </a:buClr>
              <a:buSzPts val="1200"/>
              <a:buFont typeface="Arial"/>
              <a:buNone/>
            </a:pPr>
            <a:fld id="{00000000-1234-1234-1234-123412341234}" type="slidenum">
              <a:rPr b="0" i="0" lang="uk-UA" sz="1200" u="none">
                <a:solidFill>
                  <a:srgbClr val="045C75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294" name="Google Shape;294;p34"/>
          <p:cNvSpPr txBox="1"/>
          <p:nvPr/>
        </p:nvSpPr>
        <p:spPr>
          <a:xfrm>
            <a:off x="228600" y="3087687"/>
            <a:ext cx="4648200" cy="430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5" name="Google Shape;295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57900" y="1695450"/>
            <a:ext cx="3036887" cy="517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 dir="r"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371600"/>
            <a:ext cx="40386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1000" y="2667000"/>
            <a:ext cx="27432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5"/>
          <p:cNvSpPr txBox="1"/>
          <p:nvPr/>
        </p:nvSpPr>
        <p:spPr>
          <a:xfrm>
            <a:off x="0" y="0"/>
            <a:ext cx="8839200" cy="1662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onstantia"/>
              <a:buNone/>
            </a:pPr>
            <a:r>
              <a:rPr b="1" i="0" lang="uk-UA" sz="60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Експеримент </a:t>
            </a:r>
            <a:endParaRPr b="0" i="0" sz="6000" u="none">
              <a:solidFill>
                <a:srgbClr val="FF0000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Покладіть брусок на горизонтально розміщену лінійку</a:t>
            </a:r>
            <a:r>
              <a:rPr b="0" i="0" lang="uk-UA" sz="2400" u="none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rPr>
              <a:t>.  </a:t>
            </a:r>
            <a:endParaRPr b="0" i="0" sz="24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303" name="Google Shape;303;p35"/>
          <p:cNvSpPr txBox="1"/>
          <p:nvPr/>
        </p:nvSpPr>
        <p:spPr>
          <a:xfrm>
            <a:off x="0" y="3429000"/>
            <a:ext cx="9144000" cy="25860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Прикріпіть до бруска динамометр і якомога рівномірніше тягніть його вздовж лінійки. Визначте при цьому покази динамометра. 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Зважте брусок і вантаж. 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Повторіть експеримент ще раз, поклавши на брусок спочатку один тягарець, потім одночасно два тягарці. 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nstantia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rPr>
              <a:t>Обчисліть для кожного випадку коефіцієнт тертя за формулою </a:t>
            </a:r>
            <a:endParaRPr b="0" i="0" sz="24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304" name="Google Shape;304;p35"/>
          <p:cNvSpPr txBox="1"/>
          <p:nvPr/>
        </p:nvSpPr>
        <p:spPr>
          <a:xfrm>
            <a:off x="0" y="5562600"/>
            <a:ext cx="7902575" cy="15700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Знайдіть середнє значення коефіцієнта тертя 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µсер= µ1+µ2/2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Char char="•"/>
            </a:pPr>
            <a:r>
              <a:rPr b="0" i="0" lang="uk-UA" sz="2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Результати вимірювань та обчислень запишіть у таблицю </a:t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5" name="Google Shape;305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91000" y="1371600"/>
            <a:ext cx="4581525" cy="200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:\Новая папка\DSCN4211.JPG" id="310" name="Google Shape;310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" y="838200"/>
            <a:ext cx="8915400" cy="5794375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36"/>
          <p:cNvSpPr txBox="1"/>
          <p:nvPr/>
        </p:nvSpPr>
        <p:spPr>
          <a:xfrm>
            <a:off x="914400" y="0"/>
            <a:ext cx="8229600" cy="21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onstantia"/>
              <a:buNone/>
            </a:pPr>
            <a:r>
              <a:rPr b="1" i="0" lang="uk-UA" sz="6000" u="none">
                <a:solidFill>
                  <a:srgbClr val="FF0000"/>
                </a:solidFill>
                <a:latin typeface="Constantia"/>
                <a:ea typeface="Constantia"/>
                <a:cs typeface="Constantia"/>
                <a:sym typeface="Constantia"/>
              </a:rPr>
              <a:t>Виконання роботи </a:t>
            </a:r>
            <a:endParaRPr b="0" i="0" sz="6000" u="none">
              <a:solidFill>
                <a:srgbClr val="FF0000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6000" u="none">
              <a:solidFill>
                <a:srgbClr val="FF0000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6" name="Google Shape;316;p37"/>
          <p:cNvGraphicFramePr/>
          <p:nvPr/>
        </p:nvGraphicFramePr>
        <p:xfrm>
          <a:off x="0" y="304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{F9FADD0E-60EE-41DC-9A4A-3FD00BEFED59}</a:tableStyleId>
              </a:tblPr>
              <a:tblGrid>
                <a:gridCol w="1295400"/>
                <a:gridCol w="1430325"/>
                <a:gridCol w="2209800"/>
                <a:gridCol w="2074850"/>
                <a:gridCol w="2133600"/>
              </a:tblGrid>
              <a:tr h="1624000"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Номер досліду </a:t>
                      </a:r>
                      <a:endParaRPr/>
                    </a:p>
                  </a:txBody>
                  <a:tcPr marT="5500" marB="0" marR="0" marL="3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Сила тертя  </a:t>
                      </a:r>
                      <a:r>
                        <a:rPr b="1" i="1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F</a:t>
                      </a:r>
                      <a:r>
                        <a:rPr b="1" baseline="-25000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тер</a:t>
                      </a: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, Н </a:t>
                      </a:r>
                      <a:endParaRPr/>
                    </a:p>
                  </a:txBody>
                  <a:tcPr marT="5500" marB="0" marR="0" marL="3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ctr">
                        <a:lnSpc>
                          <a:spcPct val="11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Вага бруска з вантажем  </a:t>
                      </a:r>
                      <a:endParaRPr b="0" i="0" sz="20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-6350" lvl="0" marL="257175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Р, Н </a:t>
                      </a:r>
                      <a:endParaRPr/>
                    </a:p>
                  </a:txBody>
                  <a:tcPr marT="5500" marB="0" marR="0" marL="3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Коефіцієнт тертя µ </a:t>
                      </a:r>
                      <a:endParaRPr/>
                    </a:p>
                  </a:txBody>
                  <a:tcPr marT="5500" marB="0" marR="0" marL="3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onstantia"/>
                        <a:buNone/>
                      </a:pPr>
                      <a:r>
                        <a:t/>
                      </a:r>
                      <a:endParaRPr b="1" i="0" sz="13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-6350" lvl="0" marL="257175" marR="0" rtl="0" algn="l">
                        <a:lnSpc>
                          <a:spcPct val="107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uk-UA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Середнє значення коефіцієнта тертя</a:t>
                      </a:r>
                      <a:endParaRPr/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1775"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uk-UA" sz="2000" u="none" cap="none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 </a:t>
                      </a:r>
                      <a:endParaRPr/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1775">
                <a:tc>
                  <a:txBody>
                    <a:bodyPr>
                      <a:noAutofit/>
                    </a:bodyPr>
                    <a:lstStyle/>
                    <a:p>
                      <a:pPr indent="-6350" lvl="0" marL="257175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uk-UA" sz="200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 </a:t>
                      </a:r>
                      <a:endParaRPr/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>
                      <a:noAutofit/>
                    </a:bodyPr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onstantia"/>
                        <a:ea typeface="Constantia"/>
                        <a:cs typeface="Constantia"/>
                        <a:sym typeface="Constantia"/>
                      </a:endParaRPr>
                    </a:p>
                  </a:txBody>
                  <a:tcPr marT="5500" marB="0" marR="0" marL="30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</a:tr>
            </a:tbl>
          </a:graphicData>
        </a:graphic>
      </p:graphicFrame>
      <p:sp>
        <p:nvSpPr>
          <p:cNvPr id="317" name="Google Shape;317;p37"/>
          <p:cNvSpPr txBox="1"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0" y="2514600"/>
            <a:ext cx="4572000" cy="5078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Обчислюємо похибки: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sng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sng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Абсолютні похибки: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∆µ1=µср-µ2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∆µ2=µср-µ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∆µср=∆µ1+∆µ2/2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Відносна похибка: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nstantia"/>
              <a:buNone/>
            </a:pPr>
            <a:r>
              <a:rPr b="1" i="0" lang="uk-UA" sz="28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δ = ∆µср/µср*100%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b="0" i="0" lang="uk-UA" sz="18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b="0" i="0" lang="uk-UA" sz="18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b="0" i="0" lang="uk-UA" sz="18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:\початковий.jpg" id="319" name="Google Shape;31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95800" y="2971800"/>
            <a:ext cx="4267200" cy="388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8"/>
          <p:cNvSpPr txBox="1"/>
          <p:nvPr/>
        </p:nvSpPr>
        <p:spPr>
          <a:xfrm>
            <a:off x="0" y="304800"/>
            <a:ext cx="9144000" cy="3081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uk-UA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результатами досліджень зробіть висновок, в якому зазначте: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uk-UA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1)яку фізичну величину  вимірювали; 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uk-UA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2)зіставте одержаний результат із табличним значенням коефіцієнта тертя ковзання дерева по дереву;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uk-UA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3)зазначте, які чинники вплинули на точність експерименту. </a:t>
            </a:r>
            <a:endParaRPr/>
          </a:p>
        </p:txBody>
      </p:sp>
      <p:pic>
        <p:nvPicPr>
          <p:cNvPr id="325" name="Google Shape;325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5000" y="3276600"/>
            <a:ext cx="6705600" cy="322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9"/>
          <p:cNvSpPr txBox="1"/>
          <p:nvPr>
            <p:ph idx="1" type="body"/>
          </p:nvPr>
        </p:nvSpPr>
        <p:spPr>
          <a:xfrm>
            <a:off x="5410200" y="381000"/>
            <a:ext cx="3733800" cy="647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3050" lvl="0" marL="27305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None/>
            </a:pPr>
            <a:r>
              <a:rPr b="1" i="0" lang="uk-UA" sz="2400" u="sng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Гра “ Вірю, не вірю ”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Char char="●"/>
            </a:pPr>
            <a:r>
              <a:rPr b="0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Сила – це міра взаємодії і позначається </a:t>
            </a:r>
            <a:r>
              <a:rPr b="0" i="0" lang="uk-UA" sz="2400" u="none">
                <a:solidFill>
                  <a:srgbClr val="FFC000"/>
                </a:solidFill>
                <a:latin typeface="Constantia"/>
                <a:ea typeface="Constantia"/>
                <a:cs typeface="Constantia"/>
                <a:sym typeface="Constantia"/>
              </a:rPr>
              <a:t>P.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Char char="●"/>
            </a:pPr>
            <a:r>
              <a:rPr b="0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В результаті дії сили змінюється швидкість тіл і форма тіл.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Char char="●"/>
            </a:pPr>
            <a:r>
              <a:rPr b="0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Сила вимірюється у тоннах.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Char char="●"/>
            </a:pPr>
            <a:r>
              <a:rPr b="0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Є такі види сил: м’язова, велика та мала, сила любові.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Char char="●"/>
            </a:pPr>
            <a:r>
              <a:rPr b="0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Сила тяжіння існує тільки на Землі і напрямлена до її центра.</a:t>
            </a:r>
            <a:endParaRPr/>
          </a:p>
          <a:p>
            <a:pPr indent="-273050" lvl="0" marL="273050" marR="0" rtl="0" algn="l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Char char="●"/>
            </a:pPr>
            <a:r>
              <a:rPr b="0" i="0" lang="uk-UA" sz="240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Силу тяжіння можна обчислити за формулою: F = mg.</a:t>
            </a:r>
            <a:endParaRPr/>
          </a:p>
          <a:p>
            <a:pPr indent="-128270" lvl="0" marL="273050" marR="0" rtl="0" algn="l">
              <a:spcBef>
                <a:spcPts val="480"/>
              </a:spcBef>
              <a:spcAft>
                <a:spcPts val="0"/>
              </a:spcAft>
              <a:buClr>
                <a:srgbClr val="0BD0D9"/>
              </a:buClr>
              <a:buSzPts val="2280"/>
              <a:buFont typeface="Noto Sans Symbols"/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pic>
        <p:nvPicPr>
          <p:cNvPr descr="H:\Новая папка\DSCN4192.JPG" id="331" name="Google Shape;33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" y="609600"/>
            <a:ext cx="5334000" cy="510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:\Новая папка\DSCN4191.JPG" id="336" name="Google Shape;336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152400"/>
            <a:ext cx="8534400" cy="640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1"/>
          <p:cNvSpPr txBox="1"/>
          <p:nvPr/>
        </p:nvSpPr>
        <p:spPr>
          <a:xfrm>
            <a:off x="381000" y="533400"/>
            <a:ext cx="8229600" cy="830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Times New Roman"/>
              <a:buNone/>
            </a:pPr>
            <a:r>
              <a:rPr b="1" i="0" lang="uk-UA" sz="48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Домашнє</a:t>
            </a:r>
            <a:r>
              <a:rPr b="1" i="0" lang="uk-UA" sz="4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uk-UA" sz="48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завдання</a:t>
            </a:r>
            <a:endParaRPr/>
          </a:p>
        </p:txBody>
      </p:sp>
      <p:sp>
        <p:nvSpPr>
          <p:cNvPr id="342" name="Google Shape;342;p41"/>
          <p:cNvSpPr txBox="1"/>
          <p:nvPr/>
        </p:nvSpPr>
        <p:spPr>
          <a:xfrm>
            <a:off x="0" y="1219200"/>
            <a:ext cx="9144000" cy="30464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1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*Повторити § 23-24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1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*Намалюйте всі сили, що діють на брусок, який рухається вздовж похилої площини. *Розгляньте випадки, коли брусок рухається вверх, вниз.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1" lang="uk-UA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*</a:t>
            </a:r>
            <a:r>
              <a:rPr b="1" i="1" lang="uk-UA" sz="32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Напишіть міні-твір на тему “Що б сталося, якби зникла сила тертя”.</a:t>
            </a:r>
            <a:endParaRPr/>
          </a:p>
        </p:txBody>
      </p:sp>
      <p:pic>
        <p:nvPicPr>
          <p:cNvPr descr="H:\Без названия.png" id="343" name="Google Shape;34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78425" y="3733800"/>
            <a:ext cx="3355975" cy="312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4_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2_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3_Поток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