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8" r:id="rId2"/>
    <p:sldId id="259" r:id="rId3"/>
    <p:sldId id="260" r:id="rId4"/>
    <p:sldId id="261" r:id="rId5"/>
    <p:sldId id="272" r:id="rId6"/>
    <p:sldId id="262" r:id="rId7"/>
    <p:sldId id="306" r:id="rId8"/>
    <p:sldId id="274" r:id="rId9"/>
    <p:sldId id="268" r:id="rId10"/>
    <p:sldId id="266" r:id="rId11"/>
    <p:sldId id="267" r:id="rId12"/>
    <p:sldId id="277" r:id="rId13"/>
    <p:sldId id="307" r:id="rId14"/>
    <p:sldId id="269" r:id="rId15"/>
    <p:sldId id="270" r:id="rId16"/>
    <p:sldId id="271" r:id="rId17"/>
    <p:sldId id="275" r:id="rId18"/>
    <p:sldId id="276" r:id="rId19"/>
    <p:sldId id="278" r:id="rId20"/>
    <p:sldId id="279" r:id="rId21"/>
    <p:sldId id="280" r:id="rId22"/>
    <p:sldId id="281" r:id="rId23"/>
    <p:sldId id="282" r:id="rId24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50000"/>
      </a:spcBef>
      <a:spcAft>
        <a:spcPct val="0"/>
      </a:spcAft>
      <a:defRPr sz="7200" kern="1200">
        <a:solidFill>
          <a:srgbClr val="660033"/>
        </a:solidFill>
        <a:latin typeface="Times New Roman" pitchFamily="18" charset="0"/>
        <a:ea typeface="+mn-ea"/>
        <a:cs typeface="Arial" charset="0"/>
      </a:defRPr>
    </a:lvl1pPr>
    <a:lvl2pPr marL="457200" algn="ctr" rtl="0" fontAlgn="base">
      <a:spcBef>
        <a:spcPct val="50000"/>
      </a:spcBef>
      <a:spcAft>
        <a:spcPct val="0"/>
      </a:spcAft>
      <a:defRPr sz="7200" kern="1200">
        <a:solidFill>
          <a:srgbClr val="660033"/>
        </a:solidFill>
        <a:latin typeface="Times New Roman" pitchFamily="18" charset="0"/>
        <a:ea typeface="+mn-ea"/>
        <a:cs typeface="Arial" charset="0"/>
      </a:defRPr>
    </a:lvl2pPr>
    <a:lvl3pPr marL="914400" algn="ctr" rtl="0" fontAlgn="base">
      <a:spcBef>
        <a:spcPct val="50000"/>
      </a:spcBef>
      <a:spcAft>
        <a:spcPct val="0"/>
      </a:spcAft>
      <a:defRPr sz="7200" kern="1200">
        <a:solidFill>
          <a:srgbClr val="660033"/>
        </a:solidFill>
        <a:latin typeface="Times New Roman" pitchFamily="18" charset="0"/>
        <a:ea typeface="+mn-ea"/>
        <a:cs typeface="Arial" charset="0"/>
      </a:defRPr>
    </a:lvl3pPr>
    <a:lvl4pPr marL="1371600" algn="ctr" rtl="0" fontAlgn="base">
      <a:spcBef>
        <a:spcPct val="50000"/>
      </a:spcBef>
      <a:spcAft>
        <a:spcPct val="0"/>
      </a:spcAft>
      <a:defRPr sz="7200" kern="1200">
        <a:solidFill>
          <a:srgbClr val="660033"/>
        </a:solidFill>
        <a:latin typeface="Times New Roman" pitchFamily="18" charset="0"/>
        <a:ea typeface="+mn-ea"/>
        <a:cs typeface="Arial" charset="0"/>
      </a:defRPr>
    </a:lvl4pPr>
    <a:lvl5pPr marL="1828800" algn="ctr" rtl="0" fontAlgn="base">
      <a:spcBef>
        <a:spcPct val="50000"/>
      </a:spcBef>
      <a:spcAft>
        <a:spcPct val="0"/>
      </a:spcAft>
      <a:defRPr sz="7200" kern="1200">
        <a:solidFill>
          <a:srgbClr val="660033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7200" kern="1200">
        <a:solidFill>
          <a:srgbClr val="660033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7200" kern="1200">
        <a:solidFill>
          <a:srgbClr val="660033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7200" kern="1200">
        <a:solidFill>
          <a:srgbClr val="660033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7200" kern="1200">
        <a:solidFill>
          <a:srgbClr val="660033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  <a:srgbClr val="FF0000"/>
    <a:srgbClr val="6666FF"/>
    <a:srgbClr val="CCEC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12" autoAdjust="0"/>
  </p:normalViewPr>
  <p:slideViewPr>
    <p:cSldViewPr>
      <p:cViewPr varScale="1">
        <p:scale>
          <a:sx n="65" d="100"/>
          <a:sy n="65" d="100"/>
        </p:scale>
        <p:origin x="44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spcBef>
                  <a:spcPct val="0"/>
                </a:spcBef>
                <a:defRPr/>
              </a:pPr>
              <a:endParaRPr lang="ru-RU" sz="1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spcBef>
                  <a:spcPct val="0"/>
                </a:spcBef>
                <a:defRPr/>
              </a:pPr>
              <a:endParaRPr lang="ru-RU" sz="1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spcBef>
                  <a:spcPct val="0"/>
                </a:spcBef>
                <a:defRPr/>
              </a:pPr>
              <a:endParaRPr lang="ru-RU" sz="1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spcBef>
                  <a:spcPct val="0"/>
                </a:spcBef>
                <a:defRPr/>
              </a:pPr>
              <a:endParaRPr lang="ru-RU" sz="1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l">
                <a:spcBef>
                  <a:spcPct val="0"/>
                </a:spcBef>
                <a:defRPr/>
              </a:pPr>
              <a:endParaRPr lang="ru-RU" sz="1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l">
                <a:spcBef>
                  <a:spcPct val="0"/>
                </a:spcBef>
                <a:defRPr/>
              </a:pPr>
              <a:endParaRPr lang="ru-RU" sz="1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l">
                <a:spcBef>
                  <a:spcPct val="0"/>
                </a:spcBef>
                <a:defRPr/>
              </a:pPr>
              <a:endParaRPr lang="ru-RU" sz="1800" dirty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41994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1995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FF379-911B-4EB4-967F-AF8871A88921}" type="datetimeFigureOut">
              <a:rPr lang="ru-RU"/>
              <a:pPr>
                <a:defRPr/>
              </a:pPr>
              <a:t>24.02.2019</a:t>
            </a:fld>
            <a:endParaRPr lang="ru-RU" dirty="0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9512F-A3A1-4DF2-8D87-05771AE0F9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28998-3CA0-4CB9-8CF7-37FC62125D02}" type="datetimeFigureOut">
              <a:rPr lang="ru-RU"/>
              <a:pPr>
                <a:defRPr/>
              </a:pPr>
              <a:t>24.02.2019</a:t>
            </a:fld>
            <a:endParaRPr lang="ru-RU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E81D6-96AA-4806-BB1C-2AD0E77C7E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21CC8-9AC1-4E46-8D71-7F080A3F796E}" type="datetimeFigureOut">
              <a:rPr lang="ru-RU"/>
              <a:pPr>
                <a:defRPr/>
              </a:pPr>
              <a:t>24.02.2019</a:t>
            </a:fld>
            <a:endParaRPr lang="ru-RU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7CFAD-01F5-4D3A-B001-F22ACDC126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67F76-0CA0-445C-ACE5-4DB8E090E868}" type="datetimeFigureOut">
              <a:rPr lang="ru-RU"/>
              <a:pPr>
                <a:defRPr/>
              </a:pPr>
              <a:t>24.02.2019</a:t>
            </a:fld>
            <a:endParaRPr lang="ru-RU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94F5A-9E48-44E4-A33D-3A7366D42B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050FF-5CCD-496C-A45F-93F055DE3687}" type="datetimeFigureOut">
              <a:rPr lang="ru-RU"/>
              <a:pPr>
                <a:defRPr/>
              </a:pPr>
              <a:t>24.02.2019</a:t>
            </a:fld>
            <a:endParaRPr lang="ru-RU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56610-208F-4107-81F0-3152D6D765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3241A-3BCB-44F5-A58B-1D9BBB5A5711}" type="datetimeFigureOut">
              <a:rPr lang="ru-RU"/>
              <a:pPr>
                <a:defRPr/>
              </a:pPr>
              <a:t>24.02.2019</a:t>
            </a:fld>
            <a:endParaRPr lang="ru-RU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3883C7-65AB-45E5-A714-55A88CC7B0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11178-0499-4F7A-A6B2-4FB006B19B91}" type="datetimeFigureOut">
              <a:rPr lang="ru-RU"/>
              <a:pPr>
                <a:defRPr/>
              </a:pPr>
              <a:t>24.02.2019</a:t>
            </a:fld>
            <a:endParaRPr lang="ru-RU" dirty="0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F5B58-B6E1-4149-98E9-6F1E026AC2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94975-36CD-40B9-BCD9-22B6AE94DBDB}" type="datetimeFigureOut">
              <a:rPr lang="ru-RU"/>
              <a:pPr>
                <a:defRPr/>
              </a:pPr>
              <a:t>24.02.2019</a:t>
            </a:fld>
            <a:endParaRPr lang="ru-RU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1AAE0-8EFB-4C11-91A5-6F54D963D60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8AC76-E403-42D2-9984-98CDDB546622}" type="datetimeFigureOut">
              <a:rPr lang="ru-RU"/>
              <a:pPr>
                <a:defRPr/>
              </a:pPr>
              <a:t>24.02.2019</a:t>
            </a:fld>
            <a:endParaRPr lang="ru-RU" dirty="0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65E67-7A61-4F6C-8B28-DED96649C9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F0DCC-4645-40FA-9A80-799C2EF083B1}" type="datetimeFigureOut">
              <a:rPr lang="ru-RU"/>
              <a:pPr>
                <a:defRPr/>
              </a:pPr>
              <a:t>24.02.2019</a:t>
            </a:fld>
            <a:endParaRPr lang="ru-RU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8E4B82-7AFA-4BC0-8204-5B08A81CB8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83596-5BAB-4E4A-A663-67CFFD35AB03}" type="datetimeFigureOut">
              <a:rPr lang="ru-RU"/>
              <a:pPr>
                <a:defRPr/>
              </a:pPr>
              <a:t>24.02.2019</a:t>
            </a:fld>
            <a:endParaRPr lang="ru-RU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5B15E-BC96-48D9-B223-7000D5F27D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66FF"/>
            </a:gs>
            <a:gs pos="100000">
              <a:srgbClr val="CCE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40963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spcBef>
                  <a:spcPct val="0"/>
                </a:spcBef>
                <a:defRPr/>
              </a:pPr>
              <a:endParaRPr lang="ru-RU" sz="1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0964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spcBef>
                  <a:spcPct val="0"/>
                </a:spcBef>
                <a:defRPr/>
              </a:pPr>
              <a:endParaRPr lang="ru-RU" sz="1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0965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spcBef>
                  <a:spcPct val="0"/>
                </a:spcBef>
                <a:defRPr/>
              </a:pPr>
              <a:endParaRPr lang="ru-RU" sz="1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0966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spcBef>
                  <a:spcPct val="0"/>
                </a:spcBef>
                <a:defRPr/>
              </a:pPr>
              <a:endParaRPr lang="ru-RU" sz="1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0967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l">
                <a:spcBef>
                  <a:spcPct val="0"/>
                </a:spcBef>
                <a:defRPr/>
              </a:pPr>
              <a:endParaRPr lang="ru-RU" sz="1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0968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l">
                <a:spcBef>
                  <a:spcPct val="0"/>
                </a:spcBef>
                <a:defRPr/>
              </a:pPr>
              <a:endParaRPr lang="ru-RU" sz="1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0969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l">
                <a:spcBef>
                  <a:spcPct val="0"/>
                </a:spcBef>
                <a:defRPr/>
              </a:pPr>
              <a:endParaRPr lang="ru-RU" sz="1800" dirty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40970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71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0972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D39200CE-7D2F-47F3-9554-A66639786EEF}" type="datetimeFigureOut">
              <a:rPr lang="ru-RU"/>
              <a:pPr>
                <a:defRPr/>
              </a:pPr>
              <a:t>24.02.2019</a:t>
            </a:fld>
            <a:endParaRPr lang="ru-RU" dirty="0"/>
          </a:p>
        </p:txBody>
      </p:sp>
      <p:sp>
        <p:nvSpPr>
          <p:cNvPr id="40973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0974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3B1EE170-8176-4087-A277-DC8B4F09EB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3" r:id="rId3"/>
    <p:sldLayoutId id="2147483662" r:id="rId4"/>
    <p:sldLayoutId id="2147483661" r:id="rId5"/>
    <p:sldLayoutId id="2147483660" r:id="rId6"/>
    <p:sldLayoutId id="2147483659" r:id="rId7"/>
    <p:sldLayoutId id="2147483658" r:id="rId8"/>
    <p:sldLayoutId id="2147483657" r:id="rId9"/>
    <p:sldLayoutId id="2147483656" r:id="rId10"/>
    <p:sldLayoutId id="214748365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4464794"/>
          </a:xfrm>
          <a:noFill/>
        </p:spPr>
        <p:txBody>
          <a:bodyPr anchorCtr="0"/>
          <a:lstStyle/>
          <a:p>
            <a:pPr eaLnBrk="1" hangingPunct="1"/>
            <a:r>
              <a:rPr lang="uk-UA" sz="54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54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загальнення та систематизація знань </a:t>
            </a:r>
            <a:br>
              <a:rPr lang="uk-UA" sz="54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з теми: </a:t>
            </a:r>
            <a:br>
              <a:rPr lang="uk-UA" sz="54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80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 Коливання та хвилі »</a:t>
            </a:r>
            <a:endParaRPr lang="ru-RU" sz="8000" dirty="0" smtClean="0">
              <a:effectLst/>
            </a:endParaRPr>
          </a:p>
        </p:txBody>
      </p:sp>
      <p:sp>
        <p:nvSpPr>
          <p:cNvPr id="3" name="AutoShape 4" descr="ÐÐ°ÑÑÐ¸Ð½ÐºÐ¸ Ð¿Ð¾ Ð·Ð°Ð¿ÑÐ¾ÑÑ ÐºÐ°ÑÑÐ¸Ð½ÐºÐ¸ Ð· ÑÑÐ·Ð¸ÐºÐ¸ ÐºÐ¾Ð»Ð¸Ð²Ð°Ð½Ð½Ñ Ñ ÑÐ²Ð¸Ð»Ñ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7" name="Picture 3" descr="ÐÐ°ÑÑÐ¸Ð½ÐºÐ¸ Ð¿Ð¾ Ð·Ð°Ð¿ÑÐ¾ÑÑ ÑÐ¾ÑÐ¾ ÐºÐ¾Ð»Ð¸Ð²Ð°Ð½Ð½Ñ Ñ ÑÐ²Ð¸Ð»Ñ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869160"/>
            <a:ext cx="4622726" cy="179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3607" y="260350"/>
            <a:ext cx="7654305" cy="3600698"/>
          </a:xfrm>
        </p:spPr>
        <p:txBody>
          <a:bodyPr anchorCtr="0"/>
          <a:lstStyle/>
          <a:p>
            <a:pPr eaLnBrk="1" hangingPunct="1">
              <a:defRPr/>
            </a:pPr>
            <a:r>
              <a:rPr lang="uk-UA" sz="66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Третій етап</a:t>
            </a:r>
            <a:r>
              <a:rPr lang="uk-UA" sz="66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6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6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6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« Дослід »</a:t>
            </a:r>
            <a:r>
              <a:rPr lang="uk-UA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140968"/>
            <a:ext cx="5688632" cy="337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750" y="274638"/>
            <a:ext cx="8424863" cy="4090466"/>
          </a:xfrm>
          <a:noFill/>
        </p:spPr>
        <p:txBody>
          <a:bodyPr anchorCtr="0"/>
          <a:lstStyle/>
          <a:p>
            <a:pPr algn="l" eaLnBrk="1" hangingPunct="1"/>
            <a:r>
              <a:rPr lang="uk-UA" b="1" u="sng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Дати відповіді на запитання:</a:t>
            </a:r>
            <a:r>
              <a:rPr lang="ru-RU" b="1" u="sng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u="sng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4000" b="1" i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З яких частин складається дана коливальна система?</a:t>
            </a:r>
            <a:r>
              <a:rPr lang="ru-RU" sz="4000" b="1" i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4000" b="1" i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Який вид коливань у ній виникає?</a:t>
            </a:r>
            <a:br>
              <a:rPr lang="uk-UA" sz="4000" b="1" i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000" b="1" i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3. Від чого залежить період коливань цієї системи</a:t>
            </a:r>
            <a:r>
              <a:rPr lang="uk-UA" sz="4000" b="1" i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b="1" i="1" dirty="0" smtClean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ÐÐ°ÑÑÐ¸Ð½ÐºÐ¸ Ð¿Ð¾ Ð·Ð°Ð¿ÑÐ¾ÑÑ ÑÐ¾ÑÐ¾  Ð· ÑÑÐ·Ð¸Ðº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539" y="3789040"/>
            <a:ext cx="2702074" cy="270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27584" y="333375"/>
            <a:ext cx="7776666" cy="523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0"/>
              </a:spcBef>
            </a:pPr>
            <a:r>
              <a:rPr lang="uk-UA" sz="4400" dirty="0">
                <a:solidFill>
                  <a:schemeClr val="tx1"/>
                </a:solidFill>
                <a:cs typeface="Times New Roman" pitchFamily="18" charset="0"/>
              </a:rPr>
              <a:t>                    </a:t>
            </a:r>
            <a:r>
              <a:rPr lang="uk-UA" sz="4400" b="1" dirty="0">
                <a:solidFill>
                  <a:schemeClr val="bg1"/>
                </a:solidFill>
                <a:cs typeface="Times New Roman" pitchFamily="18" charset="0"/>
              </a:rPr>
              <a:t>Кросворд</a:t>
            </a:r>
          </a:p>
          <a:p>
            <a:pPr>
              <a:spcBef>
                <a:spcPct val="0"/>
              </a:spcBef>
              <a:buFontTx/>
              <a:buAutoNum type="arabicPeriod"/>
            </a:pPr>
            <a:r>
              <a:rPr lang="uk-UA" sz="3600" b="1" i="1" dirty="0" smtClean="0">
                <a:solidFill>
                  <a:schemeClr val="bg1"/>
                </a:solidFill>
                <a:cs typeface="Times New Roman" pitchFamily="18" charset="0"/>
              </a:rPr>
              <a:t> Одиниця вимірювання частоти. </a:t>
            </a:r>
            <a:endParaRPr lang="uk-UA" sz="3600" b="1" i="1" dirty="0">
              <a:solidFill>
                <a:schemeClr val="bg1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AutoNum type="arabicPeriod"/>
            </a:pPr>
            <a:r>
              <a:rPr lang="uk-UA" sz="3600" b="1" i="1" dirty="0" smtClean="0">
                <a:solidFill>
                  <a:schemeClr val="bg1"/>
                </a:solidFill>
                <a:cs typeface="Times New Roman" pitchFamily="18" charset="0"/>
              </a:rPr>
              <a:t> Джерело звуку певної частоти..</a:t>
            </a:r>
            <a:endParaRPr lang="uk-UA" sz="3600" b="1" i="1" dirty="0">
              <a:solidFill>
                <a:schemeClr val="bg1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AutoNum type="arabicPeriod"/>
            </a:pPr>
            <a:r>
              <a:rPr lang="uk-UA" sz="3600" b="1" i="1" dirty="0" smtClean="0">
                <a:solidFill>
                  <a:schemeClr val="bg1"/>
                </a:solidFill>
                <a:cs typeface="Times New Roman" pitchFamily="18" charset="0"/>
              </a:rPr>
              <a:t> Звукова хвиля з частотою менше 16 Гц.</a:t>
            </a:r>
            <a:endParaRPr lang="uk-UA" sz="3600" b="1" i="1" dirty="0">
              <a:solidFill>
                <a:schemeClr val="bg1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AutoNum type="arabicPeriod"/>
            </a:pPr>
            <a:r>
              <a:rPr lang="uk-UA" sz="3600" b="1" i="1" dirty="0" smtClean="0">
                <a:solidFill>
                  <a:schemeClr val="bg1"/>
                </a:solidFill>
                <a:cs typeface="Times New Roman" pitchFamily="18" charset="0"/>
              </a:rPr>
              <a:t> Час протягом якого відбувається одне повне коливання.</a:t>
            </a:r>
            <a:endParaRPr lang="uk-UA" sz="2800" b="1" i="1" dirty="0">
              <a:solidFill>
                <a:schemeClr val="bg1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uk-UA" sz="2800" b="1" i="1" dirty="0">
              <a:solidFill>
                <a:schemeClr val="bg1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uk-UA" sz="2800" b="1" i="1" dirty="0">
              <a:solidFill>
                <a:schemeClr val="bg1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ru-RU" sz="18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980728"/>
            <a:ext cx="727280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0"/>
              </a:spcBef>
            </a:pPr>
            <a:r>
              <a:rPr lang="uk-UA" sz="3600" b="1" i="1" dirty="0" smtClean="0">
                <a:solidFill>
                  <a:srgbClr val="000000"/>
                </a:solidFill>
                <a:cs typeface="Times New Roman" pitchFamily="18" charset="0"/>
              </a:rPr>
              <a:t>5. Відбиття звуку від перешкод.</a:t>
            </a:r>
            <a:endParaRPr lang="uk-UA" sz="3600" b="1" i="1" dirty="0">
              <a:solidFill>
                <a:srgbClr val="000000"/>
              </a:solidFill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lang="uk-UA" sz="3600" b="1" i="1" dirty="0" smtClean="0">
                <a:solidFill>
                  <a:srgbClr val="000000"/>
                </a:solidFill>
                <a:cs typeface="Times New Roman" pitchFamily="18" charset="0"/>
              </a:rPr>
              <a:t>6. Величина, обернена до періоду.</a:t>
            </a:r>
            <a:endParaRPr lang="uk-UA" sz="3600" b="1" i="1" dirty="0">
              <a:solidFill>
                <a:srgbClr val="000000"/>
              </a:solidFill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lang="uk-UA" sz="3600" b="1" i="1" dirty="0" smtClean="0">
                <a:solidFill>
                  <a:srgbClr val="000000"/>
                </a:solidFill>
                <a:cs typeface="Times New Roman" pitchFamily="18" charset="0"/>
              </a:rPr>
              <a:t>7. Система, що складається з тіла підвішеного на нитці.</a:t>
            </a:r>
            <a:endParaRPr lang="uk-UA" sz="3600" b="1" i="1" dirty="0">
              <a:solidFill>
                <a:srgbClr val="000000"/>
              </a:solidFill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lang="uk-UA" sz="3600" b="1" i="1" dirty="0" smtClean="0">
                <a:solidFill>
                  <a:srgbClr val="000000"/>
                </a:solidFill>
                <a:cs typeface="Times New Roman" pitchFamily="18" charset="0"/>
              </a:rPr>
              <a:t>  8. Розділ фізики, пов’язаний з вивченням звукових явищ.</a:t>
            </a:r>
          </a:p>
          <a:p>
            <a:pPr lvl="0">
              <a:spcBef>
                <a:spcPct val="0"/>
              </a:spcBef>
              <a:buFontTx/>
              <a:buAutoNum type="arabicPeriod"/>
            </a:pPr>
            <a:endParaRPr lang="uk-UA" sz="2800" b="1" i="1" dirty="0">
              <a:solidFill>
                <a:srgbClr val="000000"/>
              </a:solidFill>
              <a:cs typeface="Times New Roman" pitchFamily="18" charset="0"/>
            </a:endParaRPr>
          </a:p>
          <a:p>
            <a:pPr lvl="0">
              <a:spcBef>
                <a:spcPct val="0"/>
              </a:spcBef>
              <a:buFontTx/>
              <a:buAutoNum type="arabicPeriod"/>
            </a:pPr>
            <a:endParaRPr lang="uk-UA" sz="2800" b="1" i="1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lvl="0">
              <a:spcBef>
                <a:spcPct val="0"/>
              </a:spcBef>
              <a:buFontTx/>
              <a:buAutoNum type="arabicPeriod"/>
            </a:pPr>
            <a:endParaRPr lang="uk-UA" sz="2800" b="1" i="1" dirty="0">
              <a:solidFill>
                <a:srgbClr val="000000"/>
              </a:solidFill>
              <a:cs typeface="Times New Roman" pitchFamily="18" charset="0"/>
            </a:endParaRPr>
          </a:p>
          <a:p>
            <a:pPr lvl="0">
              <a:spcBef>
                <a:spcPct val="0"/>
              </a:spcBef>
              <a:buFontTx/>
              <a:buAutoNum type="arabicPeriod"/>
            </a:pPr>
            <a:endParaRPr lang="uk-UA" sz="2800" b="1" i="1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lvl="0">
              <a:spcBef>
                <a:spcPct val="0"/>
              </a:spcBef>
              <a:buFontTx/>
              <a:buAutoNum type="arabicPeriod"/>
            </a:pPr>
            <a:endParaRPr lang="uk-UA" sz="2800" b="1" i="1" dirty="0">
              <a:solidFill>
                <a:srgbClr val="000000"/>
              </a:solidFill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endParaRPr lang="uk-UA" sz="28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91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187450" y="663575"/>
            <a:ext cx="763270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>
              <a:spcBef>
                <a:spcPct val="0"/>
              </a:spcBef>
            </a:pPr>
            <a:r>
              <a:rPr lang="uk-UA" sz="3600" i="1" dirty="0">
                <a:solidFill>
                  <a:schemeClr val="accent2"/>
                </a:solidFill>
                <a:cs typeface="Times New Roman" pitchFamily="18" charset="0"/>
              </a:rPr>
              <a:t>                    </a:t>
            </a:r>
            <a:r>
              <a:rPr lang="uk-UA" sz="3600" b="1" i="1" u="sng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uk-UA" sz="4000" b="1" i="1" u="sng" dirty="0">
                <a:solidFill>
                  <a:schemeClr val="bg1"/>
                </a:solidFill>
                <a:cs typeface="Times New Roman" pitchFamily="18" charset="0"/>
              </a:rPr>
              <a:t>Якісні  задачі:</a:t>
            </a:r>
          </a:p>
          <a:p>
            <a:pPr marL="342900" indent="-342900">
              <a:spcBef>
                <a:spcPct val="0"/>
              </a:spcBef>
              <a:buFontTx/>
              <a:buAutoNum type="arabicPeriod"/>
            </a:pPr>
            <a:r>
              <a:rPr lang="uk-UA" sz="3600" b="1" i="1" dirty="0">
                <a:solidFill>
                  <a:srgbClr val="000000"/>
                </a:solidFill>
                <a:cs typeface="Times New Roman" pitchFamily="18" charset="0"/>
              </a:rPr>
              <a:t>Що треба зробити з довжиною маятника настінного годинника, якщо він відстає?</a:t>
            </a:r>
          </a:p>
          <a:p>
            <a:pPr marL="342900" indent="-342900">
              <a:spcBef>
                <a:spcPct val="0"/>
              </a:spcBef>
            </a:pPr>
            <a:endParaRPr lang="uk-UA" sz="3600" b="1" i="1" dirty="0">
              <a:solidFill>
                <a:srgbClr val="000000"/>
              </a:solidFill>
              <a:cs typeface="Times New Roman" pitchFamily="18" charset="0"/>
            </a:endParaRPr>
          </a:p>
          <a:p>
            <a:pPr marL="342900" indent="-342900">
              <a:spcBef>
                <a:spcPct val="0"/>
              </a:spcBef>
            </a:pPr>
            <a:r>
              <a:rPr lang="uk-UA" sz="3600" b="1" i="1" dirty="0">
                <a:solidFill>
                  <a:srgbClr val="000000"/>
                </a:solidFill>
                <a:cs typeface="Times New Roman" pitchFamily="18" charset="0"/>
              </a:rPr>
              <a:t>2.</a:t>
            </a:r>
            <a:r>
              <a:rPr lang="ru-RU" sz="3600" b="1" i="1" dirty="0">
                <a:solidFill>
                  <a:srgbClr val="000000"/>
                </a:solidFill>
                <a:cs typeface="Times New Roman" pitchFamily="18" charset="0"/>
              </a:rPr>
              <a:t> Космонавт взяв з собою на Місяць наручний механічний годинник й маятниковий годинник. Які з них ідуть на Місяці так само, як на Землі? </a:t>
            </a:r>
            <a:br>
              <a:rPr lang="ru-RU" sz="3600" b="1" i="1" dirty="0">
                <a:solidFill>
                  <a:srgbClr val="000000"/>
                </a:solidFill>
                <a:cs typeface="Times New Roman" pitchFamily="18" charset="0"/>
              </a:rPr>
            </a:br>
            <a:endParaRPr lang="ru-RU" sz="3600" dirty="0">
              <a:solidFill>
                <a:srgbClr val="000000"/>
              </a:solidFill>
              <a:latin typeface="Calibri" pitchFamily="34" charset="0"/>
            </a:endParaRPr>
          </a:p>
          <a:p>
            <a:pPr marL="342900" indent="-342900" algn="l">
              <a:spcBef>
                <a:spcPct val="0"/>
              </a:spcBef>
            </a:pPr>
            <a:endParaRPr lang="ru-RU" sz="3600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42988" y="260350"/>
            <a:ext cx="7850187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ru-RU" sz="4000" b="1" i="1" dirty="0">
                <a:solidFill>
                  <a:srgbClr val="000000"/>
                </a:solidFill>
                <a:cs typeface="Times New Roman" pitchFamily="18" charset="0"/>
              </a:rPr>
              <a:t>3. Чи зміниться період   коливань гойдалки, якщо замість однієї людини на неї сядуть двоє?</a:t>
            </a:r>
          </a:p>
          <a:p>
            <a:pPr>
              <a:spcBef>
                <a:spcPct val="0"/>
              </a:spcBef>
            </a:pPr>
            <a:endParaRPr lang="ru-RU" sz="4000" b="1" i="1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uk-UA" sz="4000" b="1" i="1" dirty="0" smtClean="0">
                <a:solidFill>
                  <a:srgbClr val="000000"/>
                </a:solidFill>
                <a:cs typeface="Times New Roman" pitchFamily="18" charset="0"/>
              </a:rPr>
              <a:t>5</a:t>
            </a:r>
            <a:r>
              <a:rPr lang="uk-UA" sz="4000" b="1" i="1" dirty="0">
                <a:solidFill>
                  <a:srgbClr val="000000"/>
                </a:solidFill>
                <a:cs typeface="Times New Roman" pitchFamily="18" charset="0"/>
              </a:rPr>
              <a:t>. Чи зміниться період коливань гойдалки, якщо хлопчик спершу на ній сидів, а потім встав?</a:t>
            </a:r>
            <a:endParaRPr lang="ru-RU" sz="4000" b="1" i="1" dirty="0">
              <a:solidFill>
                <a:srgbClr val="000000"/>
              </a:solidFill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ru-RU" sz="1800" i="1" dirty="0">
              <a:solidFill>
                <a:srgbClr val="000000"/>
              </a:solidFill>
              <a:latin typeface="Calibri" pitchFamily="34" charset="0"/>
            </a:endParaRPr>
          </a:p>
          <a:p>
            <a:pPr>
              <a:spcBef>
                <a:spcPct val="0"/>
              </a:spcBef>
            </a:pPr>
            <a:r>
              <a:rPr lang="ru-RU" sz="4000" b="1" i="1" dirty="0">
                <a:solidFill>
                  <a:srgbClr val="000000"/>
                </a:solidFill>
                <a:cs typeface="Times New Roman" pitchFamily="18" charset="0"/>
              </a:rPr>
              <a:t/>
            </a:r>
            <a:br>
              <a:rPr lang="ru-RU" sz="4000" b="1" i="1" dirty="0">
                <a:solidFill>
                  <a:srgbClr val="000000"/>
                </a:solidFill>
                <a:cs typeface="Times New Roman" pitchFamily="18" charset="0"/>
              </a:rPr>
            </a:br>
            <a:r>
              <a:rPr lang="ru-RU" sz="4000" b="1" dirty="0">
                <a:solidFill>
                  <a:srgbClr val="000000"/>
                </a:solidFill>
                <a:cs typeface="Times New Roman" pitchFamily="18" charset="0"/>
              </a:rPr>
              <a:t/>
            </a:r>
            <a:br>
              <a:rPr lang="ru-RU" sz="4000" b="1" dirty="0">
                <a:solidFill>
                  <a:srgbClr val="000000"/>
                </a:solidFill>
                <a:cs typeface="Times New Roman" pitchFamily="18" charset="0"/>
              </a:rPr>
            </a:br>
            <a:endParaRPr lang="ru-RU" sz="1800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57200" y="274639"/>
            <a:ext cx="8229600" cy="2794322"/>
          </a:xfrm>
        </p:spPr>
        <p:txBody>
          <a:bodyPr anchorCtr="0"/>
          <a:lstStyle/>
          <a:p>
            <a:pPr eaLnBrk="1" hangingPunct="1">
              <a:defRPr/>
            </a:pPr>
            <a:r>
              <a:rPr lang="uk-UA" sz="66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Четвертий етап:</a:t>
            </a:r>
            <a:br>
              <a:rPr lang="uk-UA" sz="66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« Що за явище? »</a:t>
            </a:r>
            <a:endParaRPr lang="ru-RU" sz="6600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ÐÐ°ÑÑÐ¸Ð½ÐºÐ¸ Ð¿Ð¾ Ð·Ð°Ð¿ÑÐ¾ÑÑ ÑÐ¾ÑÐ¾  Ð· ÑÑÐ·Ð¸Ðº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501008"/>
            <a:ext cx="4902402" cy="296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71550" y="333375"/>
            <a:ext cx="7704138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itchFamily="2" charset="2"/>
              <a:buChar char=""/>
            </a:pPr>
            <a:r>
              <a:rPr lang="uk-UA" sz="3200" b="1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uk-UA" sz="3200" b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Можуть руйнуватися споруди, мости, будинки.</a:t>
            </a: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itchFamily="2" charset="2"/>
              <a:buChar char=""/>
            </a:pPr>
            <a:endParaRPr lang="uk-UA" sz="3200" dirty="0">
              <a:solidFill>
                <a:schemeClr val="tx1"/>
              </a:solidFill>
              <a:ea typeface="Calibri" pitchFamily="34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itchFamily="2" charset="2"/>
              <a:buChar char=""/>
            </a:pPr>
            <a:r>
              <a:rPr lang="uk-UA" sz="3200" b="1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uk-UA" sz="3200" b="1" dirty="0">
                <a:solidFill>
                  <a:schemeClr val="bg1"/>
                </a:solidFill>
              </a:rPr>
              <a:t>Використовують в гучномовцях, музичних інструментах.</a:t>
            </a: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itchFamily="2" charset="2"/>
              <a:buChar char=""/>
            </a:pPr>
            <a:endParaRPr lang="uk-UA" sz="1400" b="1" dirty="0">
              <a:solidFill>
                <a:schemeClr val="tx1"/>
              </a:solidFill>
            </a:endParaRP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itchFamily="2" charset="2"/>
              <a:buChar char=""/>
            </a:pPr>
            <a:endParaRPr lang="uk-UA" sz="1400" dirty="0">
              <a:solidFill>
                <a:schemeClr val="tx1"/>
              </a:solidFill>
            </a:endParaRPr>
          </a:p>
          <a:p>
            <a:pPr marL="342900" indent="-342900" algn="just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itchFamily="2" charset="2"/>
              <a:buChar char=""/>
            </a:pP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1125538"/>
            <a:ext cx="53276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4437063"/>
            <a:ext cx="1831975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48634" y="4464050"/>
            <a:ext cx="3271838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3850" y="765175"/>
            <a:ext cx="8135938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l">
              <a:spcBef>
                <a:spcPct val="0"/>
              </a:spcBef>
              <a:buFont typeface="Wingdings" pitchFamily="2" charset="2"/>
              <a:buChar char="v"/>
            </a:pPr>
            <a:r>
              <a:rPr lang="uk-UA" sz="2800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uk-UA" sz="3200" b="1" dirty="0">
                <a:solidFill>
                  <a:schemeClr val="bg1"/>
                </a:solidFill>
                <a:cs typeface="Times New Roman" pitchFamily="18" charset="0"/>
              </a:rPr>
              <a:t>Використовують в радіотехніці для підсилення коливань.</a:t>
            </a:r>
          </a:p>
          <a:p>
            <a:pPr marL="285750" indent="-285750" algn="l">
              <a:spcBef>
                <a:spcPct val="0"/>
              </a:spcBef>
            </a:pPr>
            <a:endParaRPr lang="uk-UA" sz="2800" dirty="0">
              <a:solidFill>
                <a:schemeClr val="bg1"/>
              </a:solidFill>
              <a:cs typeface="Times New Roman" pitchFamily="18" charset="0"/>
            </a:endParaRPr>
          </a:p>
          <a:p>
            <a:pPr marL="285750" indent="-285750" algn="l">
              <a:spcBef>
                <a:spcPct val="0"/>
              </a:spcBef>
            </a:pPr>
            <a:endParaRPr lang="uk-UA" sz="2800" dirty="0">
              <a:solidFill>
                <a:schemeClr val="tx1"/>
              </a:solidFill>
              <a:cs typeface="Times New Roman" pitchFamily="18" charset="0"/>
            </a:endParaRPr>
          </a:p>
          <a:p>
            <a:pPr marL="285750" indent="-285750" algn="l">
              <a:spcBef>
                <a:spcPct val="0"/>
              </a:spcBef>
              <a:buFont typeface="Wingdings" pitchFamily="2" charset="2"/>
              <a:buChar char="v"/>
            </a:pPr>
            <a:endParaRPr lang="uk-UA" sz="2800" dirty="0">
              <a:solidFill>
                <a:schemeClr val="tx1"/>
              </a:solidFill>
              <a:cs typeface="Times New Roman" pitchFamily="18" charset="0"/>
            </a:endParaRPr>
          </a:p>
          <a:p>
            <a:pPr marL="285750" indent="-285750" algn="l">
              <a:spcBef>
                <a:spcPct val="0"/>
              </a:spcBef>
              <a:buFont typeface="Wingdings" pitchFamily="2" charset="2"/>
              <a:buNone/>
            </a:pPr>
            <a:endParaRPr lang="uk-UA" sz="2800" dirty="0">
              <a:solidFill>
                <a:schemeClr val="bg1"/>
              </a:solidFill>
              <a:cs typeface="Times New Roman" pitchFamily="18" charset="0"/>
            </a:endParaRPr>
          </a:p>
          <a:p>
            <a:pPr marL="742950" lvl="1" indent="-285750" algn="l">
              <a:spcBef>
                <a:spcPct val="0"/>
              </a:spcBef>
              <a:buFont typeface="Wingdings" pitchFamily="2" charset="2"/>
              <a:buChar char="v"/>
            </a:pPr>
            <a:r>
              <a:rPr lang="uk-UA" sz="3200" b="1" dirty="0">
                <a:solidFill>
                  <a:schemeClr val="bg1"/>
                </a:solidFill>
                <a:cs typeface="Times New Roman" pitchFamily="18" charset="0"/>
              </a:rPr>
              <a:t> Використовують для виштовхування автомобіля, який застряг.</a:t>
            </a:r>
          </a:p>
          <a:p>
            <a:pPr marL="285750" indent="-285750" algn="l">
              <a:spcBef>
                <a:spcPct val="0"/>
              </a:spcBef>
            </a:pPr>
            <a:endParaRPr lang="uk-UA" sz="3200" b="1" dirty="0">
              <a:solidFill>
                <a:schemeClr val="bg1"/>
              </a:solidFill>
              <a:cs typeface="Times New Roman" pitchFamily="18" charset="0"/>
            </a:endParaRPr>
          </a:p>
          <a:p>
            <a:pPr marL="285750" indent="-285750" algn="l">
              <a:spcBef>
                <a:spcPct val="0"/>
              </a:spcBef>
            </a:pPr>
            <a:endParaRPr lang="uk-UA" sz="2800" dirty="0">
              <a:solidFill>
                <a:schemeClr val="tx1"/>
              </a:solidFill>
              <a:cs typeface="Times New Roman" pitchFamily="18" charset="0"/>
            </a:endParaRPr>
          </a:p>
          <a:p>
            <a:pPr marL="285750" indent="-285750" algn="l">
              <a:spcBef>
                <a:spcPct val="0"/>
              </a:spcBef>
              <a:buFont typeface="Wingdings" pitchFamily="2" charset="2"/>
              <a:buChar char="v"/>
            </a:pPr>
            <a:endParaRPr lang="uk-UA" sz="2800" dirty="0">
              <a:solidFill>
                <a:schemeClr val="tx1"/>
              </a:solidFill>
              <a:cs typeface="Times New Roman" pitchFamily="18" charset="0"/>
            </a:endParaRPr>
          </a:p>
          <a:p>
            <a:pPr marL="285750" indent="-285750" algn="l">
              <a:spcBef>
                <a:spcPct val="0"/>
              </a:spcBef>
            </a:pPr>
            <a:endParaRPr lang="uk-UA" sz="2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1773238"/>
            <a:ext cx="511333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5976" y="4581525"/>
            <a:ext cx="4405312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39750" y="404813"/>
            <a:ext cx="8064500" cy="859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l">
              <a:spcBef>
                <a:spcPct val="0"/>
              </a:spcBef>
              <a:buFont typeface="Wingdings" pitchFamily="2" charset="2"/>
              <a:buChar char="Ø"/>
            </a:pPr>
            <a:r>
              <a:rPr lang="uk-UA" sz="3200" b="1" dirty="0">
                <a:solidFill>
                  <a:schemeClr val="bg1"/>
                </a:solidFill>
                <a:cs typeface="Times New Roman" pitchFamily="18" charset="0"/>
              </a:rPr>
              <a:t>Підземний гул супроводжується звуковими явищами, що викликають у людини жах.</a:t>
            </a:r>
          </a:p>
          <a:p>
            <a:pPr marL="457200" indent="-457200" algn="l">
              <a:spcBef>
                <a:spcPct val="0"/>
              </a:spcBef>
            </a:pPr>
            <a:endParaRPr lang="uk-UA" sz="3200" b="1" dirty="0">
              <a:solidFill>
                <a:schemeClr val="bg1"/>
              </a:solidFill>
              <a:cs typeface="Times New Roman" pitchFamily="18" charset="0"/>
            </a:endParaRPr>
          </a:p>
          <a:p>
            <a:pPr marL="457200" indent="-457200" algn="l">
              <a:spcBef>
                <a:spcPct val="0"/>
              </a:spcBef>
              <a:buFont typeface="Wingdings" pitchFamily="2" charset="2"/>
              <a:buChar char="q"/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indent="-457200" algn="l">
              <a:spcBef>
                <a:spcPct val="0"/>
              </a:spcBef>
              <a:buFont typeface="Wingdings" pitchFamily="2" charset="2"/>
              <a:buChar char="q"/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indent="-457200" algn="l">
              <a:spcBef>
                <a:spcPct val="0"/>
              </a:spcBef>
              <a:buFont typeface="Wingdings" pitchFamily="2" charset="2"/>
              <a:buChar char="q"/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indent="-457200" algn="l">
              <a:spcBef>
                <a:spcPct val="0"/>
              </a:spcBef>
              <a:buFont typeface="Wingdings" pitchFamily="2" charset="2"/>
              <a:buChar char="q"/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indent="-457200" algn="l">
              <a:spcBef>
                <a:spcPct val="0"/>
              </a:spcBef>
              <a:buFont typeface="Wingdings" pitchFamily="2" charset="2"/>
              <a:buChar char="q"/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indent="-457200" algn="l">
              <a:spcBef>
                <a:spcPct val="0"/>
              </a:spcBef>
              <a:buFont typeface="Wingdings" pitchFamily="2" charset="2"/>
              <a:buChar char="q"/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indent="-457200" algn="l">
              <a:spcBef>
                <a:spcPct val="0"/>
              </a:spcBef>
              <a:buFont typeface="Wingdings" pitchFamily="2" charset="2"/>
              <a:buChar char="q"/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indent="-457200" algn="l">
              <a:spcBef>
                <a:spcPct val="0"/>
              </a:spcBef>
              <a:buFont typeface="Wingdings" pitchFamily="2" charset="2"/>
              <a:buChar char="q"/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1143000" lvl="2" indent="-228600" algn="l">
              <a:spcBef>
                <a:spcPct val="0"/>
              </a:spcBef>
              <a:buFont typeface="Wingdings" pitchFamily="2" charset="2"/>
              <a:buChar char="Ø"/>
            </a:pPr>
            <a:r>
              <a:rPr lang="uk-UA" sz="3200" b="1" dirty="0" smtClean="0">
                <a:solidFill>
                  <a:schemeClr val="bg1"/>
                </a:solidFill>
                <a:cs typeface="Times New Roman" pitchFamily="18" charset="0"/>
              </a:rPr>
              <a:t> Про </a:t>
            </a:r>
            <a:r>
              <a:rPr lang="uk-UA" sz="3200" b="1" dirty="0">
                <a:solidFill>
                  <a:schemeClr val="bg1"/>
                </a:solidFill>
                <a:cs typeface="Times New Roman" pitchFamily="18" charset="0"/>
              </a:rPr>
              <a:t>дане явище сповіщають тварини своєю дивною поведінкою.</a:t>
            </a:r>
          </a:p>
          <a:p>
            <a:pPr marL="457200" indent="-457200" algn="l">
              <a:spcBef>
                <a:spcPct val="0"/>
              </a:spcBef>
            </a:pPr>
            <a:endParaRPr lang="uk-UA" sz="3200" b="1" dirty="0">
              <a:solidFill>
                <a:schemeClr val="bg1"/>
              </a:solidFill>
              <a:cs typeface="Times New Roman" pitchFamily="18" charset="0"/>
            </a:endParaRPr>
          </a:p>
          <a:p>
            <a:pPr marL="457200" indent="-457200" algn="l">
              <a:spcBef>
                <a:spcPct val="0"/>
              </a:spcBef>
            </a:pPr>
            <a:endParaRPr lang="uk-UA" sz="3200" b="1" dirty="0">
              <a:solidFill>
                <a:schemeClr val="tx1"/>
              </a:solidFill>
              <a:cs typeface="Times New Roman" pitchFamily="18" charset="0"/>
            </a:endParaRPr>
          </a:p>
          <a:p>
            <a:pPr marL="457200" indent="-457200" algn="l">
              <a:spcBef>
                <a:spcPct val="0"/>
              </a:spcBef>
              <a:buFont typeface="Wingdings" pitchFamily="2" charset="2"/>
              <a:buChar char="q"/>
            </a:pPr>
            <a:endParaRPr lang="uk-UA" sz="3200" b="1" dirty="0">
              <a:solidFill>
                <a:schemeClr val="tx1"/>
              </a:solidFill>
              <a:cs typeface="Times New Roman" pitchFamily="18" charset="0"/>
            </a:endParaRPr>
          </a:p>
          <a:p>
            <a:pPr marL="457200" indent="-457200" algn="l">
              <a:spcBef>
                <a:spcPct val="0"/>
              </a:spcBef>
              <a:buFont typeface="Wingdings" pitchFamily="2" charset="2"/>
              <a:buChar char="q"/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indent="-457200" algn="l">
              <a:spcBef>
                <a:spcPct val="0"/>
              </a:spcBef>
              <a:buFont typeface="Wingdings" pitchFamily="2" charset="2"/>
              <a:buChar char="q"/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indent="-457200" algn="l">
              <a:spcBef>
                <a:spcPct val="0"/>
              </a:spcBef>
              <a:buFont typeface="Wingdings" pitchFamily="2" charset="2"/>
              <a:buChar char="q"/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indent="-457200" algn="l">
              <a:spcBef>
                <a:spcPct val="0"/>
              </a:spcBef>
              <a:buFont typeface="Wingdings" pitchFamily="2" charset="2"/>
              <a:buChar char="q"/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indent="-457200" algn="l">
              <a:spcBef>
                <a:spcPct val="0"/>
              </a:spcBef>
              <a:buFont typeface="Wingdings" pitchFamily="2" charset="2"/>
              <a:buChar char="q"/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indent="-457200" algn="l">
              <a:spcBef>
                <a:spcPct val="0"/>
              </a:spcBef>
              <a:buFont typeface="Wingdings" pitchFamily="2" charset="2"/>
              <a:buChar char="q"/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457200" indent="-457200" algn="l">
              <a:spcBef>
                <a:spcPct val="0"/>
              </a:spcBef>
            </a:pPr>
            <a:r>
              <a:rPr lang="uk-UA" sz="1800" dirty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ru-RU" sz="1800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989138"/>
            <a:ext cx="6192838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971550" y="260350"/>
            <a:ext cx="7772400" cy="1366838"/>
          </a:xfrm>
        </p:spPr>
        <p:txBody>
          <a:bodyPr anchorCtr="0">
            <a:normAutofit/>
          </a:bodyPr>
          <a:lstStyle/>
          <a:p>
            <a:pPr eaLnBrk="1" hangingPunct="1">
              <a:defRPr/>
            </a:pPr>
            <a:r>
              <a:rPr lang="uk-UA" sz="8000" dirty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Мета уроку:</a:t>
            </a:r>
            <a:endParaRPr lang="ru-RU" sz="8000" dirty="0">
              <a:solidFill>
                <a:srgbClr val="25406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Підзаголовок 3"/>
          <p:cNvSpPr>
            <a:spLocks noGrp="1"/>
          </p:cNvSpPr>
          <p:nvPr>
            <p:ph type="subTitle" idx="4294967295"/>
          </p:nvPr>
        </p:nvSpPr>
        <p:spPr>
          <a:xfrm>
            <a:off x="1042988" y="1484313"/>
            <a:ext cx="7848600" cy="4464050"/>
          </a:xfrm>
          <a:noFill/>
        </p:spPr>
        <p:txBody>
          <a:bodyPr/>
          <a:lstStyle/>
          <a:p>
            <a:pPr marL="457200" indent="-457200" eaLnBrk="1" hangingPunct="1"/>
            <a:r>
              <a:rPr lang="ru-RU" sz="36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систематизувати та узагальнити знання  про механічні  та електромагнітні коливання; </a:t>
            </a:r>
          </a:p>
          <a:p>
            <a:pPr marL="457200" indent="-457200" eaLnBrk="1" hangingPunct="1"/>
            <a:r>
              <a:rPr lang="ru-RU" sz="36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вміти застосовувати отримані знання для пояснення фізичних явищ та при розв’язуванні експериментальних задач.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836613"/>
            <a:ext cx="82804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l">
              <a:spcBef>
                <a:spcPct val="0"/>
              </a:spcBef>
              <a:buFont typeface="Wingdings" pitchFamily="2" charset="2"/>
              <a:buChar char="Ø"/>
            </a:pPr>
            <a:r>
              <a:rPr lang="uk-UA" sz="3200" b="1" dirty="0">
                <a:solidFill>
                  <a:schemeClr val="bg1"/>
                </a:solidFill>
                <a:cs typeface="Times New Roman" pitchFamily="18" charset="0"/>
              </a:rPr>
              <a:t> Інтенсивність явища визначають за шкалою Ріхтера.</a:t>
            </a:r>
          </a:p>
          <a:p>
            <a:pPr marL="285750" indent="-285750" algn="l">
              <a:spcBef>
                <a:spcPct val="0"/>
              </a:spcBef>
            </a:pPr>
            <a:endParaRPr lang="uk-UA" sz="1800" dirty="0">
              <a:solidFill>
                <a:schemeClr val="bg1"/>
              </a:solidFill>
              <a:latin typeface="Calibri" pitchFamily="34" charset="0"/>
            </a:endParaRPr>
          </a:p>
          <a:p>
            <a:pPr marL="285750" indent="-285750" algn="l">
              <a:spcBef>
                <a:spcPct val="0"/>
              </a:spcBef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285750" indent="-285750" algn="l">
              <a:spcBef>
                <a:spcPct val="0"/>
              </a:spcBef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285750" indent="-285750" algn="l">
              <a:spcBef>
                <a:spcPct val="0"/>
              </a:spcBef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285750" indent="-285750" algn="l">
              <a:spcBef>
                <a:spcPct val="0"/>
              </a:spcBef>
            </a:pPr>
            <a:endParaRPr lang="uk-UA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285750" indent="-285750" algn="l">
              <a:spcBef>
                <a:spcPct val="0"/>
              </a:spcBef>
              <a:buFont typeface="Wingdings" pitchFamily="2" charset="2"/>
              <a:buChar char="Ø"/>
            </a:pPr>
            <a:r>
              <a:rPr lang="uk-UA" sz="3200" b="1" dirty="0">
                <a:solidFill>
                  <a:schemeClr val="bg1"/>
                </a:solidFill>
                <a:cs typeface="Times New Roman" pitchFamily="18" charset="0"/>
              </a:rPr>
              <a:t> Пов'язане з коливаннями в земній корі, внаслідок чого відбувається зсув гірських  порід і ґрунту.</a:t>
            </a:r>
          </a:p>
          <a:p>
            <a:pPr marL="742950" lvl="1" indent="-285750" algn="l">
              <a:spcBef>
                <a:spcPct val="0"/>
              </a:spcBef>
              <a:buFont typeface="Wingdings" pitchFamily="2" charset="2"/>
              <a:buChar char="Ø"/>
            </a:pPr>
            <a:endParaRPr lang="uk-UA" sz="3200" b="1" dirty="0">
              <a:solidFill>
                <a:schemeClr val="bg1"/>
              </a:solidFill>
              <a:cs typeface="Times New Roman" pitchFamily="18" charset="0"/>
            </a:endParaRPr>
          </a:p>
          <a:p>
            <a:pPr marL="285750" indent="-285750" algn="l">
              <a:spcBef>
                <a:spcPct val="0"/>
              </a:spcBef>
              <a:buFont typeface="Wingdings" pitchFamily="2" charset="2"/>
              <a:buChar char="Ø"/>
            </a:pPr>
            <a:endParaRPr lang="uk-UA" sz="3200" b="1" dirty="0">
              <a:solidFill>
                <a:schemeClr val="bg1"/>
              </a:solidFill>
              <a:cs typeface="Times New Roman" pitchFamily="18" charset="0"/>
            </a:endParaRPr>
          </a:p>
          <a:p>
            <a:pPr marL="285750" indent="-285750" algn="l">
              <a:spcBef>
                <a:spcPct val="0"/>
              </a:spcBef>
            </a:pPr>
            <a:endParaRPr lang="uk-UA" sz="3200" b="1" dirty="0">
              <a:solidFill>
                <a:schemeClr val="tx1"/>
              </a:solidFill>
              <a:cs typeface="Times New Roman" pitchFamily="18" charset="0"/>
            </a:endParaRPr>
          </a:p>
          <a:p>
            <a:pPr marL="285750" indent="-285750" algn="l">
              <a:spcBef>
                <a:spcPct val="0"/>
              </a:spcBef>
            </a:pPr>
            <a:endParaRPr lang="uk-UA" sz="3200" b="1" dirty="0">
              <a:solidFill>
                <a:schemeClr val="tx1"/>
              </a:solidFill>
              <a:cs typeface="Times New Roman" pitchFamily="18" charset="0"/>
            </a:endParaRPr>
          </a:p>
          <a:p>
            <a:pPr marL="285750" indent="-285750" algn="l">
              <a:spcBef>
                <a:spcPct val="0"/>
              </a:spcBef>
            </a:pPr>
            <a:endParaRPr lang="uk-UA" sz="3200" b="1" dirty="0">
              <a:solidFill>
                <a:schemeClr val="tx1"/>
              </a:solidFill>
              <a:cs typeface="Times New Roman" pitchFamily="18" charset="0"/>
            </a:endParaRPr>
          </a:p>
          <a:p>
            <a:pPr marL="285750" indent="-285750" algn="l">
              <a:spcBef>
                <a:spcPct val="0"/>
              </a:spcBef>
            </a:pPr>
            <a:endParaRPr lang="ru-RU" sz="32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1557338"/>
            <a:ext cx="3455988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4292600"/>
            <a:ext cx="3529012" cy="20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1"/>
          <p:cNvSpPr txBox="1">
            <a:spLocks noChangeArrowheads="1"/>
          </p:cNvSpPr>
          <p:nvPr/>
        </p:nvSpPr>
        <p:spPr bwMode="auto">
          <a:xfrm>
            <a:off x="539750" y="692150"/>
            <a:ext cx="8208963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uk-UA" sz="4000" b="1" dirty="0">
                <a:solidFill>
                  <a:schemeClr val="bg1"/>
                </a:solidFill>
                <a:cs typeface="Times New Roman" pitchFamily="18" charset="0"/>
              </a:rPr>
              <a:t>Підсумки уроку: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"/>
            </a:pPr>
            <a:r>
              <a:rPr lang="uk-UA" sz="4000" dirty="0">
                <a:solidFill>
                  <a:schemeClr val="bg1"/>
                </a:solidFill>
                <a:cs typeface="Times New Roman" pitchFamily="18" charset="0"/>
              </a:rPr>
              <a:t>Ми систематизували знання про…</a:t>
            </a:r>
            <a:endParaRPr lang="ru-RU" sz="4000" dirty="0">
              <a:solidFill>
                <a:schemeClr val="bg1"/>
              </a:solidFill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"/>
            </a:pPr>
            <a:r>
              <a:rPr lang="uk-UA" sz="4000" dirty="0">
                <a:solidFill>
                  <a:schemeClr val="bg1"/>
                </a:solidFill>
                <a:cs typeface="Times New Roman" pitchFamily="18" charset="0"/>
              </a:rPr>
              <a:t>Показали широке застосування…</a:t>
            </a:r>
            <a:endParaRPr lang="uk-UA" sz="4000" b="1" dirty="0">
              <a:solidFill>
                <a:schemeClr val="bg1"/>
              </a:solidFill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"/>
            </a:pPr>
            <a:r>
              <a:rPr lang="uk-UA" sz="4000" dirty="0">
                <a:solidFill>
                  <a:schemeClr val="bg1"/>
                </a:solidFill>
                <a:cs typeface="Times New Roman" pitchFamily="18" charset="0"/>
              </a:rPr>
              <a:t>Виявили зв’язки фізики з …</a:t>
            </a:r>
            <a:endParaRPr lang="ru-RU" sz="4000" dirty="0">
              <a:solidFill>
                <a:schemeClr val="bg1"/>
              </a:solidFill>
              <a:cs typeface="Times New Roman" pitchFamily="18" charset="0"/>
            </a:endParaRPr>
          </a:p>
          <a:p>
            <a:pPr algn="l">
              <a:spcBef>
                <a:spcPct val="0"/>
              </a:spcBef>
            </a:pPr>
            <a:endParaRPr lang="ru-RU" sz="40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2"/>
          <p:cNvSpPr txBox="1">
            <a:spLocks noChangeArrowheads="1"/>
          </p:cNvSpPr>
          <p:nvPr/>
        </p:nvSpPr>
        <p:spPr bwMode="auto">
          <a:xfrm>
            <a:off x="539750" y="692150"/>
            <a:ext cx="8064500" cy="576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uk-UA" sz="4800" b="1" dirty="0">
                <a:solidFill>
                  <a:schemeClr val="bg1"/>
                </a:solidFill>
                <a:cs typeface="Times New Roman" pitchFamily="18" charset="0"/>
              </a:rPr>
              <a:t>Домашнє завдання:</a:t>
            </a:r>
          </a:p>
          <a:p>
            <a:pPr algn="l">
              <a:spcBef>
                <a:spcPct val="0"/>
              </a:spcBef>
            </a:pPr>
            <a:endParaRPr lang="uk-UA" sz="1800" dirty="0">
              <a:solidFill>
                <a:schemeClr val="bg1"/>
              </a:solidFill>
              <a:latin typeface="Calibri" pitchFamily="34" charset="0"/>
            </a:endParaRPr>
          </a:p>
          <a:p>
            <a:pPr algn="l">
              <a:lnSpc>
                <a:spcPct val="200000"/>
              </a:lnSpc>
              <a:spcBef>
                <a:spcPct val="0"/>
              </a:spcBef>
              <a:buFont typeface="Wingdings" pitchFamily="2" charset="2"/>
              <a:buChar char="§"/>
            </a:pPr>
            <a:r>
              <a:rPr lang="uk-UA" sz="3600" dirty="0">
                <a:solidFill>
                  <a:schemeClr val="bg1"/>
                </a:solidFill>
                <a:cs typeface="Times New Roman" pitchFamily="18" charset="0"/>
              </a:rPr>
              <a:t> Повторити </a:t>
            </a:r>
            <a:r>
              <a:rPr lang="uk-UA" sz="3600" dirty="0" smtClean="0">
                <a:solidFill>
                  <a:schemeClr val="bg1"/>
                </a:solidFill>
                <a:cs typeface="Times New Roman" pitchFamily="18" charset="0"/>
              </a:rPr>
              <a:t>§</a:t>
            </a:r>
            <a:r>
              <a:rPr lang="en-US" sz="3600" dirty="0" smtClean="0">
                <a:solidFill>
                  <a:schemeClr val="bg1"/>
                </a:solidFill>
                <a:cs typeface="Times New Roman" pitchFamily="18" charset="0"/>
              </a:rPr>
              <a:t> 5-31</a:t>
            </a:r>
            <a:endParaRPr lang="uk-UA" sz="3600" dirty="0">
              <a:solidFill>
                <a:schemeClr val="bg1"/>
              </a:solidFill>
              <a:cs typeface="Times New Roman" pitchFamily="18" charset="0"/>
            </a:endParaRPr>
          </a:p>
          <a:p>
            <a:pPr algn="l">
              <a:lnSpc>
                <a:spcPct val="200000"/>
              </a:lnSpc>
              <a:spcBef>
                <a:spcPct val="0"/>
              </a:spcBef>
              <a:buFont typeface="Wingdings" pitchFamily="2" charset="2"/>
              <a:buChar char="§"/>
            </a:pPr>
            <a:r>
              <a:rPr lang="uk-UA" sz="3600" dirty="0">
                <a:solidFill>
                  <a:schemeClr val="bg1"/>
                </a:solidFill>
                <a:cs typeface="Times New Roman" pitchFamily="18" charset="0"/>
              </a:rPr>
              <a:t> Підготуватися до контрольної </a:t>
            </a:r>
            <a:r>
              <a:rPr lang="uk-UA" sz="3600" dirty="0" smtClean="0">
                <a:solidFill>
                  <a:schemeClr val="bg1"/>
                </a:solidFill>
                <a:cs typeface="Times New Roman" pitchFamily="18" charset="0"/>
              </a:rPr>
              <a:t>роботи.</a:t>
            </a:r>
            <a:endParaRPr lang="en-US" sz="3600" dirty="0">
              <a:solidFill>
                <a:schemeClr val="bg1"/>
              </a:solidFill>
              <a:cs typeface="Times New Roman" pitchFamily="18" charset="0"/>
            </a:endParaRPr>
          </a:p>
          <a:p>
            <a:pPr algn="l">
              <a:lnSpc>
                <a:spcPct val="200000"/>
              </a:lnSpc>
              <a:spcBef>
                <a:spcPct val="0"/>
              </a:spcBef>
              <a:buFont typeface="Wingdings" pitchFamily="2" charset="2"/>
              <a:buChar char="§"/>
            </a:pPr>
            <a:endParaRPr lang="uk-UA" sz="3600" dirty="0">
              <a:solidFill>
                <a:schemeClr val="bg1"/>
              </a:solidFill>
              <a:cs typeface="Times New Roman" pitchFamily="18" charset="0"/>
            </a:endParaRPr>
          </a:p>
          <a:p>
            <a:pPr algn="l">
              <a:lnSpc>
                <a:spcPct val="200000"/>
              </a:lnSpc>
              <a:spcBef>
                <a:spcPct val="0"/>
              </a:spcBef>
            </a:pPr>
            <a:endParaRPr lang="uk-UA" sz="1800" dirty="0">
              <a:solidFill>
                <a:schemeClr val="bg1"/>
              </a:solidFill>
              <a:latin typeface="Calibri" pitchFamily="34" charset="0"/>
            </a:endParaRPr>
          </a:p>
          <a:p>
            <a:pPr algn="l">
              <a:lnSpc>
                <a:spcPct val="200000"/>
              </a:lnSpc>
              <a:spcBef>
                <a:spcPct val="0"/>
              </a:spcBef>
            </a:pPr>
            <a:endParaRPr lang="uk-UA" sz="1800" dirty="0">
              <a:solidFill>
                <a:schemeClr val="bg1"/>
              </a:solidFill>
              <a:latin typeface="Calibri" pitchFamily="34" charset="0"/>
            </a:endParaRPr>
          </a:p>
          <a:p>
            <a:pPr algn="l">
              <a:spcBef>
                <a:spcPct val="0"/>
              </a:spcBef>
            </a:pPr>
            <a:endParaRPr lang="ru-RU" sz="18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2771" name="Picture 3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4077072"/>
            <a:ext cx="2088083" cy="2184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-976313" y="-7874000"/>
            <a:ext cx="11963401" cy="29124275"/>
          </a:xfrm>
          <a:prstGeom prst="irregularSeal1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r>
              <a:rPr lang="uk-UA" sz="8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Дякую</a:t>
            </a:r>
          </a:p>
          <a:p>
            <a:r>
              <a:rPr lang="uk-UA" sz="8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за</a:t>
            </a:r>
          </a:p>
          <a:p>
            <a:r>
              <a:rPr lang="uk-UA" sz="8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увагу</a:t>
            </a:r>
          </a:p>
          <a:p>
            <a:pPr algn="l"/>
            <a:endParaRPr lang="uk-UA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l"/>
            <a:endParaRPr lang="uk-UA" sz="1800" dirty="0">
              <a:solidFill>
                <a:schemeClr val="tx1"/>
              </a:solidFill>
              <a:latin typeface="Arial" charset="0"/>
            </a:endParaRPr>
          </a:p>
          <a:p>
            <a:pPr algn="l"/>
            <a:endParaRPr lang="uk-UA" sz="1800" dirty="0">
              <a:solidFill>
                <a:schemeClr val="tx1"/>
              </a:solidFill>
              <a:latin typeface="Arial" charset="0"/>
            </a:endParaRPr>
          </a:p>
          <a:p>
            <a:pPr algn="l"/>
            <a:endParaRPr lang="uk-UA" sz="1800" dirty="0">
              <a:solidFill>
                <a:schemeClr val="tx1"/>
              </a:solidFill>
              <a:latin typeface="Arial" charset="0"/>
            </a:endParaRPr>
          </a:p>
          <a:p>
            <a:pPr algn="l"/>
            <a:endParaRPr lang="uk-UA" sz="1800" dirty="0">
              <a:solidFill>
                <a:schemeClr val="tx1"/>
              </a:solidFill>
              <a:latin typeface="Arial" charset="0"/>
            </a:endParaRPr>
          </a:p>
          <a:p>
            <a:pPr algn="l"/>
            <a:endParaRPr lang="uk-UA" sz="1800" dirty="0">
              <a:solidFill>
                <a:schemeClr val="tx1"/>
              </a:solidFill>
              <a:latin typeface="Arial" charset="0"/>
            </a:endParaRPr>
          </a:p>
          <a:p>
            <a:pPr algn="l"/>
            <a:endParaRPr lang="uk-UA" sz="1800" dirty="0">
              <a:solidFill>
                <a:schemeClr val="tx1"/>
              </a:solidFill>
              <a:latin typeface="Arial" charset="0"/>
            </a:endParaRPr>
          </a:p>
          <a:p>
            <a:pPr algn="l"/>
            <a:endParaRPr lang="uk-UA" sz="1800" dirty="0">
              <a:solidFill>
                <a:schemeClr val="tx1"/>
              </a:solidFill>
              <a:latin typeface="Arial" charset="0"/>
            </a:endParaRPr>
          </a:p>
          <a:p>
            <a:pPr algn="l"/>
            <a:endParaRPr lang="uk-UA" sz="1800" dirty="0">
              <a:solidFill>
                <a:schemeClr val="tx1"/>
              </a:solidFill>
              <a:latin typeface="Arial" charset="0"/>
            </a:endParaRPr>
          </a:p>
          <a:p>
            <a:pPr algn="l"/>
            <a:endParaRPr lang="ru-RU" sz="1800" dirty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6107113"/>
          </a:xfrm>
        </p:spPr>
        <p:txBody>
          <a:bodyPr anchorCtr="0">
            <a:normAutofit fontScale="90000"/>
          </a:bodyPr>
          <a:lstStyle/>
          <a:p>
            <a:pPr eaLnBrk="1" hangingPunct="1">
              <a:defRPr/>
            </a:pPr>
            <a:r>
              <a:rPr lang="uk-UA" sz="72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72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5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СВІТ, В ЯКОМУ МИ ЖИВЕМО, ДИВОВИЖНО СХИЛЬНИЙ ДО КОЛИВАНЬ </a:t>
            </a:r>
            <a:r>
              <a:rPr lang="ru-RU" sz="5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5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solidFill>
                  <a:schemeClr val="bg1"/>
                </a:solidFill>
                <a:effectLst/>
              </a:rPr>
              <a:t>Р</a:t>
            </a:r>
            <a:r>
              <a:rPr lang="ru-RU" sz="4000" dirty="0" smtClean="0">
                <a:solidFill>
                  <a:schemeClr val="bg1"/>
                </a:solidFill>
                <a:effectLst/>
              </a:rPr>
              <a:t>. Бішоп </a:t>
            </a:r>
            <a:r>
              <a:rPr lang="ru-RU" sz="4000" dirty="0">
                <a:solidFill>
                  <a:schemeClr val="bg1"/>
                </a:solidFill>
                <a:effectLst/>
              </a:rPr>
              <a:t>(англ. фізик)</a:t>
            </a:r>
            <a:r>
              <a:rPr lang="ru-RU" sz="40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476672"/>
            <a:ext cx="8229600" cy="3672706"/>
          </a:xfrm>
        </p:spPr>
        <p:txBody>
          <a:bodyPr anchorCtr="0"/>
          <a:lstStyle/>
          <a:p>
            <a:pPr eaLnBrk="1" hangingPunct="1">
              <a:defRPr/>
            </a:pPr>
            <a:r>
              <a:rPr lang="uk-UA" sz="66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Перший етап</a:t>
            </a:r>
            <a:r>
              <a:rPr lang="uk-UA" sz="66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« Доповідь про </a:t>
            </a:r>
            <a:r>
              <a:rPr lang="uk-UA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вченого »</a:t>
            </a:r>
            <a:r>
              <a:rPr lang="uk-UA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212976"/>
            <a:ext cx="237626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Ð°ÑÑÐ¸Ð½ÐºÐ¸ Ð¿Ð¾ Ð·Ð°Ð¿ÑÐ¾ÑÑ Ð½ÑÑÑÐ¾Ð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856" y="4176787"/>
            <a:ext cx="3389288" cy="2257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93192" y="2063701"/>
            <a:ext cx="7499176" cy="2232248"/>
          </a:xfrm>
        </p:spPr>
        <p:txBody>
          <a:bodyPr anchorCtr="0"/>
          <a:lstStyle/>
          <a:p>
            <a:pPr eaLnBrk="1" hangingPunct="1">
              <a:defRPr/>
            </a:pPr>
            <a:r>
              <a:rPr lang="uk-UA" sz="60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Другий </a:t>
            </a:r>
            <a:r>
              <a:rPr lang="uk-UA" sz="60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етап:</a:t>
            </a:r>
            <a:r>
              <a:rPr lang="uk-UA" sz="60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60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60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60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« Знання фізики </a:t>
            </a:r>
            <a:r>
              <a:rPr lang="uk-UA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ÐÐ°ÑÑÐ¸Ð½ÐºÐ¸ Ð¿Ð¾ Ð·Ð°Ð¿ÑÐ¾ÑÑ ÑÐ¾ÑÐ¾ ÐºÐ¾Ð»Ð¸Ð²Ð°Ð½Ð½Ñ Ñ ÑÐ²Ð¸Ð»Ñ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717032"/>
            <a:ext cx="475252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908720"/>
            <a:ext cx="7488832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0"/>
              </a:spcBef>
              <a:buFontTx/>
              <a:buAutoNum type="arabicPeriod"/>
            </a:pPr>
            <a:r>
              <a:rPr lang="uk-UA" sz="3600" b="1" dirty="0" smtClean="0">
                <a:solidFill>
                  <a:srgbClr val="000000"/>
                </a:solidFill>
                <a:cs typeface="Times New Roman" pitchFamily="18" charset="0"/>
              </a:rPr>
              <a:t> Що </a:t>
            </a:r>
            <a:r>
              <a:rPr lang="uk-UA" sz="3600" b="1" dirty="0">
                <a:solidFill>
                  <a:srgbClr val="000000"/>
                </a:solidFill>
                <a:cs typeface="Times New Roman" pitchFamily="18" charset="0"/>
              </a:rPr>
              <a:t>таке коливання?</a:t>
            </a:r>
          </a:p>
          <a:p>
            <a:pPr marL="342900" lvl="0" indent="-342900">
              <a:spcBef>
                <a:spcPct val="0"/>
              </a:spcBef>
              <a:buFontTx/>
              <a:buAutoNum type="arabicPeriod"/>
            </a:pPr>
            <a:r>
              <a:rPr lang="uk-UA" sz="3600" b="1" dirty="0" smtClean="0">
                <a:solidFill>
                  <a:srgbClr val="000000"/>
                </a:solidFill>
                <a:cs typeface="Times New Roman" pitchFamily="18" charset="0"/>
              </a:rPr>
              <a:t> Період </a:t>
            </a:r>
            <a:r>
              <a:rPr lang="uk-UA" sz="3600" b="1" dirty="0">
                <a:solidFill>
                  <a:srgbClr val="000000"/>
                </a:solidFill>
                <a:cs typeface="Times New Roman" pitchFamily="18" charset="0"/>
              </a:rPr>
              <a:t>коливань – це…</a:t>
            </a:r>
          </a:p>
          <a:p>
            <a:pPr marL="342900" lvl="0" indent="-342900">
              <a:spcBef>
                <a:spcPct val="0"/>
              </a:spcBef>
              <a:buFontTx/>
              <a:buAutoNum type="arabicPeriod"/>
            </a:pPr>
            <a:r>
              <a:rPr lang="uk-UA" sz="3600" b="1" dirty="0" smtClean="0">
                <a:solidFill>
                  <a:srgbClr val="000000"/>
                </a:solidFill>
                <a:cs typeface="Times New Roman" pitchFamily="18" charset="0"/>
              </a:rPr>
              <a:t> Назвіть </a:t>
            </a:r>
            <a:r>
              <a:rPr lang="uk-UA" sz="3600" b="1" dirty="0">
                <a:solidFill>
                  <a:srgbClr val="000000"/>
                </a:solidFill>
                <a:cs typeface="Times New Roman" pitchFamily="18" charset="0"/>
              </a:rPr>
              <a:t>одиницю вимірювання частоти коливань.</a:t>
            </a:r>
          </a:p>
          <a:p>
            <a:pPr marL="342900" lvl="0" indent="-342900">
              <a:spcBef>
                <a:spcPct val="0"/>
              </a:spcBef>
              <a:buFontTx/>
              <a:buAutoNum type="arabicPeriod"/>
            </a:pPr>
            <a:r>
              <a:rPr lang="uk-UA" sz="3600" b="1" dirty="0" smtClean="0">
                <a:solidFill>
                  <a:srgbClr val="000000"/>
                </a:solidFill>
                <a:cs typeface="Times New Roman" pitchFamily="18" charset="0"/>
              </a:rPr>
              <a:t> Математичним </a:t>
            </a:r>
            <a:r>
              <a:rPr lang="uk-UA" sz="3600" b="1" dirty="0">
                <a:solidFill>
                  <a:srgbClr val="000000"/>
                </a:solidFill>
                <a:cs typeface="Times New Roman" pitchFamily="18" charset="0"/>
              </a:rPr>
              <a:t>маятником називають…</a:t>
            </a:r>
          </a:p>
          <a:p>
            <a:pPr marL="342900" lvl="0" indent="-342900">
              <a:spcBef>
                <a:spcPct val="0"/>
              </a:spcBef>
              <a:buFontTx/>
              <a:buAutoNum type="arabicPeriod"/>
            </a:pPr>
            <a:r>
              <a:rPr lang="uk-UA" sz="3600" b="1" dirty="0" smtClean="0">
                <a:solidFill>
                  <a:srgbClr val="000000"/>
                </a:solidFill>
                <a:cs typeface="Times New Roman" pitchFamily="18" charset="0"/>
              </a:rPr>
              <a:t> Звукові </a:t>
            </a:r>
            <a:r>
              <a:rPr lang="uk-UA" sz="3600" b="1" dirty="0">
                <a:solidFill>
                  <a:srgbClr val="000000"/>
                </a:solidFill>
                <a:cs typeface="Times New Roman" pitchFamily="18" charset="0"/>
              </a:rPr>
              <a:t>коливання лежать в межах</a:t>
            </a:r>
            <a:r>
              <a:rPr lang="uk-UA" sz="3600" b="1" dirty="0" smtClean="0">
                <a:solidFill>
                  <a:srgbClr val="000000"/>
                </a:solidFill>
                <a:cs typeface="Times New Roman" pitchFamily="18" charset="0"/>
              </a:rPr>
              <a:t>…</a:t>
            </a:r>
          </a:p>
          <a:p>
            <a:pPr marL="342900" lvl="0" indent="-342900">
              <a:spcBef>
                <a:spcPct val="0"/>
              </a:spcBef>
              <a:buFontTx/>
              <a:buAutoNum type="arabicPeriod"/>
            </a:pPr>
            <a:endParaRPr lang="uk-UA" sz="3600" b="1" dirty="0">
              <a:solidFill>
                <a:srgbClr val="000000"/>
              </a:solidFill>
              <a:cs typeface="Times New Roman" pitchFamily="18" charset="0"/>
            </a:endParaRPr>
          </a:p>
          <a:p>
            <a:pPr marL="342900" lvl="0" indent="-342900">
              <a:spcBef>
                <a:spcPct val="0"/>
              </a:spcBef>
              <a:buFontTx/>
              <a:buAutoNum type="arabicPeriod"/>
            </a:pPr>
            <a:endParaRPr lang="uk-UA" sz="3000" b="1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342900" lvl="0" indent="-342900">
              <a:spcBef>
                <a:spcPct val="0"/>
              </a:spcBef>
              <a:buFontTx/>
              <a:buAutoNum type="arabicPeriod"/>
            </a:pPr>
            <a:endParaRPr lang="uk-UA" sz="3000" b="1" dirty="0">
              <a:solidFill>
                <a:srgbClr val="000000"/>
              </a:solidFill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endParaRPr lang="uk-UA" sz="3000" b="1" dirty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548680"/>
            <a:ext cx="784887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0"/>
              </a:spcBef>
            </a:pPr>
            <a:r>
              <a:rPr lang="uk-UA" sz="3600" b="1" dirty="0" smtClean="0">
                <a:solidFill>
                  <a:srgbClr val="000000"/>
                </a:solidFill>
                <a:cs typeface="Times New Roman" pitchFamily="18" charset="0"/>
              </a:rPr>
              <a:t>6. Якою буквою </a:t>
            </a:r>
            <a:r>
              <a:rPr lang="uk-UA" sz="3600" b="1" dirty="0">
                <a:solidFill>
                  <a:srgbClr val="000000"/>
                </a:solidFill>
                <a:cs typeface="Times New Roman" pitchFamily="18" charset="0"/>
              </a:rPr>
              <a:t>позначають довжину хвилі?</a:t>
            </a:r>
          </a:p>
          <a:p>
            <a:pPr lvl="0">
              <a:spcBef>
                <a:spcPct val="0"/>
              </a:spcBef>
            </a:pPr>
            <a:r>
              <a:rPr lang="uk-UA" sz="3600" b="1" dirty="0" smtClean="0">
                <a:solidFill>
                  <a:srgbClr val="000000"/>
                </a:solidFill>
                <a:cs typeface="Times New Roman" pitchFamily="18" charset="0"/>
              </a:rPr>
              <a:t>7. Які </a:t>
            </a:r>
            <a:r>
              <a:rPr lang="uk-UA" sz="3600" b="1" dirty="0">
                <a:solidFill>
                  <a:srgbClr val="000000"/>
                </a:solidFill>
                <a:cs typeface="Times New Roman" pitchFamily="18" charset="0"/>
              </a:rPr>
              <a:t>ви знаєте види хвиль?</a:t>
            </a:r>
          </a:p>
          <a:p>
            <a:pPr lvl="0">
              <a:spcBef>
                <a:spcPct val="0"/>
              </a:spcBef>
            </a:pPr>
            <a:r>
              <a:rPr lang="uk-UA" sz="3600" b="1" dirty="0" smtClean="0">
                <a:solidFill>
                  <a:srgbClr val="000000"/>
                </a:solidFill>
                <a:cs typeface="Times New Roman" pitchFamily="18" charset="0"/>
              </a:rPr>
              <a:t>8. Яка </a:t>
            </a:r>
            <a:r>
              <a:rPr lang="uk-UA" sz="3600" b="1" dirty="0">
                <a:solidFill>
                  <a:srgbClr val="000000"/>
                </a:solidFill>
                <a:cs typeface="Times New Roman" pitchFamily="18" charset="0"/>
              </a:rPr>
              <a:t>частота промислового змінного струму?</a:t>
            </a:r>
          </a:p>
          <a:p>
            <a:pPr lvl="0">
              <a:spcBef>
                <a:spcPct val="0"/>
              </a:spcBef>
            </a:pPr>
            <a:r>
              <a:rPr lang="uk-UA" sz="3600" b="1" dirty="0" smtClean="0">
                <a:solidFill>
                  <a:srgbClr val="000000"/>
                </a:solidFill>
                <a:cs typeface="Times New Roman" pitchFamily="18" charset="0"/>
              </a:rPr>
              <a:t>9. Коливальний </a:t>
            </a:r>
            <a:r>
              <a:rPr lang="uk-UA" sz="3600" b="1" dirty="0">
                <a:solidFill>
                  <a:srgbClr val="000000"/>
                </a:solidFill>
                <a:cs typeface="Times New Roman" pitchFamily="18" charset="0"/>
              </a:rPr>
              <a:t>контур – це…</a:t>
            </a:r>
          </a:p>
          <a:p>
            <a:pPr lvl="0">
              <a:spcBef>
                <a:spcPct val="0"/>
              </a:spcBef>
            </a:pPr>
            <a:r>
              <a:rPr lang="uk-UA" sz="3600" b="1" dirty="0" smtClean="0">
                <a:solidFill>
                  <a:srgbClr val="000000"/>
                </a:solidFill>
                <a:cs typeface="Times New Roman" pitchFamily="18" charset="0"/>
              </a:rPr>
              <a:t>   10. </a:t>
            </a:r>
            <a:r>
              <a:rPr lang="en-US" sz="3600" b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uk-UA" sz="3600" b="1" dirty="0">
                <a:solidFill>
                  <a:srgbClr val="000000"/>
                </a:solidFill>
                <a:cs typeface="Times New Roman" pitchFamily="18" charset="0"/>
              </a:rPr>
              <a:t>Назвіть одиницю вимірювання індуктивності котушки</a:t>
            </a:r>
            <a:r>
              <a:rPr lang="uk-UA" sz="3600" b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 marL="342900" lvl="0" indent="-342900">
              <a:spcBef>
                <a:spcPct val="0"/>
              </a:spcBef>
              <a:buFontTx/>
              <a:buAutoNum type="arabicPeriod"/>
            </a:pPr>
            <a:endParaRPr lang="uk-UA" sz="3000" b="1" dirty="0">
              <a:solidFill>
                <a:srgbClr val="000000"/>
              </a:solidFill>
              <a:cs typeface="Times New Roman" pitchFamily="18" charset="0"/>
            </a:endParaRPr>
          </a:p>
          <a:p>
            <a:pPr marL="342900" lvl="0" indent="-342900">
              <a:spcBef>
                <a:spcPct val="0"/>
              </a:spcBef>
              <a:buFontTx/>
              <a:buAutoNum type="arabicPeriod"/>
            </a:pPr>
            <a:endParaRPr lang="uk-UA" sz="3000" b="1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342900" lvl="0" indent="-342900">
              <a:spcBef>
                <a:spcPct val="0"/>
              </a:spcBef>
              <a:buFontTx/>
              <a:buAutoNum type="arabicPeriod"/>
            </a:pPr>
            <a:endParaRPr lang="uk-UA" sz="3000" b="1" dirty="0">
              <a:solidFill>
                <a:srgbClr val="000000"/>
              </a:solidFill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endParaRPr lang="uk-UA" sz="3000" b="1" dirty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98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47688" y="304800"/>
            <a:ext cx="7958137" cy="1116013"/>
          </a:xfrm>
        </p:spPr>
        <p:txBody>
          <a:bodyPr anchorCtr="0">
            <a:normAutofit fontScale="90000"/>
          </a:bodyPr>
          <a:lstStyle/>
          <a:p>
            <a:pPr eaLnBrk="1" hangingPunct="1">
              <a:defRPr/>
            </a:pPr>
            <a:r>
              <a:rPr lang="uk-UA" sz="29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900" dirty="0">
                <a:latin typeface="Times New Roman" pitchFamily="18" charset="0"/>
                <a:cs typeface="Times New Roman" pitchFamily="18" charset="0"/>
              </a:rPr>
            </a:br>
            <a:r>
              <a:rPr lang="uk-UA" sz="29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900" dirty="0">
                <a:latin typeface="Times New Roman" pitchFamily="18" charset="0"/>
                <a:cs typeface="Times New Roman" pitchFamily="18" charset="0"/>
              </a:rPr>
            </a:br>
            <a:r>
              <a:rPr lang="uk-UA" sz="29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900" dirty="0">
                <a:latin typeface="Times New Roman" pitchFamily="18" charset="0"/>
                <a:cs typeface="Times New Roman" pitchFamily="18" charset="0"/>
              </a:rPr>
            </a:br>
            <a:r>
              <a:rPr lang="uk-UA" sz="29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900" dirty="0">
                <a:latin typeface="Times New Roman" pitchFamily="18" charset="0"/>
                <a:cs typeface="Times New Roman" pitchFamily="18" charset="0"/>
              </a:rPr>
            </a:br>
            <a:r>
              <a:rPr lang="uk-UA" sz="60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</a:t>
            </a:r>
            <a:r>
              <a:rPr lang="uk-UA" sz="6000" i="1" u="sng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Коливання</a:t>
            </a:r>
            <a:br>
              <a:rPr lang="uk-UA" sz="6000" i="1" u="sng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60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6000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9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900" dirty="0">
                <a:latin typeface="Times New Roman" pitchFamily="18" charset="0"/>
                <a:cs typeface="Times New Roman" pitchFamily="18" charset="0"/>
              </a:rPr>
            </a:br>
            <a:r>
              <a:rPr lang="uk-UA" sz="29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900" dirty="0">
                <a:latin typeface="Times New Roman" pitchFamily="18" charset="0"/>
                <a:cs typeface="Times New Roman" pitchFamily="18" charset="0"/>
              </a:rPr>
            </a:br>
            <a:r>
              <a:rPr lang="uk-UA" sz="29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5148263" y="1700213"/>
            <a:ext cx="360045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uk-UA" sz="3600" b="1" u="sng" dirty="0">
                <a:solidFill>
                  <a:schemeClr val="bg1"/>
                </a:solidFill>
                <a:latin typeface="Calibri" pitchFamily="34" charset="0"/>
              </a:rPr>
              <a:t>За способом виникненн</a:t>
            </a:r>
            <a:r>
              <a:rPr lang="ru-RU" sz="3600" b="1" u="sng" dirty="0">
                <a:solidFill>
                  <a:schemeClr val="bg1"/>
                </a:solidFill>
                <a:latin typeface="Arial" charset="0"/>
              </a:rPr>
              <a:t>я </a:t>
            </a:r>
            <a:r>
              <a:rPr lang="uk-UA" sz="3600" dirty="0">
                <a:solidFill>
                  <a:schemeClr val="bg1"/>
                </a:solidFill>
                <a:latin typeface="Calibri" pitchFamily="34" charset="0"/>
              </a:rPr>
              <a:t>                                               </a:t>
            </a:r>
          </a:p>
          <a:p>
            <a:pPr algn="l">
              <a:spcBef>
                <a:spcPct val="0"/>
              </a:spcBef>
            </a:pPr>
            <a:endParaRPr lang="uk-UA" sz="3600" dirty="0">
              <a:solidFill>
                <a:schemeClr val="bg1"/>
              </a:solidFill>
              <a:latin typeface="Calibri" pitchFamily="34" charset="0"/>
            </a:endParaRPr>
          </a:p>
          <a:p>
            <a:pPr algn="l">
              <a:spcBef>
                <a:spcPct val="0"/>
              </a:spcBef>
              <a:buFont typeface="Arial" charset="0"/>
              <a:buChar char="•"/>
            </a:pPr>
            <a:r>
              <a:rPr lang="uk-UA" sz="3600" dirty="0">
                <a:solidFill>
                  <a:schemeClr val="bg1"/>
                </a:solidFill>
                <a:latin typeface="Calibri" pitchFamily="34" charset="0"/>
              </a:rPr>
              <a:t>Вільні</a:t>
            </a:r>
          </a:p>
          <a:p>
            <a:pPr algn="l">
              <a:spcBef>
                <a:spcPct val="0"/>
              </a:spcBef>
              <a:buFont typeface="Arial" charset="0"/>
              <a:buChar char="•"/>
            </a:pPr>
            <a:r>
              <a:rPr lang="uk-UA" sz="3600" dirty="0">
                <a:solidFill>
                  <a:schemeClr val="bg1"/>
                </a:solidFill>
                <a:latin typeface="Calibri" pitchFamily="34" charset="0"/>
              </a:rPr>
              <a:t>Вимушені</a:t>
            </a:r>
          </a:p>
          <a:p>
            <a:pPr algn="l">
              <a:spcBef>
                <a:spcPct val="0"/>
              </a:spcBef>
              <a:buFont typeface="Arial" charset="0"/>
              <a:buChar char="•"/>
            </a:pPr>
            <a:r>
              <a:rPr lang="uk-UA" sz="3600" dirty="0">
                <a:solidFill>
                  <a:schemeClr val="bg1"/>
                </a:solidFill>
                <a:latin typeface="Calibri" pitchFamily="34" charset="0"/>
              </a:rPr>
              <a:t>Автоколивання</a:t>
            </a:r>
          </a:p>
        </p:txBody>
      </p:sp>
      <p:sp>
        <p:nvSpPr>
          <p:cNvPr id="19459" name="TextBox 6"/>
          <p:cNvSpPr txBox="1">
            <a:spLocks noChangeArrowheads="1"/>
          </p:cNvSpPr>
          <p:nvPr/>
        </p:nvSpPr>
        <p:spPr bwMode="auto">
          <a:xfrm>
            <a:off x="1258888" y="1700213"/>
            <a:ext cx="33115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uk-UA" sz="3600" b="1" u="sng" dirty="0">
                <a:solidFill>
                  <a:schemeClr val="bg1"/>
                </a:solidFill>
                <a:latin typeface="Calibri" pitchFamily="34" charset="0"/>
              </a:rPr>
              <a:t>За часом існування</a:t>
            </a:r>
          </a:p>
          <a:p>
            <a:pPr algn="l">
              <a:spcBef>
                <a:spcPct val="0"/>
              </a:spcBef>
            </a:pPr>
            <a:endParaRPr lang="uk-UA" sz="3600" dirty="0">
              <a:solidFill>
                <a:schemeClr val="bg1"/>
              </a:solidFill>
              <a:latin typeface="Calibri" pitchFamily="34" charset="0"/>
            </a:endParaRPr>
          </a:p>
          <a:p>
            <a:pPr algn="l">
              <a:spcBef>
                <a:spcPct val="0"/>
              </a:spcBef>
              <a:buFont typeface="Arial" charset="0"/>
              <a:buChar char="•"/>
            </a:pPr>
            <a:r>
              <a:rPr lang="uk-UA" sz="3600" dirty="0">
                <a:solidFill>
                  <a:schemeClr val="bg1"/>
                </a:solidFill>
                <a:latin typeface="Calibri" pitchFamily="34" charset="0"/>
              </a:rPr>
              <a:t>Незатухаючі</a:t>
            </a:r>
          </a:p>
          <a:p>
            <a:pPr algn="l">
              <a:spcBef>
                <a:spcPct val="0"/>
              </a:spcBef>
              <a:buFont typeface="Arial" charset="0"/>
              <a:buChar char="•"/>
            </a:pPr>
            <a:r>
              <a:rPr lang="uk-UA" sz="3600" dirty="0">
                <a:solidFill>
                  <a:schemeClr val="bg1"/>
                </a:solidFill>
                <a:latin typeface="Calibri" pitchFamily="34" charset="0"/>
              </a:rPr>
              <a:t>Затухаючі</a:t>
            </a:r>
            <a:endParaRPr lang="ru-RU" sz="3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8313" y="620713"/>
            <a:ext cx="395922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uk-UA" sz="2800" b="1" u="sng" dirty="0">
                <a:solidFill>
                  <a:schemeClr val="bg1"/>
                </a:solidFill>
                <a:cs typeface="Times New Roman" pitchFamily="18" charset="0"/>
              </a:rPr>
              <a:t>Вільні </a:t>
            </a:r>
            <a:r>
              <a:rPr lang="uk-UA" sz="2800" b="1" dirty="0">
                <a:solidFill>
                  <a:schemeClr val="bg1"/>
                </a:solidFill>
                <a:cs typeface="Times New Roman" pitchFamily="18" charset="0"/>
              </a:rPr>
              <a:t>                                                                              </a:t>
            </a:r>
          </a:p>
          <a:p>
            <a:pPr algn="l">
              <a:spcBef>
                <a:spcPct val="0"/>
              </a:spcBef>
            </a:pPr>
            <a:endParaRPr lang="uk-UA" sz="2800" b="1" dirty="0">
              <a:solidFill>
                <a:schemeClr val="bg1"/>
              </a:solidFill>
              <a:cs typeface="Times New Roman" pitchFamily="18" charset="0"/>
            </a:endParaRPr>
          </a:p>
          <a:p>
            <a:pPr algn="l">
              <a:spcBef>
                <a:spcPct val="0"/>
              </a:spcBef>
              <a:buFont typeface="Arial" charset="0"/>
              <a:buChar char="•"/>
            </a:pPr>
            <a:r>
              <a:rPr lang="uk-UA" sz="2800" b="1" dirty="0">
                <a:solidFill>
                  <a:schemeClr val="bg1"/>
                </a:solidFill>
                <a:cs typeface="Times New Roman" pitchFamily="18" charset="0"/>
              </a:rPr>
              <a:t> Коливання вантажу на пружині.</a:t>
            </a:r>
          </a:p>
          <a:p>
            <a:pPr algn="l">
              <a:spcBef>
                <a:spcPct val="0"/>
              </a:spcBef>
              <a:buFont typeface="Arial" charset="0"/>
              <a:buChar char="•"/>
            </a:pPr>
            <a:r>
              <a:rPr lang="uk-UA" sz="2800" b="1" dirty="0">
                <a:solidFill>
                  <a:schemeClr val="bg1"/>
                </a:solidFill>
                <a:cs typeface="Times New Roman" pitchFamily="18" charset="0"/>
              </a:rPr>
              <a:t> Коливання тіла на нитці.</a:t>
            </a:r>
          </a:p>
          <a:p>
            <a:pPr algn="l">
              <a:spcBef>
                <a:spcPct val="0"/>
              </a:spcBef>
              <a:buFont typeface="Arial" charset="0"/>
              <a:buChar char="•"/>
            </a:pPr>
            <a:r>
              <a:rPr lang="uk-UA" sz="2800" b="1" dirty="0">
                <a:solidFill>
                  <a:schemeClr val="bg1"/>
                </a:solidFill>
                <a:cs typeface="Times New Roman" pitchFamily="18" charset="0"/>
              </a:rPr>
              <a:t> Коливання гойдалки без підштовхування</a:t>
            </a:r>
            <a:r>
              <a:rPr lang="uk-UA" sz="2800" b="1" dirty="0" smtClean="0">
                <a:solidFill>
                  <a:schemeClr val="bg1"/>
                </a:solidFill>
                <a:cs typeface="Times New Roman" pitchFamily="18" charset="0"/>
              </a:rPr>
              <a:t>.</a:t>
            </a:r>
            <a:endParaRPr lang="uk-UA" sz="28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43438" y="496888"/>
            <a:ext cx="4321175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uk-UA" sz="2800" b="1" u="sng" dirty="0">
                <a:solidFill>
                  <a:schemeClr val="bg1"/>
                </a:solidFill>
                <a:cs typeface="Times New Roman" pitchFamily="18" charset="0"/>
              </a:rPr>
              <a:t>Вимушені </a:t>
            </a:r>
          </a:p>
          <a:p>
            <a:pPr algn="l">
              <a:spcBef>
                <a:spcPct val="0"/>
              </a:spcBef>
            </a:pPr>
            <a:endParaRPr lang="uk-UA" sz="2800" b="1" dirty="0">
              <a:solidFill>
                <a:schemeClr val="bg1"/>
              </a:solidFill>
              <a:latin typeface="Calibri" pitchFamily="34" charset="0"/>
            </a:endParaRPr>
          </a:p>
          <a:p>
            <a:pPr algn="l">
              <a:spcBef>
                <a:spcPct val="0"/>
              </a:spcBef>
              <a:buFont typeface="Arial" charset="0"/>
              <a:buChar char="•"/>
            </a:pPr>
            <a:r>
              <a:rPr lang="uk-UA" sz="2800" b="1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uk-UA" sz="2800" b="1" dirty="0">
                <a:solidFill>
                  <a:schemeClr val="bg1"/>
                </a:solidFill>
              </a:rPr>
              <a:t>Голка швацької машини.</a:t>
            </a:r>
          </a:p>
          <a:p>
            <a:pPr algn="l">
              <a:spcBef>
                <a:spcPct val="0"/>
              </a:spcBef>
              <a:buFont typeface="Arial" charset="0"/>
              <a:buChar char="•"/>
            </a:pPr>
            <a:r>
              <a:rPr lang="uk-UA" sz="2800" b="1" dirty="0">
                <a:solidFill>
                  <a:schemeClr val="bg1"/>
                </a:solidFill>
              </a:rPr>
              <a:t> Рух поршня в циліндрі двигуна.</a:t>
            </a:r>
          </a:p>
          <a:p>
            <a:pPr algn="l">
              <a:spcBef>
                <a:spcPct val="0"/>
              </a:spcBef>
              <a:buFont typeface="Arial" charset="0"/>
              <a:buChar char="•"/>
            </a:pPr>
            <a:r>
              <a:rPr lang="uk-UA" sz="2800" b="1" dirty="0">
                <a:solidFill>
                  <a:schemeClr val="bg1"/>
                </a:solidFill>
              </a:rPr>
              <a:t> Коливання листя на деревах.</a:t>
            </a:r>
          </a:p>
          <a:p>
            <a:pPr algn="l">
              <a:spcBef>
                <a:spcPct val="0"/>
              </a:spcBef>
              <a:buFont typeface="Arial" charset="0"/>
              <a:buChar char="•"/>
            </a:pPr>
            <a:r>
              <a:rPr lang="uk-UA" sz="2800" b="1" dirty="0">
                <a:solidFill>
                  <a:schemeClr val="bg1"/>
                </a:solidFill>
              </a:rPr>
              <a:t> Піднімання та опускання руки.</a:t>
            </a:r>
          </a:p>
          <a:p>
            <a:pPr algn="l">
              <a:spcBef>
                <a:spcPct val="0"/>
              </a:spcBef>
              <a:buFont typeface="Arial" charset="0"/>
              <a:buChar char="•"/>
            </a:pPr>
            <a:r>
              <a:rPr lang="uk-UA" sz="2800" b="1" dirty="0">
                <a:solidFill>
                  <a:schemeClr val="bg1"/>
                </a:solidFill>
              </a:rPr>
              <a:t> Коливання моста під ногами людей.</a:t>
            </a:r>
          </a:p>
          <a:p>
            <a:pPr algn="l">
              <a:spcBef>
                <a:spcPct val="0"/>
              </a:spcBef>
              <a:buFont typeface="Arial" charset="0"/>
              <a:buChar char="•"/>
            </a:pPr>
            <a:r>
              <a:rPr lang="uk-UA" sz="2800" b="1" dirty="0">
                <a:solidFill>
                  <a:schemeClr val="bg1"/>
                </a:solidFill>
              </a:rPr>
              <a:t> Ніж електробритви</a:t>
            </a:r>
            <a:r>
              <a:rPr lang="uk-UA" sz="2800" b="1" dirty="0" smtClean="0">
                <a:solidFill>
                  <a:schemeClr val="bg1"/>
                </a:solidFill>
              </a:rPr>
              <a:t>.</a:t>
            </a:r>
          </a:p>
          <a:p>
            <a:pPr algn="l">
              <a:spcBef>
                <a:spcPct val="0"/>
              </a:spcBef>
              <a:buFont typeface="Arial" charset="0"/>
              <a:buChar char="•"/>
            </a:pPr>
            <a:r>
              <a:rPr lang="uk-UA" sz="2800" b="1" dirty="0">
                <a:solidFill>
                  <a:schemeClr val="bg1"/>
                </a:solidFill>
                <a:cs typeface="Times New Roman" pitchFamily="18" charset="0"/>
              </a:rPr>
              <a:t> Серце людини.</a:t>
            </a:r>
            <a:endParaRPr lang="ru-RU" sz="2800" b="1" dirty="0">
              <a:solidFill>
                <a:schemeClr val="bg1"/>
              </a:solidFill>
              <a:cs typeface="Times New Roman" pitchFamily="18" charset="0"/>
            </a:endParaRPr>
          </a:p>
          <a:p>
            <a:pPr algn="l">
              <a:spcBef>
                <a:spcPct val="0"/>
              </a:spcBef>
              <a:buFont typeface="Arial" charset="0"/>
              <a:buChar char="•"/>
            </a:pPr>
            <a:endParaRPr lang="uk-UA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">
  <a:themeElements>
    <a:clrScheme name="default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687</TotalTime>
  <Words>457</Words>
  <Application>Microsoft Office PowerPoint</Application>
  <PresentationFormat>Экран (4:3)</PresentationFormat>
  <Paragraphs>136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Times New Roman</vt:lpstr>
      <vt:lpstr>Wingdings</vt:lpstr>
      <vt:lpstr>default</vt:lpstr>
      <vt:lpstr>Узагальнення та систематизація знань  з теми:  « Коливання та хвилі »</vt:lpstr>
      <vt:lpstr>Мета уроку:</vt:lpstr>
      <vt:lpstr> « СВІТ, В ЯКОМУ МИ ЖИВЕМО, ДИВОВИЖНО СХИЛЬНИЙ ДО КОЛИВАНЬ »                               Р. Бішоп (англ. фізик) </vt:lpstr>
      <vt:lpstr>Перший етап: « Доповідь про вченого »                                                       </vt:lpstr>
      <vt:lpstr>Другий етап:  « Знання фізики »   </vt:lpstr>
      <vt:lpstr>Презентация PowerPoint</vt:lpstr>
      <vt:lpstr>Презентация PowerPoint</vt:lpstr>
      <vt:lpstr>                                                                                                         Коливання     </vt:lpstr>
      <vt:lpstr>Презентация PowerPoint</vt:lpstr>
      <vt:lpstr>Третій етап: « Дослід » </vt:lpstr>
      <vt:lpstr>Дати відповіді на запитання: 1. З яких частин складається дана коливальна система? 2. Який вид коливань у ній виникає? 3. Від чого залежить період коливань цієї системи?</vt:lpstr>
      <vt:lpstr>Презентация PowerPoint</vt:lpstr>
      <vt:lpstr>Презентация PowerPoint</vt:lpstr>
      <vt:lpstr>Презентация PowerPoint</vt:lpstr>
      <vt:lpstr>Презентация PowerPoint</vt:lpstr>
      <vt:lpstr>Четвертий етап:  « Що за явище? 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узагальнення та систематизації знань  з теми :  « Коливання та хвилі »</dc:title>
  <dc:creator>User</dc:creator>
  <cp:lastModifiedBy>Іван</cp:lastModifiedBy>
  <cp:revision>65</cp:revision>
  <dcterms:created xsi:type="dcterms:W3CDTF">2014-11-20T15:51:15Z</dcterms:created>
  <dcterms:modified xsi:type="dcterms:W3CDTF">2019-02-24T14:50:32Z</dcterms:modified>
</cp:coreProperties>
</file>