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6"/>
  </p:notesMasterIdLst>
  <p:sldIdLst>
    <p:sldId id="262" r:id="rId2"/>
    <p:sldId id="313" r:id="rId3"/>
    <p:sldId id="315" r:id="rId4"/>
    <p:sldId id="312" r:id="rId5"/>
    <p:sldId id="317" r:id="rId6"/>
    <p:sldId id="318" r:id="rId7"/>
    <p:sldId id="319" r:id="rId8"/>
    <p:sldId id="316" r:id="rId9"/>
    <p:sldId id="280" r:id="rId10"/>
    <p:sldId id="302" r:id="rId11"/>
    <p:sldId id="303" r:id="rId12"/>
    <p:sldId id="304" r:id="rId13"/>
    <p:sldId id="305" r:id="rId14"/>
    <p:sldId id="306" r:id="rId15"/>
    <p:sldId id="301" r:id="rId16"/>
    <p:sldId id="314" r:id="rId17"/>
    <p:sldId id="310" r:id="rId18"/>
    <p:sldId id="321" r:id="rId19"/>
    <p:sldId id="322" r:id="rId20"/>
    <p:sldId id="323" r:id="rId21"/>
    <p:sldId id="320" r:id="rId22"/>
    <p:sldId id="324" r:id="rId23"/>
    <p:sldId id="325" r:id="rId24"/>
    <p:sldId id="326" r:id="rId25"/>
  </p:sldIdLst>
  <p:sldSz cx="10080625" cy="7559675"/>
  <p:notesSz cx="7559675" cy="10691813"/>
  <p:defaultTextStyle>
    <a:defPPr>
      <a:defRPr lang="en-GB"/>
    </a:defPPr>
    <a:lvl1pPr algn="l" defTabSz="447675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Gothic" pitchFamily="49" charset="-128"/>
        <a:cs typeface="+mn-cs"/>
      </a:defRPr>
    </a:lvl1pPr>
    <a:lvl2pPr marL="741363" indent="-284163" algn="l" defTabSz="447675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Gothic" pitchFamily="49" charset="-128"/>
        <a:cs typeface="+mn-cs"/>
      </a:defRPr>
    </a:lvl2pPr>
    <a:lvl3pPr marL="1141413" indent="-227013" algn="l" defTabSz="447675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Gothic" pitchFamily="49" charset="-128"/>
        <a:cs typeface="+mn-cs"/>
      </a:defRPr>
    </a:lvl3pPr>
    <a:lvl4pPr marL="1598613" indent="-227013" algn="l" defTabSz="447675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Gothic" pitchFamily="49" charset="-128"/>
        <a:cs typeface="+mn-cs"/>
      </a:defRPr>
    </a:lvl4pPr>
    <a:lvl5pPr marL="2055813" indent="-227013" algn="l" defTabSz="447675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Gothic" pitchFamily="49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Gothic" pitchFamily="49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Gothic" pitchFamily="49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Gothic" pitchFamily="49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Gothic" pitchFamily="49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C66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08" autoAdjust="0"/>
    <p:restoredTop sz="94660"/>
  </p:normalViewPr>
  <p:slideViewPr>
    <p:cSldViewPr>
      <p:cViewPr>
        <p:scale>
          <a:sx n="69" d="100"/>
          <a:sy n="69" d="100"/>
        </p:scale>
        <p:origin x="-1392" y="-318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0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defTabSz="449123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449123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defTabSz="449123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defTabSz="449123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DB822784-59B3-4055-94FE-2209879D6A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47118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7675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7675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7675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7675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7675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8" cy="1931987"/>
          </a:xfrm>
        </p:spPr>
        <p:txBody>
          <a:bodyPr/>
          <a:lstStyle>
            <a:lvl1pPr marL="0" indent="0" algn="ctr">
              <a:buNone/>
              <a:defRPr/>
            </a:lvl1pPr>
            <a:lvl2pPr marL="457058" indent="0" algn="ctr">
              <a:buNone/>
              <a:defRPr/>
            </a:lvl2pPr>
            <a:lvl3pPr marL="914115" indent="0" algn="ctr">
              <a:buNone/>
              <a:defRPr/>
            </a:lvl3pPr>
            <a:lvl4pPr marL="1371173" indent="0" algn="ctr">
              <a:buNone/>
              <a:defRPr/>
            </a:lvl4pPr>
            <a:lvl5pPr marL="1828231" indent="0" algn="ctr">
              <a:buNone/>
              <a:defRPr/>
            </a:lvl5pPr>
            <a:lvl6pPr marL="2285289" indent="0" algn="ctr">
              <a:buNone/>
              <a:defRPr/>
            </a:lvl6pPr>
            <a:lvl7pPr marL="2742347" indent="0" algn="ctr">
              <a:buNone/>
              <a:defRPr/>
            </a:lvl7pPr>
            <a:lvl8pPr marL="3199405" indent="0" algn="ctr">
              <a:buNone/>
              <a:defRPr/>
            </a:lvl8pPr>
            <a:lvl9pPr marL="3656462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720AF6-9CDB-4B04-8E4B-6927F1DD14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8589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41595-123A-4DD4-885D-4CBB40ADC8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8535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3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58" indent="0">
              <a:buNone/>
              <a:defRPr sz="1800"/>
            </a:lvl2pPr>
            <a:lvl3pPr marL="914115" indent="0">
              <a:buNone/>
              <a:defRPr sz="1700"/>
            </a:lvl3pPr>
            <a:lvl4pPr marL="1371173" indent="0">
              <a:buNone/>
              <a:defRPr sz="1400"/>
            </a:lvl4pPr>
            <a:lvl5pPr marL="1828231" indent="0">
              <a:buNone/>
              <a:defRPr sz="1400"/>
            </a:lvl5pPr>
            <a:lvl6pPr marL="2285289" indent="0">
              <a:buNone/>
              <a:defRPr sz="1400"/>
            </a:lvl6pPr>
            <a:lvl7pPr marL="2742347" indent="0">
              <a:buNone/>
              <a:defRPr sz="1400"/>
            </a:lvl7pPr>
            <a:lvl8pPr marL="3199405" indent="0">
              <a:buNone/>
              <a:defRPr sz="1400"/>
            </a:lvl8pPr>
            <a:lvl9pPr marL="3656462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3AB3E-0D20-417E-A211-62D264970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5744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3238" y="1768478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13338" y="1768478"/>
            <a:ext cx="4459288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82481B-B58B-4C52-9D9A-9FEEB11D71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7318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7" y="303216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58" indent="0">
              <a:buNone/>
              <a:defRPr sz="2000" b="1"/>
            </a:lvl2pPr>
            <a:lvl3pPr marL="914115" indent="0">
              <a:buNone/>
              <a:defRPr sz="1800" b="1"/>
            </a:lvl3pPr>
            <a:lvl4pPr marL="1371173" indent="0">
              <a:buNone/>
              <a:defRPr sz="1700" b="1"/>
            </a:lvl4pPr>
            <a:lvl5pPr marL="1828231" indent="0">
              <a:buNone/>
              <a:defRPr sz="1700" b="1"/>
            </a:lvl5pPr>
            <a:lvl6pPr marL="2285289" indent="0">
              <a:buNone/>
              <a:defRPr sz="1700" b="1"/>
            </a:lvl6pPr>
            <a:lvl7pPr marL="2742347" indent="0">
              <a:buNone/>
              <a:defRPr sz="1700" b="1"/>
            </a:lvl7pPr>
            <a:lvl8pPr marL="3199405" indent="0">
              <a:buNone/>
              <a:defRPr sz="1700" b="1"/>
            </a:lvl8pPr>
            <a:lvl9pPr marL="3656462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7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58" indent="0">
              <a:buNone/>
              <a:defRPr sz="2000" b="1"/>
            </a:lvl2pPr>
            <a:lvl3pPr marL="914115" indent="0">
              <a:buNone/>
              <a:defRPr sz="1800" b="1"/>
            </a:lvl3pPr>
            <a:lvl4pPr marL="1371173" indent="0">
              <a:buNone/>
              <a:defRPr sz="1700" b="1"/>
            </a:lvl4pPr>
            <a:lvl5pPr marL="1828231" indent="0">
              <a:buNone/>
              <a:defRPr sz="1700" b="1"/>
            </a:lvl5pPr>
            <a:lvl6pPr marL="2285289" indent="0">
              <a:buNone/>
              <a:defRPr sz="1700" b="1"/>
            </a:lvl6pPr>
            <a:lvl7pPr marL="2742347" indent="0">
              <a:buNone/>
              <a:defRPr sz="1700" b="1"/>
            </a:lvl7pPr>
            <a:lvl8pPr marL="3199405" indent="0">
              <a:buNone/>
              <a:defRPr sz="1700" b="1"/>
            </a:lvl8pPr>
            <a:lvl9pPr marL="3656462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21277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1290F-9FDD-433D-A8F6-AF005DE1B8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7324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1750B-A355-4E3D-A61B-A8343AA881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6035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F5616-A765-4150-A76B-FA25D2E103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7085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41766" y="301628"/>
            <a:ext cx="5635625" cy="64515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3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058" indent="0">
              <a:buNone/>
              <a:defRPr sz="1200"/>
            </a:lvl2pPr>
            <a:lvl3pPr marL="914115" indent="0">
              <a:buNone/>
              <a:defRPr sz="1000"/>
            </a:lvl3pPr>
            <a:lvl4pPr marL="1371173" indent="0">
              <a:buNone/>
              <a:defRPr sz="900"/>
            </a:lvl4pPr>
            <a:lvl5pPr marL="1828231" indent="0">
              <a:buNone/>
              <a:defRPr sz="900"/>
            </a:lvl5pPr>
            <a:lvl6pPr marL="2285289" indent="0">
              <a:buNone/>
              <a:defRPr sz="900"/>
            </a:lvl6pPr>
            <a:lvl7pPr marL="2742347" indent="0">
              <a:buNone/>
              <a:defRPr sz="900"/>
            </a:lvl7pPr>
            <a:lvl8pPr marL="3199405" indent="0">
              <a:buNone/>
              <a:defRPr sz="900"/>
            </a:lvl8pPr>
            <a:lvl9pPr marL="3656462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128EE-336C-4866-AD99-C0461DA01F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8393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41" y="5291140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41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058" indent="0">
              <a:buNone/>
              <a:defRPr sz="2800"/>
            </a:lvl2pPr>
            <a:lvl3pPr marL="914115" indent="0">
              <a:buNone/>
              <a:defRPr sz="2400"/>
            </a:lvl3pPr>
            <a:lvl4pPr marL="1371173" indent="0">
              <a:buNone/>
              <a:defRPr sz="2000"/>
            </a:lvl4pPr>
            <a:lvl5pPr marL="1828231" indent="0">
              <a:buNone/>
              <a:defRPr sz="2000"/>
            </a:lvl5pPr>
            <a:lvl6pPr marL="2285289" indent="0">
              <a:buNone/>
              <a:defRPr sz="2000"/>
            </a:lvl6pPr>
            <a:lvl7pPr marL="2742347" indent="0">
              <a:buNone/>
              <a:defRPr sz="2000"/>
            </a:lvl7pPr>
            <a:lvl8pPr marL="3199405" indent="0">
              <a:buNone/>
              <a:defRPr sz="2000"/>
            </a:lvl8pPr>
            <a:lvl9pPr marL="3656462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41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058" indent="0">
              <a:buNone/>
              <a:defRPr sz="1200"/>
            </a:lvl2pPr>
            <a:lvl3pPr marL="914115" indent="0">
              <a:buNone/>
              <a:defRPr sz="1000"/>
            </a:lvl3pPr>
            <a:lvl4pPr marL="1371173" indent="0">
              <a:buNone/>
              <a:defRPr sz="900"/>
            </a:lvl4pPr>
            <a:lvl5pPr marL="1828231" indent="0">
              <a:buNone/>
              <a:defRPr sz="900"/>
            </a:lvl5pPr>
            <a:lvl6pPr marL="2285289" indent="0">
              <a:buNone/>
              <a:defRPr sz="900"/>
            </a:lvl6pPr>
            <a:lvl7pPr marL="2742347" indent="0">
              <a:buNone/>
              <a:defRPr sz="900"/>
            </a:lvl7pPr>
            <a:lvl8pPr marL="3199405" indent="0">
              <a:buNone/>
              <a:defRPr sz="900"/>
            </a:lvl8pPr>
            <a:lvl9pPr marL="3656462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A948C7-628E-44BE-AE0C-062B00E03A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367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661C4-4EBE-4F1C-8F61-9A04A572E2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2583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5675" y="301628"/>
            <a:ext cx="2266950" cy="64547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3238" y="301628"/>
            <a:ext cx="6650038" cy="64547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CC756-81D2-4277-89E1-6AB73A9B67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4977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rgbClr val="FFCC6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smtClean="0"/>
              <a:t>Для правки текста заголовка щелкните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8216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smtClean="0"/>
              <a:t>Для правки структуры щелкните мышью</a:t>
            </a:r>
          </a:p>
          <a:p>
            <a:pPr lvl="1"/>
            <a:r>
              <a:rPr lang="en-GB" altLang="uk-UA" smtClean="0"/>
              <a:t>Второй уровень структуры</a:t>
            </a:r>
          </a:p>
          <a:p>
            <a:pPr lvl="2"/>
            <a:r>
              <a:rPr lang="en-GB" altLang="uk-UA" smtClean="0"/>
              <a:t>Третий уровень структуры</a:t>
            </a:r>
          </a:p>
          <a:p>
            <a:pPr lvl="3"/>
            <a:r>
              <a:rPr lang="en-GB" altLang="uk-UA" smtClean="0"/>
              <a:t>Четвертый уровень структуры</a:t>
            </a:r>
          </a:p>
          <a:p>
            <a:pPr lvl="4"/>
            <a:r>
              <a:rPr lang="en-GB" altLang="uk-UA" smtClean="0"/>
              <a:t>Пятый уровень структуры</a:t>
            </a:r>
          </a:p>
          <a:p>
            <a:pPr lvl="4"/>
            <a:r>
              <a:rPr lang="en-GB" altLang="uk-UA" smtClean="0"/>
              <a:t>Шестой уровень структуры</a:t>
            </a:r>
          </a:p>
          <a:p>
            <a:pPr lvl="4"/>
            <a:r>
              <a:rPr lang="en-GB" altLang="uk-UA" smtClean="0"/>
              <a:t>Седьмой уровень структуры</a:t>
            </a:r>
          </a:p>
          <a:p>
            <a:pPr lvl="4"/>
            <a:r>
              <a:rPr lang="en-GB" altLang="uk-UA" smtClean="0"/>
              <a:t>Восьмой уровень структуры</a:t>
            </a:r>
          </a:p>
          <a:p>
            <a:pPr lvl="4"/>
            <a:r>
              <a:rPr lang="en-GB" altLang="uk-UA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defTabSz="449123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675" algn="l"/>
                <a:tab pos="1447347" algn="l"/>
                <a:tab pos="2171025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defTabSz="449123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675" algn="l"/>
                <a:tab pos="1447347" algn="l"/>
                <a:tab pos="2171025" algn="l"/>
                <a:tab pos="2894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449123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675" algn="l"/>
                <a:tab pos="1447347" algn="l"/>
                <a:tab pos="2171025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CB467C6E-7AE7-4639-990E-D3E120B1C1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7675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7675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2pPr>
      <a:lvl3pPr algn="ctr" defTabSz="447675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3pPr>
      <a:lvl4pPr algn="ctr" defTabSz="447675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4pPr>
      <a:lvl5pPr algn="ctr" defTabSz="447675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5pPr>
      <a:lvl6pPr marL="2513819" indent="-228529" algn="ctr" defTabSz="44912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6pPr>
      <a:lvl7pPr marL="2970876" indent="-228529" algn="ctr" defTabSz="44912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7pPr>
      <a:lvl8pPr marL="3427935" indent="-228529" algn="ctr" defTabSz="44912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8pPr>
      <a:lvl9pPr marL="3884991" indent="-228529" algn="ctr" defTabSz="44912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9pPr>
    </p:titleStyle>
    <p:bodyStyle>
      <a:lvl1pPr marL="341313" indent="-341313" algn="l" defTabSz="447675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7675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1413" indent="-227013" algn="l" defTabSz="447675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598613" indent="-227013" algn="l" defTabSz="447675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5813" indent="-227013" algn="l" defTabSz="447675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3819" indent="-228529" algn="l" defTabSz="44912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0876" indent="-228529" algn="l" defTabSz="44912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7935" indent="-228529" algn="l" defTabSz="44912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4991" indent="-228529" algn="l" defTabSz="44912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1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58" algn="l" defTabSz="9141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15" algn="l" defTabSz="9141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73" algn="l" defTabSz="9141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31" algn="l" defTabSz="9141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89" algn="l" defTabSz="9141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47" algn="l" defTabSz="9141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405" algn="l" defTabSz="9141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462" algn="l" defTabSz="9141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Ð ÐµÐ·ÑÐ»ÑÑÐ°Ñ Ð¿Ð¾ÑÑÐºÑ Ð·Ð¾Ð±ÑÐ°Ð¶ÐµÐ½Ñ Ð·Ð° Ð·Ð°Ð¿Ð¸ÑÐ¾Ð¼ &quot;ÑÑÐ·Ð¸ÐºÐ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60" y="5436021"/>
            <a:ext cx="183397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Заголовок 3"/>
          <p:cNvSpPr>
            <a:spLocks noGrp="1"/>
          </p:cNvSpPr>
          <p:nvPr>
            <p:ph type="title"/>
          </p:nvPr>
        </p:nvSpPr>
        <p:spPr>
          <a:xfrm>
            <a:off x="431800" y="466725"/>
            <a:ext cx="9069388" cy="1260475"/>
          </a:xfrm>
        </p:spPr>
        <p:txBody>
          <a:bodyPr/>
          <a:lstStyle/>
          <a:p>
            <a:pPr algn="r"/>
            <a:r>
              <a:rPr lang="ru-RU" altLang="uk-UA" sz="2400" b="1" i="1" dirty="0" err="1" smtClean="0">
                <a:solidFill>
                  <a:schemeClr val="accent1">
                    <a:lumMod val="75000"/>
                  </a:schemeClr>
                </a:solidFill>
              </a:rPr>
              <a:t>Компетентністний</a:t>
            </a:r>
            <a: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uk-UA" sz="2400" b="1" i="1" dirty="0" err="1" smtClean="0">
                <a:solidFill>
                  <a:schemeClr val="accent1">
                    <a:lumMod val="75000"/>
                  </a:schemeClr>
                </a:solidFill>
              </a:rPr>
              <a:t>підхід</a:t>
            </a:r>
            <a: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ru-RU" altLang="uk-UA" sz="2400" b="1" i="1" dirty="0" err="1" smtClean="0">
                <a:solidFill>
                  <a:schemeClr val="accent1">
                    <a:lumMod val="75000"/>
                  </a:schemeClr>
                </a:solidFill>
              </a:rPr>
              <a:t>це</a:t>
            </a:r>
            <a: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 як </a:t>
            </a:r>
            <a:r>
              <a:rPr lang="ru-RU" altLang="uk-UA" sz="2400" b="1" i="1" dirty="0" err="1" smtClean="0">
                <a:solidFill>
                  <a:schemeClr val="accent1">
                    <a:lumMod val="75000"/>
                  </a:schemeClr>
                </a:solidFill>
              </a:rPr>
              <a:t>привид</a:t>
            </a:r>
            <a: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b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altLang="uk-UA" sz="2400" b="1" i="1" dirty="0" err="1" smtClean="0">
                <a:solidFill>
                  <a:schemeClr val="accent1">
                    <a:lumMod val="75000"/>
                  </a:schemeClr>
                </a:solidFill>
              </a:rPr>
              <a:t>всі</a:t>
            </a:r>
            <a: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 про </a:t>
            </a:r>
            <a:r>
              <a:rPr lang="ru-RU" altLang="uk-UA" sz="2400" b="1" i="1" dirty="0" err="1" smtClean="0">
                <a:solidFill>
                  <a:schemeClr val="accent1">
                    <a:lumMod val="75000"/>
                  </a:schemeClr>
                </a:solidFill>
              </a:rPr>
              <a:t>нього</a:t>
            </a:r>
            <a: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uk-UA" sz="2400" b="1" i="1" dirty="0" err="1" smtClean="0">
                <a:solidFill>
                  <a:schemeClr val="accent1">
                    <a:lumMod val="75000"/>
                  </a:schemeClr>
                </a:solidFill>
              </a:rPr>
              <a:t>говорять</a:t>
            </a:r>
            <a: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, але мало </a:t>
            </a:r>
            <a:r>
              <a:rPr lang="ru-RU" altLang="uk-UA" sz="2400" b="1" i="1" dirty="0" err="1" smtClean="0">
                <a:solidFill>
                  <a:schemeClr val="accent1">
                    <a:lumMod val="75000"/>
                  </a:schemeClr>
                </a:solidFill>
              </a:rPr>
              <a:t>хто</a:t>
            </a:r>
            <a: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uk-UA" sz="2400" b="1" i="1" dirty="0" err="1" smtClean="0">
                <a:solidFill>
                  <a:schemeClr val="accent1">
                    <a:lumMod val="75000"/>
                  </a:schemeClr>
                </a:solidFill>
              </a:rPr>
              <a:t>його</a:t>
            </a:r>
            <a: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uk-UA" sz="2400" b="1" i="1" dirty="0" err="1" smtClean="0">
                <a:solidFill>
                  <a:schemeClr val="accent1">
                    <a:lumMod val="75000"/>
                  </a:schemeClr>
                </a:solidFill>
              </a:rPr>
              <a:t>бачив</a:t>
            </a:r>
            <a:r>
              <a:rPr lang="ru-RU" alt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…</a:t>
            </a:r>
            <a:r>
              <a:rPr lang="ru-RU" altLang="uk-UA" sz="24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altLang="uk-UA" sz="24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altLang="uk-UA" sz="2400" b="1" dirty="0" smtClean="0">
                <a:solidFill>
                  <a:schemeClr val="accent1">
                    <a:lumMod val="75000"/>
                  </a:schemeClr>
                </a:solidFill>
              </a:rPr>
              <a:t>Б.Д. </a:t>
            </a:r>
            <a:r>
              <a:rPr lang="ru-RU" altLang="uk-UA" sz="2400" b="1" dirty="0" err="1" smtClean="0">
                <a:solidFill>
                  <a:schemeClr val="accent1">
                    <a:lumMod val="75000"/>
                  </a:schemeClr>
                </a:solidFill>
              </a:rPr>
              <a:t>Эльконінс</a:t>
            </a:r>
            <a:endParaRPr lang="ru-RU" altLang="uk-UA" sz="24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51" name="Подзаголовок 2"/>
          <p:cNvSpPr>
            <a:spLocks noGrp="1"/>
          </p:cNvSpPr>
          <p:nvPr>
            <p:ph idx="1"/>
          </p:nvPr>
        </p:nvSpPr>
        <p:spPr>
          <a:xfrm>
            <a:off x="431800" y="1835150"/>
            <a:ext cx="9069388" cy="4897438"/>
          </a:xfrm>
        </p:spPr>
        <p:txBody>
          <a:bodyPr/>
          <a:lstStyle/>
          <a:p>
            <a:pPr algn="ctr">
              <a:lnSpc>
                <a:spcPct val="150000"/>
              </a:lnSpc>
              <a:buFont typeface="Times New Roman" pitchFamily="18" charset="0"/>
              <a:buNone/>
            </a:pPr>
            <a:r>
              <a:rPr lang="ru-RU" altLang="uk-UA" sz="3600" b="1" dirty="0" smtClean="0">
                <a:solidFill>
                  <a:schemeClr val="tx1"/>
                </a:solidFill>
                <a:latin typeface="Calibri" pitchFamily="34" charset="0"/>
              </a:rPr>
              <a:t> «</a:t>
            </a:r>
            <a:r>
              <a:rPr lang="uk-UA" altLang="uk-UA" sz="3600" b="1" i="1" dirty="0" smtClean="0">
                <a:solidFill>
                  <a:schemeClr val="tx1"/>
                </a:solidFill>
                <a:latin typeface="Calibri" pitchFamily="34" charset="0"/>
              </a:rPr>
              <a:t>Особливості ф</a:t>
            </a:r>
            <a:r>
              <a:rPr lang="ru-RU" altLang="uk-UA" sz="3600" b="1" i="1" dirty="0" err="1" smtClean="0">
                <a:solidFill>
                  <a:schemeClr val="tx1"/>
                </a:solidFill>
                <a:latin typeface="Calibri" pitchFamily="34" charset="0"/>
              </a:rPr>
              <a:t>ормування</a:t>
            </a:r>
            <a:r>
              <a:rPr lang="ru-RU" altLang="uk-UA" sz="3600" b="1" i="1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ru-RU" altLang="uk-UA" sz="3600" b="1" i="1" dirty="0" err="1" smtClean="0">
                <a:solidFill>
                  <a:schemeClr val="tx1"/>
                </a:solidFill>
                <a:latin typeface="Calibri" pitchFamily="34" charset="0"/>
              </a:rPr>
              <a:t>ключових</a:t>
            </a:r>
            <a:r>
              <a:rPr lang="ru-RU" altLang="uk-UA" sz="3600" b="1" i="1" dirty="0" smtClean="0">
                <a:solidFill>
                  <a:schemeClr val="tx1"/>
                </a:solidFill>
                <a:latin typeface="Calibri" pitchFamily="34" charset="0"/>
              </a:rPr>
              <a:t> компетентностей</a:t>
            </a:r>
          </a:p>
          <a:p>
            <a:pPr algn="ctr">
              <a:lnSpc>
                <a:spcPct val="150000"/>
              </a:lnSpc>
              <a:buFont typeface="Times New Roman" pitchFamily="18" charset="0"/>
              <a:buNone/>
            </a:pPr>
            <a:r>
              <a:rPr lang="ru-RU" altLang="uk-UA" sz="3600" b="1" i="1" dirty="0" smtClean="0">
                <a:solidFill>
                  <a:schemeClr val="tx1"/>
                </a:solidFill>
                <a:latin typeface="Calibri" pitchFamily="34" charset="0"/>
              </a:rPr>
              <a:t>на уроках </a:t>
            </a:r>
            <a:r>
              <a:rPr lang="ru-RU" altLang="uk-UA" sz="3600" b="1" i="1" dirty="0" err="1" smtClean="0">
                <a:solidFill>
                  <a:schemeClr val="tx1"/>
                </a:solidFill>
                <a:latin typeface="Calibri" pitchFamily="34" charset="0"/>
              </a:rPr>
              <a:t>фізики</a:t>
            </a:r>
            <a:r>
              <a:rPr lang="en-US" altLang="uk-UA" sz="3600" b="1" i="1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endParaRPr lang="uk-UA" altLang="uk-UA" sz="3600" b="1" i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algn="ctr">
              <a:lnSpc>
                <a:spcPct val="150000"/>
              </a:lnSpc>
              <a:buFont typeface="Times New Roman" pitchFamily="18" charset="0"/>
              <a:buNone/>
            </a:pPr>
            <a:r>
              <a:rPr lang="uk-UA" altLang="uk-UA" sz="3600" b="1" i="1" dirty="0" smtClean="0">
                <a:solidFill>
                  <a:schemeClr val="tx1"/>
                </a:solidFill>
                <a:latin typeface="Calibri" pitchFamily="34" charset="0"/>
              </a:rPr>
              <a:t>за допомогою інтерактивних методів навчання</a:t>
            </a:r>
            <a:r>
              <a:rPr lang="ru-RU" altLang="uk-UA" sz="3600" b="1" i="1" dirty="0" smtClean="0">
                <a:solidFill>
                  <a:schemeClr val="tx1"/>
                </a:solidFill>
                <a:latin typeface="Calibri" pitchFamily="34" charset="0"/>
              </a:rPr>
              <a:t>»</a:t>
            </a:r>
          </a:p>
          <a:p>
            <a:pPr algn="ctr">
              <a:buFont typeface="Times New Roman" pitchFamily="18" charset="0"/>
              <a:buNone/>
            </a:pPr>
            <a:r>
              <a:rPr lang="ru-RU" altLang="uk-UA" sz="1800" b="1" i="1" dirty="0" smtClean="0">
                <a:solidFill>
                  <a:srgbClr val="22228B"/>
                </a:solidFill>
                <a:latin typeface="Calibri" pitchFamily="34" charset="0"/>
              </a:rPr>
              <a:t>                         </a:t>
            </a:r>
          </a:p>
          <a:p>
            <a:pPr algn="ctr">
              <a:buFont typeface="Times New Roman" pitchFamily="18" charset="0"/>
              <a:buNone/>
            </a:pPr>
            <a:endParaRPr lang="ru-RU" altLang="uk-UA" sz="1800" b="1" i="1" dirty="0" smtClean="0">
              <a:solidFill>
                <a:srgbClr val="22228B"/>
              </a:solidFill>
              <a:latin typeface="Calibri" pitchFamily="34" charset="0"/>
            </a:endParaRPr>
          </a:p>
          <a:p>
            <a:pPr algn="ctr">
              <a:buFont typeface="Times New Roman" pitchFamily="18" charset="0"/>
              <a:buNone/>
            </a:pPr>
            <a:r>
              <a:rPr lang="ru-RU" altLang="uk-UA" sz="1800" b="1" i="1" dirty="0" smtClean="0">
                <a:solidFill>
                  <a:srgbClr val="22228B"/>
                </a:solidFill>
                <a:latin typeface="Calibri" pitchFamily="34" charset="0"/>
              </a:rPr>
              <a:t>				</a:t>
            </a:r>
          </a:p>
          <a:p>
            <a:pPr algn="ctr">
              <a:spcAft>
                <a:spcPct val="0"/>
              </a:spcAft>
              <a:buFont typeface="Times New Roman" pitchFamily="18" charset="0"/>
              <a:buNone/>
            </a:pPr>
            <a:r>
              <a:rPr lang="ru-RU" altLang="uk-UA" sz="2400" b="1" dirty="0" smtClean="0"/>
              <a:t>                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5"/>
          <p:cNvSpPr>
            <a:spLocks noChangeArrowheads="1"/>
          </p:cNvSpPr>
          <p:nvPr/>
        </p:nvSpPr>
        <p:spPr bwMode="auto">
          <a:xfrm>
            <a:off x="431800" y="2339975"/>
            <a:ext cx="9288463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uk-UA" altLang="uk-UA" sz="4400" b="1" dirty="0"/>
              <a:t>”Ми навчаємося не для школи, а для </a:t>
            </a:r>
            <a:r>
              <a:rPr lang="uk-UA" altLang="uk-UA" sz="4400" b="1" dirty="0" err="1"/>
              <a:t>життя</a:t>
            </a:r>
            <a:r>
              <a:rPr lang="uk-UA" altLang="uk-UA" sz="4400" b="1" dirty="0" err="1" smtClean="0"/>
              <a:t>”</a:t>
            </a:r>
            <a:endParaRPr lang="ru-RU" sz="4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744913" y="4427538"/>
            <a:ext cx="4535487" cy="43656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344613" algn="just" eaLnBrk="0" hangingPunct="0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r>
              <a:rPr lang="uk-UA" altLang="uk-UA" sz="2400" b="1" i="1" kern="0" dirty="0">
                <a:solidFill>
                  <a:srgbClr val="000000"/>
                </a:solidFill>
                <a:latin typeface="Arial"/>
                <a:ea typeface="MS Gothic"/>
              </a:rPr>
              <a:t>Сенека Молодший</a:t>
            </a:r>
          </a:p>
        </p:txBody>
      </p:sp>
      <p:pic>
        <p:nvPicPr>
          <p:cNvPr id="4" name="Picture 5" descr="Ð ÐµÐ·ÑÐ»ÑÑÐ°Ñ Ð¿Ð¾ÑÑÐºÑ Ð·Ð¾Ð±ÑÐ°Ð¶ÐµÐ½Ñ Ð·Ð° Ð·Ð°Ð¿Ð¸ÑÐ¾Ð¼ &quot;ÑÑÐ·Ð¸ÐºÐ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60" y="5436021"/>
            <a:ext cx="183397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40" t="27000" r="38571" b="12616"/>
          <a:stretch>
            <a:fillRect/>
          </a:stretch>
        </p:blipFill>
        <p:spPr bwMode="auto">
          <a:xfrm>
            <a:off x="719138" y="1692275"/>
            <a:ext cx="7993062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Ð ÐµÐ·ÑÐ»ÑÑÐ°Ñ Ð¿Ð¾ÑÑÐºÑ Ð·Ð¾Ð±ÑÐ°Ð¶ÐµÐ½Ñ Ð·Ð° Ð·Ð°Ð¿Ð¸ÑÐ¾Ð¼ &quot;ÑÑÐ·Ð¸ÐºÐ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62456" y="5492716"/>
            <a:ext cx="183397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41" t="26472" r="38571" b="12260"/>
          <a:stretch>
            <a:fillRect/>
          </a:stretch>
        </p:blipFill>
        <p:spPr bwMode="auto">
          <a:xfrm>
            <a:off x="647700" y="1692275"/>
            <a:ext cx="795337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41" t="26115" r="38571" b="10539"/>
          <a:stretch>
            <a:fillRect/>
          </a:stretch>
        </p:blipFill>
        <p:spPr bwMode="auto">
          <a:xfrm>
            <a:off x="647700" y="1619250"/>
            <a:ext cx="7921625" cy="559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88" t="26115" r="38571" b="9502"/>
          <a:stretch>
            <a:fillRect/>
          </a:stretch>
        </p:blipFill>
        <p:spPr bwMode="auto">
          <a:xfrm>
            <a:off x="647700" y="1692275"/>
            <a:ext cx="7921625" cy="546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41" t="25967" r="38571" b="9502"/>
          <a:stretch>
            <a:fillRect/>
          </a:stretch>
        </p:blipFill>
        <p:spPr bwMode="auto">
          <a:xfrm>
            <a:off x="647700" y="1692275"/>
            <a:ext cx="7993063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/>
          <p:cNvSpPr>
            <a:spLocks noGrp="1"/>
          </p:cNvSpPr>
          <p:nvPr>
            <p:ph idx="1"/>
          </p:nvPr>
        </p:nvSpPr>
        <p:spPr>
          <a:xfrm>
            <a:off x="503238" y="1692275"/>
            <a:ext cx="9069387" cy="3095625"/>
          </a:xfrm>
        </p:spPr>
        <p:txBody>
          <a:bodyPr/>
          <a:lstStyle/>
          <a:p>
            <a:pPr marL="512763" indent="-512763" algn="r">
              <a:buFont typeface="Times New Roman" pitchFamily="18" charset="0"/>
              <a:buNone/>
            </a:pPr>
            <a:r>
              <a:rPr lang="uk-UA" altLang="uk-UA" sz="4400" b="1" smtClean="0">
                <a:solidFill>
                  <a:srgbClr val="FF0000"/>
                </a:solidFill>
              </a:rPr>
              <a:t>Компетентність  </a:t>
            </a:r>
            <a:r>
              <a:rPr lang="uk-UA" altLang="uk-UA" sz="4400" b="1" smtClean="0"/>
              <a:t>(со</a:t>
            </a:r>
            <a:r>
              <a:rPr lang="en-US" altLang="uk-UA" sz="4400" b="1" smtClean="0"/>
              <a:t>mpetency</a:t>
            </a:r>
            <a:r>
              <a:rPr lang="uk-UA" altLang="uk-UA" sz="4400" b="1" smtClean="0"/>
              <a:t>)</a:t>
            </a:r>
            <a:r>
              <a:rPr lang="uk-UA" altLang="uk-UA" sz="4000" b="1" smtClean="0"/>
              <a:t> -  здатність успішно задовольняти індивідуальні й соціальні потреби, діяти й виконувати поставлені завдання.</a:t>
            </a:r>
          </a:p>
          <a:p>
            <a:pPr marL="512763" indent="-512763" algn="r">
              <a:buFont typeface="Times New Roman" pitchFamily="18" charset="0"/>
              <a:buNone/>
            </a:pPr>
            <a:r>
              <a:rPr lang="ru-RU" altLang="uk-UA" sz="4000" b="1" smtClean="0">
                <a:solidFill>
                  <a:schemeClr val="tx1"/>
                </a:solidFill>
              </a:rPr>
              <a:t>              </a:t>
            </a:r>
            <a:endParaRPr lang="ru-RU" altLang="uk-UA" sz="1400" b="1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defTabSz="449123">
              <a:defRPr/>
            </a:pPr>
            <a:r>
              <a:rPr lang="ru-RU" sz="49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Ключові</a:t>
            </a:r>
            <a:r>
              <a:rPr lang="ru-RU" sz="49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компетентності</a:t>
            </a:r>
            <a:endParaRPr lang="ru-RU" sz="49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Объект 2"/>
          <p:cNvSpPr>
            <a:spLocks noGrp="1"/>
          </p:cNvSpPr>
          <p:nvPr>
            <p:ph idx="1"/>
          </p:nvPr>
        </p:nvSpPr>
        <p:spPr>
          <a:xfrm>
            <a:off x="503238" y="1835150"/>
            <a:ext cx="9069387" cy="4987925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uk-UA" altLang="uk-UA" b="1" dirty="0" smtClean="0">
                <a:latin typeface="Times New Roman" pitchFamily="18" charset="0"/>
                <a:cs typeface="Times New Roman" pitchFamily="18" charset="0"/>
              </a:rPr>
              <a:t>Соціальна</a:t>
            </a:r>
            <a:endParaRPr lang="en-US" altLang="uk-UA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ru-RU" altLang="uk-UA" b="1" dirty="0" err="1" smtClean="0">
                <a:latin typeface="Times New Roman" pitchFamily="18" charset="0"/>
                <a:cs typeface="Times New Roman" pitchFamily="18" charset="0"/>
              </a:rPr>
              <a:t>Полікультурна</a:t>
            </a:r>
            <a:endParaRPr lang="uk-UA" altLang="uk-U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uk-UA" altLang="uk-UA" b="1" dirty="0" smtClean="0">
                <a:latin typeface="Times New Roman" pitchFamily="18" charset="0"/>
                <a:cs typeface="Times New Roman" pitchFamily="18" charset="0"/>
              </a:rPr>
              <a:t>Комунікативна</a:t>
            </a:r>
            <a:endParaRPr lang="en-US" altLang="uk-UA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ru-RU" altLang="uk-UA" b="1" dirty="0" err="1" smtClean="0">
                <a:latin typeface="Times New Roman" pitchFamily="18" charset="0"/>
                <a:cs typeface="Times New Roman" pitchFamily="18" charset="0"/>
              </a:rPr>
              <a:t>Інформаційна</a:t>
            </a:r>
            <a:endParaRPr lang="en-US" altLang="uk-UA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uk-UA" altLang="uk-UA" b="1" dirty="0" smtClean="0">
                <a:latin typeface="Times New Roman" pitchFamily="18" charset="0"/>
                <a:cs typeface="Times New Roman" pitchFamily="18" charset="0"/>
              </a:rPr>
              <a:t>Компетентність самоосвіти і саморозвитку</a:t>
            </a:r>
          </a:p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ru-RU" altLang="uk-UA" b="1" dirty="0" err="1" smtClean="0">
                <a:latin typeface="Times New Roman" pitchFamily="18" charset="0"/>
                <a:cs typeface="Times New Roman" pitchFamily="18" charset="0"/>
              </a:rPr>
              <a:t>Компетентність</a:t>
            </a:r>
            <a:r>
              <a:rPr lang="ru-RU" altLang="uk-U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uk-UA" b="1" dirty="0" err="1" smtClean="0">
                <a:latin typeface="Times New Roman" pitchFamily="18" charset="0"/>
                <a:cs typeface="Times New Roman" pitchFamily="18" charset="0"/>
              </a:rPr>
              <a:t>продуктивної</a:t>
            </a:r>
            <a:r>
              <a:rPr lang="ru-RU" altLang="uk-U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uk-UA" b="1" dirty="0" err="1" smtClean="0">
                <a:latin typeface="Times New Roman" pitchFamily="18" charset="0"/>
                <a:cs typeface="Times New Roman" pitchFamily="18" charset="0"/>
              </a:rPr>
              <a:t>творчої</a:t>
            </a:r>
            <a:r>
              <a:rPr lang="ru-RU" altLang="uk-U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uk-UA" b="1" dirty="0" err="1" smtClean="0">
                <a:latin typeface="Times New Roman" pitchFamily="18" charset="0"/>
                <a:cs typeface="Times New Roman" pitchFamily="18" charset="0"/>
              </a:rPr>
              <a:t>діяльності</a:t>
            </a:r>
            <a:endParaRPr lang="ru-RU" altLang="uk-UA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260475"/>
          </a:xfrm>
        </p:spPr>
        <p:txBody>
          <a:bodyPr/>
          <a:lstStyle/>
          <a:p>
            <a:r>
              <a:rPr lang="uk-UA" alt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Соціальна компетентність</a:t>
            </a:r>
            <a:r>
              <a:rPr lang="uk-UA" altLang="uk-UA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altLang="uk-UA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altLang="uk-UA" sz="3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Объект 2"/>
          <p:cNvSpPr>
            <a:spLocks noGrp="1"/>
          </p:cNvSpPr>
          <p:nvPr>
            <p:ph idx="1"/>
          </p:nvPr>
        </p:nvSpPr>
        <p:spPr>
          <a:xfrm>
            <a:off x="360363" y="1619250"/>
            <a:ext cx="9432925" cy="57610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spcAft>
                <a:spcPct val="0"/>
              </a:spcAft>
            </a:pPr>
            <a:r>
              <a:rPr lang="en-US" altLang="uk-UA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Вибір учителем завдань, які передбачають для учнів самостійний пошук розв'язку. </a:t>
            </a:r>
            <a:endParaRPr lang="en-US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ct val="0"/>
              </a:spcAft>
            </a:pP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  Надання учням можливості обрання варіанту завдання чи шляху розв'язання задач. </a:t>
            </a:r>
            <a:endParaRPr lang="en-US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ct val="0"/>
              </a:spcAft>
            </a:pP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  Використання самооцінки та </a:t>
            </a:r>
            <a:r>
              <a:rPr lang="uk-UA" altLang="uk-UA" sz="2300" b="1" dirty="0" err="1" smtClean="0">
                <a:latin typeface="Times New Roman" pitchFamily="18" charset="0"/>
                <a:cs typeface="Times New Roman" pitchFamily="18" charset="0"/>
              </a:rPr>
              <a:t>взаємооцінки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учнів. </a:t>
            </a:r>
            <a:endParaRPr lang="en-US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ct val="0"/>
              </a:spcAft>
            </a:pPr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Проведення дослідів, </a:t>
            </a:r>
            <a:r>
              <a:rPr lang="uk-UA" altLang="uk-UA" sz="2300" b="1" dirty="0" err="1" smtClean="0">
                <a:latin typeface="Times New Roman" pitchFamily="18" charset="0"/>
                <a:cs typeface="Times New Roman" pitchFamily="18" charset="0"/>
              </a:rPr>
              <a:t>розв</a:t>
            </a:r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altLang="uk-UA" sz="2300" b="1" dirty="0" err="1" smtClean="0">
                <a:latin typeface="Times New Roman" pitchFamily="18" charset="0"/>
                <a:cs typeface="Times New Roman" pitchFamily="18" charset="0"/>
              </a:rPr>
              <a:t>язування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задач різними способами та визначення раціонального шляху розв'язування. </a:t>
            </a:r>
            <a:endParaRPr lang="en-US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ct val="0"/>
              </a:spcAft>
            </a:pPr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Залучення дітей до роботи в групах.</a:t>
            </a:r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Обов'язкова умова</a:t>
            </a:r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- врахування індивідуальних можливостей школярів. Завдання мають бути якщо не індивідуальними, то хоча б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різнорівневими.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Надання учням можливості виявлення ініціативи. </a:t>
            </a:r>
            <a:endParaRPr lang="en-US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ct val="0"/>
              </a:spcAft>
            </a:pPr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altLang="uk-UA" sz="2300" b="1" dirty="0" err="1" smtClean="0">
                <a:latin typeface="Times New Roman" pitchFamily="18" charset="0"/>
                <a:cs typeface="Times New Roman" pitchFamily="18" charset="0"/>
              </a:rPr>
              <a:t>Практикування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доручень учням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(наприклад: </a:t>
            </a:r>
            <a:r>
              <a:rPr lang="uk-UA" altLang="uk-UA" sz="2300" b="1" dirty="0" err="1" smtClean="0">
                <a:latin typeface="Times New Roman" pitchFamily="18" charset="0"/>
                <a:cs typeface="Times New Roman" pitchFamily="18" charset="0"/>
              </a:rPr>
              <a:t>„відповідальний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uk-UA" altLang="uk-UA" sz="2300" b="1" dirty="0" err="1" smtClean="0">
                <a:latin typeface="Times New Roman" pitchFamily="18" charset="0"/>
                <a:cs typeface="Times New Roman" pitchFamily="18" charset="0"/>
              </a:rPr>
              <a:t>наочність”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uk-UA" altLang="uk-UA" sz="2300" b="1" dirty="0" err="1" smtClean="0">
                <a:latin typeface="Times New Roman" pitchFamily="18" charset="0"/>
                <a:cs typeface="Times New Roman" pitchFamily="18" charset="0"/>
              </a:rPr>
              <a:t>„консультант”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тощо . </a:t>
            </a:r>
            <a:endParaRPr lang="en-US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ct val="0"/>
              </a:spcAft>
            </a:pPr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Планування виховних заходів та заходів предметних тижнів, у яких передбачається самостійна активна діяльність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учнів.</a:t>
            </a:r>
            <a:endParaRPr lang="en-US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ct val="0"/>
              </a:spcAft>
            </a:pP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Залучення дітей до самоврядування</a:t>
            </a:r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altLang="uk-UA" sz="2300" b="1" dirty="0" smtClean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b="1" smtClean="0">
                <a:solidFill>
                  <a:schemeClr val="bg1"/>
                </a:solidFill>
              </a:rPr>
              <a:t>Полікультурна компетентність</a:t>
            </a:r>
            <a:r>
              <a:rPr lang="uk-UA" altLang="uk-UA" smtClean="0">
                <a:solidFill>
                  <a:schemeClr val="bg1"/>
                </a:solidFill>
              </a:rPr>
              <a:t/>
            </a:r>
            <a:br>
              <a:rPr lang="uk-UA" altLang="uk-UA" smtClean="0">
                <a:solidFill>
                  <a:schemeClr val="bg1"/>
                </a:solidFill>
              </a:rPr>
            </a:br>
            <a:endParaRPr lang="uk-UA" altLang="uk-UA" smtClean="0">
              <a:solidFill>
                <a:schemeClr val="bg1"/>
              </a:solidFill>
            </a:endParaRPr>
          </a:p>
        </p:txBody>
      </p:sp>
      <p:sp>
        <p:nvSpPr>
          <p:cNvPr id="1229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altLang="uk-UA" sz="2400" b="1" smtClean="0">
                <a:latin typeface="Times New Roman" pitchFamily="18" charset="0"/>
                <a:cs typeface="Times New Roman" pitchFamily="18" charset="0"/>
              </a:rPr>
              <a:t>Використання інформації з історії фізичних відкриттів.</a:t>
            </a:r>
          </a:p>
          <a:p>
            <a:r>
              <a:rPr lang="uk-UA" altLang="uk-UA" sz="2400" b="1" smtClean="0">
                <a:latin typeface="Times New Roman" pitchFamily="18" charset="0"/>
                <a:cs typeface="Times New Roman" pitchFamily="18" charset="0"/>
              </a:rPr>
              <a:t>Використання художньої літератури в процесі викладання фізики. </a:t>
            </a:r>
          </a:p>
          <a:p>
            <a:r>
              <a:rPr lang="uk-UA" altLang="uk-UA" sz="2400" b="1" smtClean="0">
                <a:latin typeface="Times New Roman" pitchFamily="18" charset="0"/>
                <a:cs typeface="Times New Roman" pitchFamily="18" charset="0"/>
              </a:rPr>
              <a:t>Розв'язання задач історико-культурного змісту. </a:t>
            </a:r>
          </a:p>
          <a:p>
            <a:r>
              <a:rPr lang="uk-UA" altLang="uk-UA" sz="2400" b="1" smtClean="0">
                <a:latin typeface="Times New Roman" pitchFamily="18" charset="0"/>
                <a:cs typeface="Times New Roman" pitchFamily="18" charset="0"/>
              </a:rPr>
              <a:t>Розв'язання задач екологічного змісту . </a:t>
            </a:r>
          </a:p>
          <a:p>
            <a:r>
              <a:rPr lang="uk-UA" altLang="uk-UA" sz="2400" b="1" smtClean="0">
                <a:latin typeface="Times New Roman" pitchFamily="18" charset="0"/>
                <a:cs typeface="Times New Roman" pitchFamily="18" charset="0"/>
              </a:rPr>
              <a:t>Характеристика внеску в науку вчених різних національностей.</a:t>
            </a:r>
          </a:p>
          <a:p>
            <a:r>
              <a:rPr lang="uk-UA" altLang="uk-UA" sz="2400" b="1" smtClean="0">
                <a:latin typeface="Times New Roman" pitchFamily="18" charset="0"/>
                <a:cs typeface="Times New Roman" pitchFamily="18" charset="0"/>
              </a:rPr>
              <a:t>Наголошення на внеску в розвиток науки українських фізиків.</a:t>
            </a:r>
          </a:p>
          <a:p>
            <a:r>
              <a:rPr lang="uk-UA" altLang="uk-UA" sz="2400" b="1" smtClean="0">
                <a:latin typeface="Times New Roman" pitchFamily="18" charset="0"/>
                <a:cs typeface="Times New Roman" pitchFamily="18" charset="0"/>
              </a:rPr>
              <a:t>Виховання учнів на прикладі життєвого та творчого шляху видатних фізиків.</a:t>
            </a:r>
          </a:p>
          <a:p>
            <a:endParaRPr lang="uk-UA" altLang="uk-UA" smtClean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b="1" smtClean="0">
                <a:solidFill>
                  <a:schemeClr val="bg1"/>
                </a:solidFill>
              </a:rPr>
              <a:t>Комунікативна компетентність</a:t>
            </a:r>
            <a:endParaRPr lang="uk-UA" altLang="uk-UA" smtClean="0">
              <a:solidFill>
                <a:schemeClr val="bg1"/>
              </a:solidFill>
            </a:endParaRPr>
          </a:p>
        </p:txBody>
      </p:sp>
      <p:sp>
        <p:nvSpPr>
          <p:cNvPr id="13315" name="Объект 2"/>
          <p:cNvSpPr>
            <a:spLocks noGrp="1"/>
          </p:cNvSpPr>
          <p:nvPr>
            <p:ph idx="1"/>
          </p:nvPr>
        </p:nvSpPr>
        <p:spPr>
          <a:xfrm>
            <a:off x="503238" y="1619250"/>
            <a:ext cx="9361487" cy="56896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en-US" altLang="uk-UA" sz="2300" b="1" dirty="0" smtClean="0"/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Стимулювання вміння учнів висловлювати власну точку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зору</a:t>
            </a:r>
            <a:endParaRPr lang="uk-UA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Сприяння удосконаленню вмінь вести навчальний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діалог</a:t>
            </a:r>
            <a:endParaRPr lang="uk-UA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Використання усних та письмових рецензій на відпо­відь, доповнень та зауважень до неї </a:t>
            </a:r>
          </a:p>
          <a:p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Удосконалення вмінь дітей формулювати цілі власної діяльності та робити висновки за її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результатами </a:t>
            </a:r>
            <a:endParaRPr lang="uk-UA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Застосування </a:t>
            </a:r>
            <a:r>
              <a:rPr lang="uk-UA" altLang="uk-UA" sz="2300" b="1" dirty="0" err="1" smtClean="0">
                <a:latin typeface="Times New Roman" pitchFamily="18" charset="0"/>
                <a:cs typeface="Times New Roman" pitchFamily="18" charset="0"/>
              </a:rPr>
              <a:t>взаємоопитування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та взаємоперевірки з можливим подальшим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коментуванням</a:t>
            </a:r>
            <a:endParaRPr lang="uk-UA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Організація групової роботи </a:t>
            </a:r>
          </a:p>
          <a:p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Проведення нестандартних уроків, уроків-змагань,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КВК</a:t>
            </a:r>
            <a:endParaRPr lang="uk-UA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Підготовка учнями нестандартних запитань одногрупникам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altLang="uk-UA" sz="23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2300" b="1" dirty="0" smtClean="0">
                <a:latin typeface="Times New Roman" pitchFamily="18" charset="0"/>
                <a:cs typeface="Times New Roman" pitchFamily="18" charset="0"/>
              </a:rPr>
              <a:t>Стимулювання спілкування учнів з ровесниками та дорослими з метою підвищення рівня навчальних досягнень та ерудиції учнів</a:t>
            </a:r>
            <a:r>
              <a:rPr lang="en-US" altLang="uk-UA" sz="23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altLang="uk-UA" sz="23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b="1" dirty="0" err="1" smtClean="0">
                <a:solidFill>
                  <a:schemeClr val="bg1"/>
                </a:solidFill>
              </a:rPr>
              <a:t>Інформаційна</a:t>
            </a:r>
            <a:r>
              <a:rPr lang="ru-RU" altLang="uk-UA" b="1" dirty="0" smtClean="0">
                <a:solidFill>
                  <a:schemeClr val="bg1"/>
                </a:solidFill>
              </a:rPr>
              <a:t> </a:t>
            </a:r>
            <a:r>
              <a:rPr lang="ru-RU" altLang="uk-UA" b="1" dirty="0" err="1" smtClean="0">
                <a:solidFill>
                  <a:schemeClr val="bg1"/>
                </a:solidFill>
              </a:rPr>
              <a:t>компетентність</a:t>
            </a:r>
            <a:r>
              <a:rPr lang="uk-UA" altLang="uk-UA" dirty="0" smtClean="0"/>
              <a:t/>
            </a:r>
            <a:br>
              <a:rPr lang="uk-UA" altLang="uk-UA" dirty="0" smtClean="0"/>
            </a:br>
            <a:endParaRPr lang="uk-UA" altLang="uk-UA" dirty="0" smtClean="0"/>
          </a:p>
        </p:txBody>
      </p:sp>
      <p:sp>
        <p:nvSpPr>
          <p:cNvPr id="14339" name="Объект 2"/>
          <p:cNvSpPr>
            <a:spLocks noGrp="1"/>
          </p:cNvSpPr>
          <p:nvPr>
            <p:ph idx="1"/>
          </p:nvPr>
        </p:nvSpPr>
        <p:spPr>
          <a:xfrm>
            <a:off x="431800" y="1979613"/>
            <a:ext cx="9069388" cy="3600450"/>
          </a:xfrm>
        </p:spPr>
        <p:txBody>
          <a:bodyPr/>
          <a:lstStyle/>
          <a:p>
            <a:pPr algn="just"/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Залучення викладачем додаткової інформації в процесі викладання </a:t>
            </a:r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фізики</a:t>
            </a:r>
            <a:endParaRPr lang="uk-UA" alt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Стимулювання учнів до використання додаткової </a:t>
            </a:r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інформації</a:t>
            </a:r>
            <a:endParaRPr lang="uk-UA" alt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Активна співпраця з кабінетом інформатики щодо використання навчальних програм з </a:t>
            </a:r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фізики </a:t>
            </a:r>
            <a:endParaRPr lang="uk-UA" alt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Використання малюнків, таблиць, схем, фізичних приладів, як джерел інформації, та передбачення складання схем, таблиць, планів, опорних конспектів, як результату роботи учнів з </a:t>
            </a:r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інформацією</a:t>
            </a:r>
            <a:endParaRPr lang="uk-UA" altLang="uk-UA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b="1" smtClean="0">
                <a:solidFill>
                  <a:schemeClr val="bg1"/>
                </a:solidFill>
              </a:rPr>
              <a:t>Компетентність самоосвіти і саморозвитку</a:t>
            </a:r>
            <a:r>
              <a:rPr lang="uk-UA" altLang="uk-UA" smtClean="0"/>
              <a:t/>
            </a:r>
            <a:br>
              <a:rPr lang="uk-UA" altLang="uk-UA" smtClean="0"/>
            </a:br>
            <a:endParaRPr lang="uk-UA" altLang="uk-UA" smtClean="0"/>
          </a:p>
        </p:txBody>
      </p:sp>
      <p:sp>
        <p:nvSpPr>
          <p:cNvPr id="1536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uk-UA" altLang="uk-UA" sz="2000" b="1" dirty="0" smtClean="0"/>
              <a:t>Написання учнями повідомлень, рефератів, самостійних творчих робіт, навчальних </a:t>
            </a:r>
            <a:r>
              <a:rPr lang="uk-UA" altLang="uk-UA" sz="2000" b="1" dirty="0" smtClean="0"/>
              <a:t>проектів</a:t>
            </a:r>
            <a:endParaRPr lang="uk-UA" altLang="uk-UA" sz="2000" b="1" dirty="0" smtClean="0"/>
          </a:p>
          <a:p>
            <a:pPr algn="just"/>
            <a:r>
              <a:rPr lang="uk-UA" altLang="uk-UA" sz="2000" b="1" dirty="0" smtClean="0"/>
              <a:t>Використання випереджальних завдань, що передбачають активну самостійну та самоосвітню діяльність </a:t>
            </a:r>
            <a:r>
              <a:rPr lang="uk-UA" altLang="uk-UA" sz="2000" b="1" dirty="0" smtClean="0"/>
              <a:t>учнів</a:t>
            </a:r>
            <a:endParaRPr lang="uk-UA" altLang="uk-UA" sz="2000" b="1" dirty="0" smtClean="0"/>
          </a:p>
          <a:p>
            <a:pPr algn="just"/>
            <a:r>
              <a:rPr lang="uk-UA" altLang="uk-UA" sz="2000" b="1" dirty="0" smtClean="0"/>
              <a:t>Залучення учнів до творчих виставок </a:t>
            </a:r>
          </a:p>
          <a:p>
            <a:pPr algn="just"/>
            <a:r>
              <a:rPr lang="uk-UA" altLang="uk-UA" sz="2000" b="1" dirty="0" smtClean="0"/>
              <a:t>Консультування учнів з питань </a:t>
            </a:r>
            <a:r>
              <a:rPr lang="uk-UA" altLang="uk-UA" sz="2000" b="1" dirty="0" smtClean="0"/>
              <a:t>самоосвіти </a:t>
            </a:r>
            <a:endParaRPr lang="uk-UA" altLang="uk-UA" sz="2000" b="1" dirty="0" smtClean="0"/>
          </a:p>
          <a:p>
            <a:pPr algn="just"/>
            <a:r>
              <a:rPr lang="uk-UA" altLang="uk-UA" sz="2000" b="1" dirty="0" smtClean="0"/>
              <a:t>Організація інтелектуальних </a:t>
            </a:r>
            <a:r>
              <a:rPr lang="uk-UA" altLang="uk-UA" sz="2000" b="1" dirty="0" smtClean="0"/>
              <a:t>конкурсів, </a:t>
            </a:r>
            <a:r>
              <a:rPr lang="uk-UA" altLang="uk-UA" sz="2000" b="1" dirty="0" smtClean="0"/>
              <a:t>ігор , предметних тижнів, які передбачають самостійне опанування учнями певних питань та їх самоосвітню </a:t>
            </a:r>
            <a:r>
              <a:rPr lang="uk-UA" altLang="uk-UA" sz="2000" b="1" dirty="0" smtClean="0"/>
              <a:t>діяльність</a:t>
            </a:r>
            <a:endParaRPr lang="uk-UA" altLang="uk-UA" sz="2000" b="1" dirty="0" smtClean="0"/>
          </a:p>
          <a:p>
            <a:pPr algn="just"/>
            <a:r>
              <a:rPr lang="uk-UA" altLang="uk-UA" sz="2000" b="1" dirty="0" smtClean="0"/>
              <a:t>Використання інтенсивних завдань з предмету, які передбачають пояснення учнями певних </a:t>
            </a:r>
            <a:r>
              <a:rPr lang="uk-UA" altLang="uk-UA" sz="2000" b="1" dirty="0" smtClean="0"/>
              <a:t>питань </a:t>
            </a:r>
            <a:endParaRPr lang="uk-UA" altLang="uk-UA" sz="2000" b="1" dirty="0" smtClean="0"/>
          </a:p>
          <a:p>
            <a:pPr algn="just"/>
            <a:r>
              <a:rPr lang="uk-UA" altLang="uk-UA" sz="2000" b="1" dirty="0" smtClean="0"/>
              <a:t>Використання навчальних програм з метою самоосвіти </a:t>
            </a:r>
            <a:r>
              <a:rPr lang="uk-UA" altLang="uk-UA" sz="2000" b="1" dirty="0" smtClean="0"/>
              <a:t>учнів</a:t>
            </a:r>
            <a:endParaRPr lang="uk-UA" altLang="uk-UA" sz="2000" b="1" dirty="0" smtClean="0"/>
          </a:p>
          <a:p>
            <a:pPr algn="just"/>
            <a:r>
              <a:rPr lang="uk-UA" altLang="uk-UA" sz="2000" b="1" dirty="0" smtClean="0"/>
              <a:t>Залучення учнів до роботи консультантами, що підтримує їх самоосвітній </a:t>
            </a:r>
            <a:r>
              <a:rPr lang="uk-UA" altLang="uk-UA" sz="2000" b="1" dirty="0" smtClean="0"/>
              <a:t>тонус</a:t>
            </a:r>
            <a:endParaRPr lang="uk-UA" altLang="uk-UA" sz="2000" b="1" dirty="0" smtClean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smtClean="0">
                <a:solidFill>
                  <a:schemeClr val="bg1"/>
                </a:solidFill>
              </a:rPr>
              <a:t>Компетентність продуктивної творчої діяльності</a:t>
            </a:r>
          </a:p>
        </p:txBody>
      </p:sp>
      <p:sp>
        <p:nvSpPr>
          <p:cNvPr id="16387" name="Объект 2"/>
          <p:cNvSpPr>
            <a:spLocks noGrp="1"/>
          </p:cNvSpPr>
          <p:nvPr>
            <p:ph idx="1"/>
          </p:nvPr>
        </p:nvSpPr>
        <p:spPr>
          <a:xfrm>
            <a:off x="503238" y="2124075"/>
            <a:ext cx="9069387" cy="3311525"/>
          </a:xfrm>
        </p:spPr>
        <p:txBody>
          <a:bodyPr/>
          <a:lstStyle/>
          <a:p>
            <a:pPr algn="just"/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Забезпечення наукового рівня викладання фізики </a:t>
            </a:r>
          </a:p>
          <a:p>
            <a:pPr algn="just"/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Створення проблемних ситуацій на основі сучасного життя </a:t>
            </a:r>
          </a:p>
          <a:p>
            <a:pPr algn="just"/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Проведення різних дослідів, розв'язування задач різними способами, використання задач підвищеної </a:t>
            </a:r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складності </a:t>
            </a:r>
            <a:endParaRPr lang="uk-UA" alt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Складання та розв'язування учнями тестів, задач, кросвордів </a:t>
            </a:r>
            <a:r>
              <a:rPr lang="uk-UA" altLang="uk-UA" sz="2400" b="1" dirty="0" smtClean="0">
                <a:latin typeface="Times New Roman" pitchFamily="18" charset="0"/>
                <a:cs typeface="Times New Roman" pitchFamily="18" charset="0"/>
              </a:rPr>
              <a:t>тощо </a:t>
            </a:r>
            <a:endParaRPr lang="uk-UA" alt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None/>
            </a:pPr>
            <a:endParaRPr lang="uk-UA" alt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altLang="uk-UA" dirty="0" smtClean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Объект 2"/>
          <p:cNvSpPr>
            <a:spLocks noGrp="1"/>
          </p:cNvSpPr>
          <p:nvPr>
            <p:ph idx="1"/>
          </p:nvPr>
        </p:nvSpPr>
        <p:spPr>
          <a:xfrm>
            <a:off x="576263" y="1692275"/>
            <a:ext cx="9069387" cy="4987925"/>
          </a:xfrm>
        </p:spPr>
        <p:txBody>
          <a:bodyPr/>
          <a:lstStyle/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r>
              <a:rPr lang="ru-RU" altLang="uk-UA" smtClean="0"/>
              <a:t> </a:t>
            </a:r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  <a:p>
            <a:pPr marL="0" indent="0">
              <a:buFont typeface="Times New Roman" pitchFamily="18" charset="0"/>
              <a:buNone/>
            </a:pPr>
            <a:endParaRPr lang="ru-RU" altLang="uk-UA" smtClean="0"/>
          </a:p>
        </p:txBody>
      </p:sp>
      <p:sp>
        <p:nvSpPr>
          <p:cNvPr id="17413" name="Rectangle 8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uk-UA" altLang="uk-UA"/>
          </a:p>
        </p:txBody>
      </p:sp>
      <p:sp>
        <p:nvSpPr>
          <p:cNvPr id="17414" name="Rectangle 10"/>
          <p:cNvSpPr>
            <a:spLocks noChangeArrowheads="1"/>
          </p:cNvSpPr>
          <p:nvPr/>
        </p:nvSpPr>
        <p:spPr bwMode="auto">
          <a:xfrm>
            <a:off x="0" y="457200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uk-UA" altLang="uk-UA"/>
          </a:p>
        </p:txBody>
      </p:sp>
      <p:sp>
        <p:nvSpPr>
          <p:cNvPr id="17415" name="Rectangle 14"/>
          <p:cNvSpPr>
            <a:spLocks noChangeArrowheads="1"/>
          </p:cNvSpPr>
          <p:nvPr/>
        </p:nvSpPr>
        <p:spPr bwMode="auto">
          <a:xfrm>
            <a:off x="152400" y="609600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uk-UA" altLang="uk-UA"/>
          </a:p>
        </p:txBody>
      </p:sp>
      <p:sp>
        <p:nvSpPr>
          <p:cNvPr id="17416" name="Rectangle 16"/>
          <p:cNvSpPr>
            <a:spLocks noChangeArrowheads="1"/>
          </p:cNvSpPr>
          <p:nvPr/>
        </p:nvSpPr>
        <p:spPr bwMode="auto">
          <a:xfrm>
            <a:off x="304800" y="304800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uk-UA" altLang="uk-UA"/>
          </a:p>
        </p:txBody>
      </p:sp>
      <p:sp>
        <p:nvSpPr>
          <p:cNvPr id="17417" name="Oval 16"/>
          <p:cNvSpPr>
            <a:spLocks noChangeArrowheads="1"/>
          </p:cNvSpPr>
          <p:nvPr/>
        </p:nvSpPr>
        <p:spPr bwMode="auto">
          <a:xfrm>
            <a:off x="1414463" y="1446213"/>
            <a:ext cx="3903662" cy="1627187"/>
          </a:xfrm>
          <a:prstGeom prst="ellipse">
            <a:avLst/>
          </a:prstGeom>
          <a:solidFill>
            <a:srgbClr val="FFFFFF"/>
          </a:solidFill>
          <a:ln w="63500" cmpd="thickThin">
            <a:solidFill>
              <a:srgbClr val="4BACC6"/>
            </a:solidFill>
            <a:round/>
            <a:headEnd/>
            <a:tailEnd/>
          </a:ln>
        </p:spPr>
        <p:txBody>
          <a:bodyPr/>
          <a:lstStyle/>
          <a:p>
            <a:r>
              <a:rPr lang="uk-UA" altLang="uk-UA" sz="14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Обчислювальна компетентність</a:t>
            </a:r>
            <a:r>
              <a:rPr lang="uk-UA" altLang="uk-UA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— уміння розв’язувати типові фізичні задачі.</a:t>
            </a:r>
            <a:endParaRPr lang="uk-UA" altLang="uk-UA" sz="1400" b="1">
              <a:latin typeface="Times New Roman" pitchFamily="18" charset="0"/>
              <a:cs typeface="Times New Roman" pitchFamily="18" charset="0"/>
            </a:endParaRPr>
          </a:p>
          <a:p>
            <a:r>
              <a:rPr lang="uk-UA" altLang="uk-UA" sz="140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17418" name="Rectangle 18"/>
          <p:cNvSpPr>
            <a:spLocks noChangeArrowheads="1"/>
          </p:cNvSpPr>
          <p:nvPr/>
        </p:nvSpPr>
        <p:spPr bwMode="auto">
          <a:xfrm>
            <a:off x="304800" y="762000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uk-UA" altLang="uk-UA"/>
          </a:p>
        </p:txBody>
      </p:sp>
      <p:sp>
        <p:nvSpPr>
          <p:cNvPr id="17419" name="Rectangle 20"/>
          <p:cNvSpPr>
            <a:spLocks noChangeArrowheads="1"/>
          </p:cNvSpPr>
          <p:nvPr/>
        </p:nvSpPr>
        <p:spPr bwMode="auto">
          <a:xfrm>
            <a:off x="457200" y="457200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uk-UA" altLang="uk-UA"/>
          </a:p>
        </p:txBody>
      </p:sp>
      <p:sp>
        <p:nvSpPr>
          <p:cNvPr id="17420" name="Rectangle 22"/>
          <p:cNvSpPr>
            <a:spLocks noChangeArrowheads="1"/>
          </p:cNvSpPr>
          <p:nvPr/>
        </p:nvSpPr>
        <p:spPr bwMode="auto">
          <a:xfrm>
            <a:off x="457200" y="914400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uk-UA" altLang="uk-UA"/>
          </a:p>
        </p:txBody>
      </p:sp>
      <p:sp>
        <p:nvSpPr>
          <p:cNvPr id="17421" name="Rectangle 24"/>
          <p:cNvSpPr>
            <a:spLocks noChangeArrowheads="1"/>
          </p:cNvSpPr>
          <p:nvPr/>
        </p:nvSpPr>
        <p:spPr bwMode="auto">
          <a:xfrm>
            <a:off x="-1008360" y="-1260723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uk-UA" altLang="uk-UA"/>
          </a:p>
        </p:txBody>
      </p:sp>
      <p:sp>
        <p:nvSpPr>
          <p:cNvPr id="17422" name="Oval 19"/>
          <p:cNvSpPr>
            <a:spLocks noChangeArrowheads="1"/>
          </p:cNvSpPr>
          <p:nvPr/>
        </p:nvSpPr>
        <p:spPr bwMode="auto">
          <a:xfrm>
            <a:off x="1763713" y="3779838"/>
            <a:ext cx="4038600" cy="1581150"/>
          </a:xfrm>
          <a:prstGeom prst="ellipse">
            <a:avLst/>
          </a:prstGeom>
          <a:solidFill>
            <a:srgbClr val="FFFFFF"/>
          </a:solidFill>
          <a:ln w="63500" cmpd="thickThin">
            <a:solidFill>
              <a:srgbClr val="4F81BD"/>
            </a:solidFill>
            <a:round/>
            <a:headEnd/>
            <a:tailEnd/>
          </a:ln>
        </p:spPr>
        <p:txBody>
          <a:bodyPr/>
          <a:lstStyle/>
          <a:p>
            <a:r>
              <a:rPr lang="uk-UA" altLang="uk-UA" sz="14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Дослідницька компетентність</a:t>
            </a:r>
            <a:r>
              <a:rPr lang="uk-UA" altLang="uk-UA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uk-UA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—  </a:t>
            </a:r>
            <a:r>
              <a:rPr lang="uk-UA" altLang="uk-UA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володіння методами дослідження практичних задач фізичними методами.</a:t>
            </a:r>
            <a:endParaRPr lang="uk-UA" altLang="uk-UA" sz="1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altLang="uk-UA" sz="12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17423" name="Rectangle 26"/>
          <p:cNvSpPr>
            <a:spLocks noChangeArrowheads="1"/>
          </p:cNvSpPr>
          <p:nvPr/>
        </p:nvSpPr>
        <p:spPr bwMode="auto">
          <a:xfrm>
            <a:off x="609600" y="1066800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uk-UA" altLang="uk-UA"/>
          </a:p>
        </p:txBody>
      </p:sp>
      <p:sp>
        <p:nvSpPr>
          <p:cNvPr id="17424" name="Rectangle 28"/>
          <p:cNvSpPr>
            <a:spLocks noChangeArrowheads="1"/>
          </p:cNvSpPr>
          <p:nvPr/>
        </p:nvSpPr>
        <p:spPr bwMode="auto">
          <a:xfrm>
            <a:off x="762000" y="762000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uk-UA" altLang="uk-UA"/>
          </a:p>
        </p:txBody>
      </p:sp>
      <p:sp>
        <p:nvSpPr>
          <p:cNvPr id="17425" name="Oval 20"/>
          <p:cNvSpPr>
            <a:spLocks noChangeArrowheads="1"/>
          </p:cNvSpPr>
          <p:nvPr/>
        </p:nvSpPr>
        <p:spPr bwMode="auto">
          <a:xfrm>
            <a:off x="2016125" y="5148263"/>
            <a:ext cx="7200900" cy="1944687"/>
          </a:xfrm>
          <a:prstGeom prst="ellipse">
            <a:avLst/>
          </a:prstGeom>
          <a:solidFill>
            <a:srgbClr val="FFFFFF"/>
          </a:solidFill>
          <a:ln w="63500" cmpd="thickThin">
            <a:solidFill>
              <a:srgbClr val="F79646"/>
            </a:solidFill>
            <a:round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uk-UA" altLang="uk-UA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Природа компетентності така, що вона може проявлятися лише в органічній єдності з цінностями людини, тобто в умовах глибокої особистої зацікавленості в даному виді діяльності.</a:t>
            </a:r>
            <a:endParaRPr lang="uk-UA" altLang="uk-UA" sz="1400" b="1">
              <a:latin typeface="Times New Roman" pitchFamily="18" charset="0"/>
              <a:cs typeface="Times New Roman" pitchFamily="18" charset="0"/>
            </a:endParaRPr>
          </a:p>
          <a:p>
            <a:r>
              <a:rPr lang="uk-UA" altLang="uk-UA" sz="1400" b="1">
                <a:solidFill>
                  <a:srgbClr val="000000"/>
                </a:solidFill>
                <a:latin typeface="Century Schoolbook" pitchFamily="18" charset="0"/>
                <a:ea typeface="Times New Roman" pitchFamily="18" charset="0"/>
                <a:cs typeface="Century Schoolbook" pitchFamily="18" charset="0"/>
              </a:rPr>
              <a:t> </a:t>
            </a:r>
            <a:endParaRPr lang="uk-UA" altLang="uk-UA" sz="1200">
              <a:latin typeface="Times New Roman" pitchFamily="18" charset="0"/>
              <a:cs typeface="Times New Roman" pitchFamily="18" charset="0"/>
            </a:endParaRPr>
          </a:p>
          <a:p>
            <a:r>
              <a:rPr lang="uk-UA" altLang="uk-UA" sz="120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17426" name="Rectangle 30"/>
          <p:cNvSpPr>
            <a:spLocks noChangeArrowheads="1"/>
          </p:cNvSpPr>
          <p:nvPr/>
        </p:nvSpPr>
        <p:spPr bwMode="auto">
          <a:xfrm>
            <a:off x="762000" y="1219200"/>
            <a:ext cx="10080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uk-UA" altLang="uk-UA"/>
          </a:p>
        </p:txBody>
      </p:sp>
      <p:sp>
        <p:nvSpPr>
          <p:cNvPr id="17427" name="Oval 17"/>
          <p:cNvSpPr>
            <a:spLocks noChangeArrowheads="1"/>
          </p:cNvSpPr>
          <p:nvPr/>
        </p:nvSpPr>
        <p:spPr bwMode="auto">
          <a:xfrm>
            <a:off x="1504950" y="2660650"/>
            <a:ext cx="3336925" cy="1276350"/>
          </a:xfrm>
          <a:prstGeom prst="ellipse">
            <a:avLst/>
          </a:prstGeom>
          <a:solidFill>
            <a:srgbClr val="FFFFFF"/>
          </a:solidFill>
          <a:ln w="63500" cmpd="thickThin">
            <a:solidFill>
              <a:srgbClr val="9BBB59"/>
            </a:solidFill>
            <a:round/>
            <a:headEnd/>
            <a:tailEnd/>
          </a:ln>
        </p:spPr>
        <p:txBody>
          <a:bodyPr/>
          <a:lstStyle/>
          <a:p>
            <a:r>
              <a:rPr lang="uk-UA" altLang="uk-UA" sz="14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Інформаційно-графічна компетентність</a:t>
            </a:r>
            <a:r>
              <a:rPr lang="uk-UA" altLang="uk-UA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— володіння сучасними фізичними пакетами</a:t>
            </a:r>
            <a:r>
              <a:rPr lang="uk-UA" altLang="uk-UA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altLang="uk-UA" sz="1200" b="1">
              <a:latin typeface="Times New Roman" pitchFamily="18" charset="0"/>
              <a:cs typeface="Times New Roman" pitchFamily="18" charset="0"/>
            </a:endParaRPr>
          </a:p>
          <a:p>
            <a:r>
              <a:rPr lang="uk-UA" altLang="uk-UA" sz="120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17428" name="Oval 15"/>
          <p:cNvSpPr>
            <a:spLocks noChangeArrowheads="1"/>
          </p:cNvSpPr>
          <p:nvPr/>
        </p:nvSpPr>
        <p:spPr bwMode="auto">
          <a:xfrm>
            <a:off x="4632325" y="1598613"/>
            <a:ext cx="3970338" cy="1323975"/>
          </a:xfrm>
          <a:prstGeom prst="ellipse">
            <a:avLst/>
          </a:prstGeom>
          <a:solidFill>
            <a:srgbClr val="FFFFFF"/>
          </a:solidFill>
          <a:ln w="63500" cmpd="thickThin">
            <a:solidFill>
              <a:srgbClr val="8064A2"/>
            </a:solidFill>
            <a:round/>
            <a:headEnd/>
            <a:tailEnd/>
          </a:ln>
        </p:spPr>
        <p:txBody>
          <a:bodyPr/>
          <a:lstStyle/>
          <a:p>
            <a:r>
              <a:rPr lang="uk-UA" altLang="uk-UA" sz="1400" b="1" i="1">
                <a:solidFill>
                  <a:srgbClr val="000000"/>
                </a:solidFill>
                <a:latin typeface="Century Schoolbook" pitchFamily="18" charset="0"/>
                <a:ea typeface="Times New Roman" pitchFamily="18" charset="0"/>
                <a:cs typeface="Century Schoolbook" pitchFamily="18" charset="0"/>
              </a:rPr>
              <a:t>Логічна компетентність</a:t>
            </a:r>
            <a:r>
              <a:rPr lang="uk-UA" altLang="uk-UA" sz="1400" b="1">
                <a:solidFill>
                  <a:srgbClr val="000000"/>
                </a:solidFill>
                <a:latin typeface="Century Schoolbook" pitchFamily="18" charset="0"/>
                <a:ea typeface="Times New Roman" pitchFamily="18" charset="0"/>
                <a:cs typeface="Century Schoolbook" pitchFamily="18" charset="0"/>
              </a:rPr>
              <a:t> — володіння дедуктивним методом доведення та спростування тверджень.</a:t>
            </a:r>
            <a:endParaRPr lang="uk-UA" altLang="uk-UA" sz="1400" b="1">
              <a:latin typeface="Times New Roman" pitchFamily="18" charset="0"/>
              <a:ea typeface="Times New Roman" pitchFamily="18" charset="0"/>
              <a:cs typeface="Century Schoolbook" pitchFamily="18" charset="0"/>
            </a:endParaRPr>
          </a:p>
          <a:p>
            <a:r>
              <a:rPr lang="uk-UA" altLang="uk-UA" sz="1400">
                <a:latin typeface="Times New Roman" pitchFamily="18" charset="0"/>
                <a:ea typeface="Times New Roman" pitchFamily="18" charset="0"/>
                <a:cs typeface="Century Schoolbook" pitchFamily="18" charset="0"/>
              </a:rPr>
              <a:t> </a:t>
            </a:r>
          </a:p>
        </p:txBody>
      </p:sp>
      <p:sp>
        <p:nvSpPr>
          <p:cNvPr id="17429" name="Oval 18"/>
          <p:cNvSpPr>
            <a:spLocks noChangeArrowheads="1"/>
          </p:cNvSpPr>
          <p:nvPr/>
        </p:nvSpPr>
        <p:spPr bwMode="auto">
          <a:xfrm>
            <a:off x="4392613" y="2771775"/>
            <a:ext cx="4841875" cy="1514475"/>
          </a:xfrm>
          <a:prstGeom prst="ellipse">
            <a:avLst/>
          </a:prstGeom>
          <a:solidFill>
            <a:srgbClr val="FFFFFF"/>
          </a:solidFill>
          <a:ln w="63500" cmpd="thickThin">
            <a:solidFill>
              <a:srgbClr val="C0504D"/>
            </a:solidFill>
            <a:round/>
            <a:headEnd/>
            <a:tailEnd/>
          </a:ln>
        </p:spPr>
        <p:txBody>
          <a:bodyPr/>
          <a:lstStyle/>
          <a:p>
            <a:pPr indent="-88900"/>
            <a:r>
              <a:rPr lang="uk-UA" altLang="uk-UA" sz="14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Методологічна компетентність</a:t>
            </a:r>
            <a:r>
              <a:rPr lang="uk-UA" altLang="uk-UA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— уміння оцінювати доцільність використання фізичних методів для розв’язування</a:t>
            </a:r>
            <a:r>
              <a:rPr lang="uk-UA" altLang="uk-UA" sz="1400" b="1">
                <a:solidFill>
                  <a:srgbClr val="000000"/>
                </a:solidFill>
                <a:latin typeface="Century Schoolbook" pitchFamily="18" charset="0"/>
                <a:ea typeface="Times New Roman" pitchFamily="18" charset="0"/>
                <a:cs typeface="Century Schoolbook" pitchFamily="18" charset="0"/>
              </a:rPr>
              <a:t> задач, проведення дослідів.</a:t>
            </a:r>
            <a:endParaRPr lang="uk-UA" altLang="uk-UA" sz="1400" b="1">
              <a:latin typeface="Times New Roman" pitchFamily="18" charset="0"/>
              <a:cs typeface="Times New Roman" pitchFamily="18" charset="0"/>
            </a:endParaRPr>
          </a:p>
          <a:p>
            <a:pPr indent="-88900"/>
            <a:r>
              <a:rPr lang="uk-UA" altLang="uk-UA" sz="120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grpSp>
        <p:nvGrpSpPr>
          <p:cNvPr id="14" name="Групувати 13"/>
          <p:cNvGrpSpPr/>
          <p:nvPr/>
        </p:nvGrpSpPr>
        <p:grpSpPr>
          <a:xfrm>
            <a:off x="-432296" y="-88426"/>
            <a:ext cx="7878763" cy="1749425"/>
            <a:chOff x="-5984875" y="-801687"/>
            <a:chExt cx="7878763" cy="1749425"/>
          </a:xfrm>
        </p:grpSpPr>
        <p:sp>
          <p:nvSpPr>
            <p:cNvPr id="5" name="Rectangle 25"/>
            <p:cNvSpPr>
              <a:spLocks noChangeArrowheads="1"/>
            </p:cNvSpPr>
            <p:nvPr/>
          </p:nvSpPr>
          <p:spPr bwMode="auto">
            <a:xfrm>
              <a:off x="-5984875" y="-801687"/>
              <a:ext cx="219075" cy="360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itchFamily="18" charset="0"/>
                  <a:ea typeface="MS Gothic" pitchFamily="49" charset="-128"/>
                </a:rPr>
                <a:t> </a:t>
              </a:r>
              <a:endParaRPr kumimoji="0" 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Gothic" pitchFamily="49" charset="-128"/>
              </a:endParaRPr>
            </a:p>
          </p:txBody>
        </p:sp>
        <p:sp>
          <p:nvSpPr>
            <p:cNvPr id="6" name="Rectangle 26"/>
            <p:cNvSpPr>
              <a:spLocks noChangeArrowheads="1"/>
            </p:cNvSpPr>
            <p:nvPr/>
          </p:nvSpPr>
          <p:spPr bwMode="auto">
            <a:xfrm>
              <a:off x="-5984875" y="-504825"/>
              <a:ext cx="274638" cy="371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entury Schoolbook" pitchFamily="18" charset="0"/>
                  <a:ea typeface="MS Gothic" pitchFamily="49" charset="-128"/>
                </a:rPr>
                <a:t> </a:t>
              </a:r>
              <a:endParaRPr kumimoji="0" 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Gothic" pitchFamily="49" charset="-128"/>
              </a:endParaRPr>
            </a:p>
          </p:txBody>
        </p:sp>
        <p:sp>
          <p:nvSpPr>
            <p:cNvPr id="7" name="Rectangle 27"/>
            <p:cNvSpPr>
              <a:spLocks noChangeArrowheads="1"/>
            </p:cNvSpPr>
            <p:nvPr/>
          </p:nvSpPr>
          <p:spPr bwMode="auto">
            <a:xfrm>
              <a:off x="-5892800" y="-504825"/>
              <a:ext cx="274638" cy="371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entury Schoolbook" pitchFamily="18" charset="0"/>
                  <a:ea typeface="MS Gothic" pitchFamily="49" charset="-128"/>
                </a:rPr>
                <a:t> </a:t>
              </a:r>
              <a:endParaRPr kumimoji="0" 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Gothic" pitchFamily="49" charset="-128"/>
              </a:endParaRPr>
            </a:p>
          </p:txBody>
        </p:sp>
        <p:sp>
          <p:nvSpPr>
            <p:cNvPr id="8" name="Oval 28"/>
            <p:cNvSpPr>
              <a:spLocks noChangeArrowheads="1"/>
            </p:cNvSpPr>
            <p:nvPr/>
          </p:nvSpPr>
          <p:spPr bwMode="auto">
            <a:xfrm>
              <a:off x="-2660650" y="-509587"/>
              <a:ext cx="4497388" cy="1411288"/>
            </a:xfrm>
            <a:prstGeom prst="ellipse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9" name="Freeform 29"/>
            <p:cNvSpPr>
              <a:spLocks noEditPoints="1"/>
            </p:cNvSpPr>
            <p:nvPr/>
          </p:nvSpPr>
          <p:spPr bwMode="auto">
            <a:xfrm>
              <a:off x="-2717800" y="-555625"/>
              <a:ext cx="4611688" cy="1503363"/>
            </a:xfrm>
            <a:custGeom>
              <a:avLst/>
              <a:gdLst>
                <a:gd name="T0" fmla="*/ 60 w 2905"/>
                <a:gd name="T1" fmla="*/ 336 h 947"/>
                <a:gd name="T2" fmla="*/ 240 w 2905"/>
                <a:gd name="T3" fmla="*/ 210 h 947"/>
                <a:gd name="T4" fmla="*/ 769 w 2905"/>
                <a:gd name="T5" fmla="*/ 54 h 947"/>
                <a:gd name="T6" fmla="*/ 1599 w 2905"/>
                <a:gd name="T7" fmla="*/ 2 h 947"/>
                <a:gd name="T8" fmla="*/ 2364 w 2905"/>
                <a:gd name="T9" fmla="*/ 103 h 947"/>
                <a:gd name="T10" fmla="*/ 2736 w 2905"/>
                <a:gd name="T11" fmla="*/ 248 h 947"/>
                <a:gd name="T12" fmla="*/ 2880 w 2905"/>
                <a:gd name="T13" fmla="*/ 382 h 947"/>
                <a:gd name="T14" fmla="*/ 2893 w 2905"/>
                <a:gd name="T15" fmla="*/ 538 h 947"/>
                <a:gd name="T16" fmla="*/ 2768 w 2905"/>
                <a:gd name="T17" fmla="*/ 678 h 947"/>
                <a:gd name="T18" fmla="*/ 2468 w 2905"/>
                <a:gd name="T19" fmla="*/ 814 h 947"/>
                <a:gd name="T20" fmla="*/ 1741 w 2905"/>
                <a:gd name="T21" fmla="*/ 938 h 947"/>
                <a:gd name="T22" fmla="*/ 896 w 2905"/>
                <a:gd name="T23" fmla="*/ 912 h 947"/>
                <a:gd name="T24" fmla="*/ 280 w 2905"/>
                <a:gd name="T25" fmla="*/ 756 h 947"/>
                <a:gd name="T26" fmla="*/ 83 w 2905"/>
                <a:gd name="T27" fmla="*/ 635 h 947"/>
                <a:gd name="T28" fmla="*/ 1 w 2905"/>
                <a:gd name="T29" fmla="*/ 488 h 947"/>
                <a:gd name="T30" fmla="*/ 96 w 2905"/>
                <a:gd name="T31" fmla="*/ 592 h 947"/>
                <a:gd name="T32" fmla="*/ 263 w 2905"/>
                <a:gd name="T33" fmla="*/ 708 h 947"/>
                <a:gd name="T34" fmla="*/ 779 w 2905"/>
                <a:gd name="T35" fmla="*/ 859 h 947"/>
                <a:gd name="T36" fmla="*/ 1597 w 2905"/>
                <a:gd name="T37" fmla="*/ 910 h 947"/>
                <a:gd name="T38" fmla="*/ 2351 w 2905"/>
                <a:gd name="T39" fmla="*/ 811 h 947"/>
                <a:gd name="T40" fmla="*/ 2710 w 2905"/>
                <a:gd name="T41" fmla="*/ 671 h 947"/>
                <a:gd name="T42" fmla="*/ 2840 w 2905"/>
                <a:gd name="T43" fmla="*/ 550 h 947"/>
                <a:gd name="T44" fmla="*/ 2851 w 2905"/>
                <a:gd name="T45" fmla="*/ 419 h 947"/>
                <a:gd name="T46" fmla="*/ 2739 w 2905"/>
                <a:gd name="T47" fmla="*/ 295 h 947"/>
                <a:gd name="T48" fmla="*/ 2452 w 2905"/>
                <a:gd name="T49" fmla="*/ 164 h 947"/>
                <a:gd name="T50" fmla="*/ 1738 w 2905"/>
                <a:gd name="T51" fmla="*/ 44 h 947"/>
                <a:gd name="T52" fmla="*/ 903 w 2905"/>
                <a:gd name="T53" fmla="*/ 69 h 947"/>
                <a:gd name="T54" fmla="*/ 301 w 2905"/>
                <a:gd name="T55" fmla="*/ 221 h 947"/>
                <a:gd name="T56" fmla="*/ 116 w 2905"/>
                <a:gd name="T57" fmla="*/ 335 h 947"/>
                <a:gd name="T58" fmla="*/ 44 w 2905"/>
                <a:gd name="T59" fmla="*/ 462 h 947"/>
                <a:gd name="T60" fmla="*/ 92 w 2905"/>
                <a:gd name="T61" fmla="*/ 381 h 947"/>
                <a:gd name="T62" fmla="*/ 236 w 2905"/>
                <a:gd name="T63" fmla="*/ 266 h 947"/>
                <a:gd name="T64" fmla="*/ 667 w 2905"/>
                <a:gd name="T65" fmla="*/ 121 h 947"/>
                <a:gd name="T66" fmla="*/ 1453 w 2905"/>
                <a:gd name="T67" fmla="*/ 46 h 947"/>
                <a:gd name="T68" fmla="*/ 2239 w 2905"/>
                <a:gd name="T69" fmla="*/ 121 h 947"/>
                <a:gd name="T70" fmla="*/ 2669 w 2905"/>
                <a:gd name="T71" fmla="*/ 266 h 947"/>
                <a:gd name="T72" fmla="*/ 2814 w 2905"/>
                <a:gd name="T73" fmla="*/ 382 h 947"/>
                <a:gd name="T74" fmla="*/ 2843 w 2905"/>
                <a:gd name="T75" fmla="*/ 505 h 947"/>
                <a:gd name="T76" fmla="*/ 2755 w 2905"/>
                <a:gd name="T77" fmla="*/ 625 h 947"/>
                <a:gd name="T78" fmla="*/ 2536 w 2905"/>
                <a:gd name="T79" fmla="*/ 741 h 947"/>
                <a:gd name="T80" fmla="*/ 1871 w 2905"/>
                <a:gd name="T81" fmla="*/ 881 h 947"/>
                <a:gd name="T82" fmla="*/ 1034 w 2905"/>
                <a:gd name="T83" fmla="*/ 881 h 947"/>
                <a:gd name="T84" fmla="*/ 369 w 2905"/>
                <a:gd name="T85" fmla="*/ 741 h 947"/>
                <a:gd name="T86" fmla="*/ 150 w 2905"/>
                <a:gd name="T87" fmla="*/ 624 h 947"/>
                <a:gd name="T88" fmla="*/ 62 w 2905"/>
                <a:gd name="T89" fmla="*/ 504 h 947"/>
                <a:gd name="T90" fmla="*/ 104 w 2905"/>
                <a:gd name="T91" fmla="*/ 559 h 947"/>
                <a:gd name="T92" fmla="*/ 244 w 2905"/>
                <a:gd name="T93" fmla="*/ 671 h 947"/>
                <a:gd name="T94" fmla="*/ 670 w 2905"/>
                <a:gd name="T95" fmla="*/ 815 h 947"/>
                <a:gd name="T96" fmla="*/ 1452 w 2905"/>
                <a:gd name="T97" fmla="*/ 890 h 947"/>
                <a:gd name="T98" fmla="*/ 2235 w 2905"/>
                <a:gd name="T99" fmla="*/ 815 h 947"/>
                <a:gd name="T100" fmla="*/ 2660 w 2905"/>
                <a:gd name="T101" fmla="*/ 672 h 947"/>
                <a:gd name="T102" fmla="*/ 2801 w 2905"/>
                <a:gd name="T103" fmla="*/ 560 h 947"/>
                <a:gd name="T104" fmla="*/ 2829 w 2905"/>
                <a:gd name="T105" fmla="*/ 446 h 947"/>
                <a:gd name="T106" fmla="*/ 2746 w 2905"/>
                <a:gd name="T107" fmla="*/ 331 h 947"/>
                <a:gd name="T108" fmla="*/ 2530 w 2905"/>
                <a:gd name="T109" fmla="*/ 217 h 947"/>
                <a:gd name="T110" fmla="*/ 1870 w 2905"/>
                <a:gd name="T111" fmla="*/ 77 h 947"/>
                <a:gd name="T112" fmla="*/ 1036 w 2905"/>
                <a:gd name="T113" fmla="*/ 77 h 947"/>
                <a:gd name="T114" fmla="*/ 376 w 2905"/>
                <a:gd name="T115" fmla="*/ 216 h 947"/>
                <a:gd name="T116" fmla="*/ 161 w 2905"/>
                <a:gd name="T117" fmla="*/ 330 h 947"/>
                <a:gd name="T118" fmla="*/ 76 w 2905"/>
                <a:gd name="T119" fmla="*/ 444 h 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05" h="947">
                  <a:moveTo>
                    <a:pt x="0" y="474"/>
                  </a:moveTo>
                  <a:lnTo>
                    <a:pt x="0" y="461"/>
                  </a:lnTo>
                  <a:lnTo>
                    <a:pt x="2" y="448"/>
                  </a:lnTo>
                  <a:lnTo>
                    <a:pt x="4" y="435"/>
                  </a:lnTo>
                  <a:lnTo>
                    <a:pt x="8" y="422"/>
                  </a:lnTo>
                  <a:lnTo>
                    <a:pt x="13" y="409"/>
                  </a:lnTo>
                  <a:lnTo>
                    <a:pt x="18" y="396"/>
                  </a:lnTo>
                  <a:lnTo>
                    <a:pt x="25" y="384"/>
                  </a:lnTo>
                  <a:lnTo>
                    <a:pt x="32" y="372"/>
                  </a:lnTo>
                  <a:lnTo>
                    <a:pt x="40" y="360"/>
                  </a:lnTo>
                  <a:lnTo>
                    <a:pt x="50" y="347"/>
                  </a:lnTo>
                  <a:lnTo>
                    <a:pt x="60" y="336"/>
                  </a:lnTo>
                  <a:lnTo>
                    <a:pt x="71" y="324"/>
                  </a:lnTo>
                  <a:lnTo>
                    <a:pt x="82" y="313"/>
                  </a:lnTo>
                  <a:lnTo>
                    <a:pt x="95" y="302"/>
                  </a:lnTo>
                  <a:lnTo>
                    <a:pt x="108" y="291"/>
                  </a:lnTo>
                  <a:lnTo>
                    <a:pt x="122" y="280"/>
                  </a:lnTo>
                  <a:lnTo>
                    <a:pt x="137" y="269"/>
                  </a:lnTo>
                  <a:lnTo>
                    <a:pt x="152" y="259"/>
                  </a:lnTo>
                  <a:lnTo>
                    <a:pt x="168" y="249"/>
                  </a:lnTo>
                  <a:lnTo>
                    <a:pt x="185" y="239"/>
                  </a:lnTo>
                  <a:lnTo>
                    <a:pt x="203" y="229"/>
                  </a:lnTo>
                  <a:lnTo>
                    <a:pt x="221" y="219"/>
                  </a:lnTo>
                  <a:lnTo>
                    <a:pt x="240" y="210"/>
                  </a:lnTo>
                  <a:lnTo>
                    <a:pt x="259" y="200"/>
                  </a:lnTo>
                  <a:lnTo>
                    <a:pt x="279" y="191"/>
                  </a:lnTo>
                  <a:lnTo>
                    <a:pt x="300" y="182"/>
                  </a:lnTo>
                  <a:lnTo>
                    <a:pt x="343" y="165"/>
                  </a:lnTo>
                  <a:lnTo>
                    <a:pt x="389" y="148"/>
                  </a:lnTo>
                  <a:lnTo>
                    <a:pt x="437" y="133"/>
                  </a:lnTo>
                  <a:lnTo>
                    <a:pt x="487" y="118"/>
                  </a:lnTo>
                  <a:lnTo>
                    <a:pt x="540" y="103"/>
                  </a:lnTo>
                  <a:lnTo>
                    <a:pt x="594" y="90"/>
                  </a:lnTo>
                  <a:lnTo>
                    <a:pt x="651" y="77"/>
                  </a:lnTo>
                  <a:lnTo>
                    <a:pt x="709" y="65"/>
                  </a:lnTo>
                  <a:lnTo>
                    <a:pt x="769" y="54"/>
                  </a:lnTo>
                  <a:lnTo>
                    <a:pt x="831" y="44"/>
                  </a:lnTo>
                  <a:lnTo>
                    <a:pt x="895" y="35"/>
                  </a:lnTo>
                  <a:lnTo>
                    <a:pt x="960" y="27"/>
                  </a:lnTo>
                  <a:lnTo>
                    <a:pt x="1027" y="20"/>
                  </a:lnTo>
                  <a:lnTo>
                    <a:pt x="1095" y="14"/>
                  </a:lnTo>
                  <a:lnTo>
                    <a:pt x="1164" y="9"/>
                  </a:lnTo>
                  <a:lnTo>
                    <a:pt x="1234" y="5"/>
                  </a:lnTo>
                  <a:lnTo>
                    <a:pt x="1306" y="2"/>
                  </a:lnTo>
                  <a:lnTo>
                    <a:pt x="1379" y="0"/>
                  </a:lnTo>
                  <a:lnTo>
                    <a:pt x="1452" y="0"/>
                  </a:lnTo>
                  <a:lnTo>
                    <a:pt x="1526" y="1"/>
                  </a:lnTo>
                  <a:lnTo>
                    <a:pt x="1599" y="2"/>
                  </a:lnTo>
                  <a:lnTo>
                    <a:pt x="1670" y="5"/>
                  </a:lnTo>
                  <a:lnTo>
                    <a:pt x="1741" y="9"/>
                  </a:lnTo>
                  <a:lnTo>
                    <a:pt x="1810" y="14"/>
                  </a:lnTo>
                  <a:lnTo>
                    <a:pt x="1878" y="20"/>
                  </a:lnTo>
                  <a:lnTo>
                    <a:pt x="1944" y="27"/>
                  </a:lnTo>
                  <a:lnTo>
                    <a:pt x="2010" y="35"/>
                  </a:lnTo>
                  <a:lnTo>
                    <a:pt x="2073" y="44"/>
                  </a:lnTo>
                  <a:lnTo>
                    <a:pt x="2135" y="54"/>
                  </a:lnTo>
                  <a:lnTo>
                    <a:pt x="2195" y="65"/>
                  </a:lnTo>
                  <a:lnTo>
                    <a:pt x="2254" y="77"/>
                  </a:lnTo>
                  <a:lnTo>
                    <a:pt x="2310" y="90"/>
                  </a:lnTo>
                  <a:lnTo>
                    <a:pt x="2364" y="103"/>
                  </a:lnTo>
                  <a:lnTo>
                    <a:pt x="2417" y="117"/>
                  </a:lnTo>
                  <a:lnTo>
                    <a:pt x="2467" y="132"/>
                  </a:lnTo>
                  <a:lnTo>
                    <a:pt x="2515" y="148"/>
                  </a:lnTo>
                  <a:lnTo>
                    <a:pt x="2561" y="165"/>
                  </a:lnTo>
                  <a:lnTo>
                    <a:pt x="2604" y="182"/>
                  </a:lnTo>
                  <a:lnTo>
                    <a:pt x="2625" y="191"/>
                  </a:lnTo>
                  <a:lnTo>
                    <a:pt x="2645" y="200"/>
                  </a:lnTo>
                  <a:lnTo>
                    <a:pt x="2665" y="209"/>
                  </a:lnTo>
                  <a:lnTo>
                    <a:pt x="2684" y="219"/>
                  </a:lnTo>
                  <a:lnTo>
                    <a:pt x="2702" y="229"/>
                  </a:lnTo>
                  <a:lnTo>
                    <a:pt x="2719" y="238"/>
                  </a:lnTo>
                  <a:lnTo>
                    <a:pt x="2736" y="248"/>
                  </a:lnTo>
                  <a:lnTo>
                    <a:pt x="2752" y="259"/>
                  </a:lnTo>
                  <a:lnTo>
                    <a:pt x="2768" y="269"/>
                  </a:lnTo>
                  <a:lnTo>
                    <a:pt x="2782" y="279"/>
                  </a:lnTo>
                  <a:lnTo>
                    <a:pt x="2796" y="290"/>
                  </a:lnTo>
                  <a:lnTo>
                    <a:pt x="2809" y="301"/>
                  </a:lnTo>
                  <a:lnTo>
                    <a:pt x="2822" y="312"/>
                  </a:lnTo>
                  <a:lnTo>
                    <a:pt x="2834" y="323"/>
                  </a:lnTo>
                  <a:lnTo>
                    <a:pt x="2845" y="335"/>
                  </a:lnTo>
                  <a:lnTo>
                    <a:pt x="2855" y="346"/>
                  </a:lnTo>
                  <a:lnTo>
                    <a:pt x="2864" y="358"/>
                  </a:lnTo>
                  <a:lnTo>
                    <a:pt x="2872" y="370"/>
                  </a:lnTo>
                  <a:lnTo>
                    <a:pt x="2880" y="382"/>
                  </a:lnTo>
                  <a:lnTo>
                    <a:pt x="2886" y="395"/>
                  </a:lnTo>
                  <a:lnTo>
                    <a:pt x="2892" y="407"/>
                  </a:lnTo>
                  <a:lnTo>
                    <a:pt x="2897" y="420"/>
                  </a:lnTo>
                  <a:lnTo>
                    <a:pt x="2900" y="433"/>
                  </a:lnTo>
                  <a:lnTo>
                    <a:pt x="2903" y="446"/>
                  </a:lnTo>
                  <a:lnTo>
                    <a:pt x="2905" y="459"/>
                  </a:lnTo>
                  <a:lnTo>
                    <a:pt x="2905" y="473"/>
                  </a:lnTo>
                  <a:lnTo>
                    <a:pt x="2905" y="486"/>
                  </a:lnTo>
                  <a:lnTo>
                    <a:pt x="2903" y="499"/>
                  </a:lnTo>
                  <a:lnTo>
                    <a:pt x="2901" y="512"/>
                  </a:lnTo>
                  <a:lnTo>
                    <a:pt x="2897" y="525"/>
                  </a:lnTo>
                  <a:lnTo>
                    <a:pt x="2893" y="538"/>
                  </a:lnTo>
                  <a:lnTo>
                    <a:pt x="2887" y="551"/>
                  </a:lnTo>
                  <a:lnTo>
                    <a:pt x="2881" y="563"/>
                  </a:lnTo>
                  <a:lnTo>
                    <a:pt x="2873" y="576"/>
                  </a:lnTo>
                  <a:lnTo>
                    <a:pt x="2865" y="588"/>
                  </a:lnTo>
                  <a:lnTo>
                    <a:pt x="2855" y="600"/>
                  </a:lnTo>
                  <a:lnTo>
                    <a:pt x="2846" y="611"/>
                  </a:lnTo>
                  <a:lnTo>
                    <a:pt x="2835" y="623"/>
                  </a:lnTo>
                  <a:lnTo>
                    <a:pt x="2823" y="634"/>
                  </a:lnTo>
                  <a:lnTo>
                    <a:pt x="2810" y="645"/>
                  </a:lnTo>
                  <a:lnTo>
                    <a:pt x="2797" y="656"/>
                  </a:lnTo>
                  <a:lnTo>
                    <a:pt x="2783" y="667"/>
                  </a:lnTo>
                  <a:lnTo>
                    <a:pt x="2768" y="678"/>
                  </a:lnTo>
                  <a:lnTo>
                    <a:pt x="2753" y="688"/>
                  </a:lnTo>
                  <a:lnTo>
                    <a:pt x="2737" y="698"/>
                  </a:lnTo>
                  <a:lnTo>
                    <a:pt x="2720" y="708"/>
                  </a:lnTo>
                  <a:lnTo>
                    <a:pt x="2702" y="718"/>
                  </a:lnTo>
                  <a:lnTo>
                    <a:pt x="2685" y="728"/>
                  </a:lnTo>
                  <a:lnTo>
                    <a:pt x="2665" y="738"/>
                  </a:lnTo>
                  <a:lnTo>
                    <a:pt x="2646" y="747"/>
                  </a:lnTo>
                  <a:lnTo>
                    <a:pt x="2626" y="756"/>
                  </a:lnTo>
                  <a:lnTo>
                    <a:pt x="2605" y="765"/>
                  </a:lnTo>
                  <a:lnTo>
                    <a:pt x="2562" y="782"/>
                  </a:lnTo>
                  <a:lnTo>
                    <a:pt x="2516" y="799"/>
                  </a:lnTo>
                  <a:lnTo>
                    <a:pt x="2468" y="814"/>
                  </a:lnTo>
                  <a:lnTo>
                    <a:pt x="2418" y="830"/>
                  </a:lnTo>
                  <a:lnTo>
                    <a:pt x="2365" y="844"/>
                  </a:lnTo>
                  <a:lnTo>
                    <a:pt x="2311" y="857"/>
                  </a:lnTo>
                  <a:lnTo>
                    <a:pt x="2254" y="870"/>
                  </a:lnTo>
                  <a:lnTo>
                    <a:pt x="2196" y="882"/>
                  </a:lnTo>
                  <a:lnTo>
                    <a:pt x="2136" y="893"/>
                  </a:lnTo>
                  <a:lnTo>
                    <a:pt x="2074" y="903"/>
                  </a:lnTo>
                  <a:lnTo>
                    <a:pt x="2010" y="912"/>
                  </a:lnTo>
                  <a:lnTo>
                    <a:pt x="1945" y="920"/>
                  </a:lnTo>
                  <a:lnTo>
                    <a:pt x="1879" y="927"/>
                  </a:lnTo>
                  <a:lnTo>
                    <a:pt x="1810" y="933"/>
                  </a:lnTo>
                  <a:lnTo>
                    <a:pt x="1741" y="938"/>
                  </a:lnTo>
                  <a:lnTo>
                    <a:pt x="1671" y="942"/>
                  </a:lnTo>
                  <a:lnTo>
                    <a:pt x="1599" y="945"/>
                  </a:lnTo>
                  <a:lnTo>
                    <a:pt x="1526" y="946"/>
                  </a:lnTo>
                  <a:lnTo>
                    <a:pt x="1453" y="947"/>
                  </a:lnTo>
                  <a:lnTo>
                    <a:pt x="1379" y="946"/>
                  </a:lnTo>
                  <a:lnTo>
                    <a:pt x="1307" y="945"/>
                  </a:lnTo>
                  <a:lnTo>
                    <a:pt x="1235" y="942"/>
                  </a:lnTo>
                  <a:lnTo>
                    <a:pt x="1165" y="938"/>
                  </a:lnTo>
                  <a:lnTo>
                    <a:pt x="1095" y="933"/>
                  </a:lnTo>
                  <a:lnTo>
                    <a:pt x="1027" y="927"/>
                  </a:lnTo>
                  <a:lnTo>
                    <a:pt x="961" y="920"/>
                  </a:lnTo>
                  <a:lnTo>
                    <a:pt x="896" y="912"/>
                  </a:lnTo>
                  <a:lnTo>
                    <a:pt x="832" y="903"/>
                  </a:lnTo>
                  <a:lnTo>
                    <a:pt x="770" y="893"/>
                  </a:lnTo>
                  <a:lnTo>
                    <a:pt x="710" y="882"/>
                  </a:lnTo>
                  <a:lnTo>
                    <a:pt x="652" y="870"/>
                  </a:lnTo>
                  <a:lnTo>
                    <a:pt x="595" y="858"/>
                  </a:lnTo>
                  <a:lnTo>
                    <a:pt x="541" y="844"/>
                  </a:lnTo>
                  <a:lnTo>
                    <a:pt x="488" y="830"/>
                  </a:lnTo>
                  <a:lnTo>
                    <a:pt x="438" y="815"/>
                  </a:lnTo>
                  <a:lnTo>
                    <a:pt x="390" y="799"/>
                  </a:lnTo>
                  <a:lnTo>
                    <a:pt x="344" y="782"/>
                  </a:lnTo>
                  <a:lnTo>
                    <a:pt x="301" y="765"/>
                  </a:lnTo>
                  <a:lnTo>
                    <a:pt x="280" y="756"/>
                  </a:lnTo>
                  <a:lnTo>
                    <a:pt x="260" y="747"/>
                  </a:lnTo>
                  <a:lnTo>
                    <a:pt x="241" y="738"/>
                  </a:lnTo>
                  <a:lnTo>
                    <a:pt x="222" y="728"/>
                  </a:lnTo>
                  <a:lnTo>
                    <a:pt x="204" y="719"/>
                  </a:lnTo>
                  <a:lnTo>
                    <a:pt x="186" y="709"/>
                  </a:lnTo>
                  <a:lnTo>
                    <a:pt x="169" y="699"/>
                  </a:lnTo>
                  <a:lnTo>
                    <a:pt x="153" y="689"/>
                  </a:lnTo>
                  <a:lnTo>
                    <a:pt x="138" y="678"/>
                  </a:lnTo>
                  <a:lnTo>
                    <a:pt x="123" y="668"/>
                  </a:lnTo>
                  <a:lnTo>
                    <a:pt x="109" y="657"/>
                  </a:lnTo>
                  <a:lnTo>
                    <a:pt x="96" y="646"/>
                  </a:lnTo>
                  <a:lnTo>
                    <a:pt x="83" y="635"/>
                  </a:lnTo>
                  <a:lnTo>
                    <a:pt x="72" y="624"/>
                  </a:lnTo>
                  <a:lnTo>
                    <a:pt x="61" y="612"/>
                  </a:lnTo>
                  <a:lnTo>
                    <a:pt x="51" y="601"/>
                  </a:lnTo>
                  <a:lnTo>
                    <a:pt x="41" y="589"/>
                  </a:lnTo>
                  <a:lnTo>
                    <a:pt x="33" y="577"/>
                  </a:lnTo>
                  <a:lnTo>
                    <a:pt x="25" y="565"/>
                  </a:lnTo>
                  <a:lnTo>
                    <a:pt x="19" y="552"/>
                  </a:lnTo>
                  <a:lnTo>
                    <a:pt x="13" y="540"/>
                  </a:lnTo>
                  <a:lnTo>
                    <a:pt x="9" y="527"/>
                  </a:lnTo>
                  <a:lnTo>
                    <a:pt x="5" y="514"/>
                  </a:lnTo>
                  <a:lnTo>
                    <a:pt x="2" y="501"/>
                  </a:lnTo>
                  <a:lnTo>
                    <a:pt x="1" y="488"/>
                  </a:lnTo>
                  <a:lnTo>
                    <a:pt x="0" y="474"/>
                  </a:lnTo>
                  <a:close/>
                  <a:moveTo>
                    <a:pt x="44" y="484"/>
                  </a:moveTo>
                  <a:lnTo>
                    <a:pt x="45" y="496"/>
                  </a:lnTo>
                  <a:lnTo>
                    <a:pt x="47" y="507"/>
                  </a:lnTo>
                  <a:lnTo>
                    <a:pt x="51" y="517"/>
                  </a:lnTo>
                  <a:lnTo>
                    <a:pt x="54" y="528"/>
                  </a:lnTo>
                  <a:lnTo>
                    <a:pt x="59" y="539"/>
                  </a:lnTo>
                  <a:lnTo>
                    <a:pt x="65" y="550"/>
                  </a:lnTo>
                  <a:lnTo>
                    <a:pt x="71" y="560"/>
                  </a:lnTo>
                  <a:lnTo>
                    <a:pt x="79" y="571"/>
                  </a:lnTo>
                  <a:lnTo>
                    <a:pt x="87" y="581"/>
                  </a:lnTo>
                  <a:lnTo>
                    <a:pt x="96" y="592"/>
                  </a:lnTo>
                  <a:lnTo>
                    <a:pt x="106" y="602"/>
                  </a:lnTo>
                  <a:lnTo>
                    <a:pt x="116" y="612"/>
                  </a:lnTo>
                  <a:lnTo>
                    <a:pt x="127" y="622"/>
                  </a:lnTo>
                  <a:lnTo>
                    <a:pt x="140" y="633"/>
                  </a:lnTo>
                  <a:lnTo>
                    <a:pt x="152" y="642"/>
                  </a:lnTo>
                  <a:lnTo>
                    <a:pt x="166" y="652"/>
                  </a:lnTo>
                  <a:lnTo>
                    <a:pt x="180" y="662"/>
                  </a:lnTo>
                  <a:lnTo>
                    <a:pt x="196" y="671"/>
                  </a:lnTo>
                  <a:lnTo>
                    <a:pt x="211" y="681"/>
                  </a:lnTo>
                  <a:lnTo>
                    <a:pt x="228" y="690"/>
                  </a:lnTo>
                  <a:lnTo>
                    <a:pt x="245" y="699"/>
                  </a:lnTo>
                  <a:lnTo>
                    <a:pt x="263" y="708"/>
                  </a:lnTo>
                  <a:lnTo>
                    <a:pt x="282" y="717"/>
                  </a:lnTo>
                  <a:lnTo>
                    <a:pt x="301" y="726"/>
                  </a:lnTo>
                  <a:lnTo>
                    <a:pt x="321" y="735"/>
                  </a:lnTo>
                  <a:lnTo>
                    <a:pt x="363" y="751"/>
                  </a:lnTo>
                  <a:lnTo>
                    <a:pt x="407" y="767"/>
                  </a:lnTo>
                  <a:lnTo>
                    <a:pt x="454" y="783"/>
                  </a:lnTo>
                  <a:lnTo>
                    <a:pt x="503" y="797"/>
                  </a:lnTo>
                  <a:lnTo>
                    <a:pt x="554" y="811"/>
                  </a:lnTo>
                  <a:lnTo>
                    <a:pt x="607" y="824"/>
                  </a:lnTo>
                  <a:lnTo>
                    <a:pt x="662" y="837"/>
                  </a:lnTo>
                  <a:lnTo>
                    <a:pt x="720" y="848"/>
                  </a:lnTo>
                  <a:lnTo>
                    <a:pt x="779" y="859"/>
                  </a:lnTo>
                  <a:lnTo>
                    <a:pt x="840" y="869"/>
                  </a:lnTo>
                  <a:lnTo>
                    <a:pt x="902" y="878"/>
                  </a:lnTo>
                  <a:lnTo>
                    <a:pt x="967" y="886"/>
                  </a:lnTo>
                  <a:lnTo>
                    <a:pt x="1032" y="893"/>
                  </a:lnTo>
                  <a:lnTo>
                    <a:pt x="1099" y="899"/>
                  </a:lnTo>
                  <a:lnTo>
                    <a:pt x="1168" y="904"/>
                  </a:lnTo>
                  <a:lnTo>
                    <a:pt x="1237" y="908"/>
                  </a:lnTo>
                  <a:lnTo>
                    <a:pt x="1308" y="910"/>
                  </a:lnTo>
                  <a:lnTo>
                    <a:pt x="1380" y="912"/>
                  </a:lnTo>
                  <a:lnTo>
                    <a:pt x="1452" y="913"/>
                  </a:lnTo>
                  <a:lnTo>
                    <a:pt x="1525" y="912"/>
                  </a:lnTo>
                  <a:lnTo>
                    <a:pt x="1597" y="910"/>
                  </a:lnTo>
                  <a:lnTo>
                    <a:pt x="1668" y="908"/>
                  </a:lnTo>
                  <a:lnTo>
                    <a:pt x="1737" y="904"/>
                  </a:lnTo>
                  <a:lnTo>
                    <a:pt x="1806" y="899"/>
                  </a:lnTo>
                  <a:lnTo>
                    <a:pt x="1873" y="893"/>
                  </a:lnTo>
                  <a:lnTo>
                    <a:pt x="1938" y="886"/>
                  </a:lnTo>
                  <a:lnTo>
                    <a:pt x="2003" y="878"/>
                  </a:lnTo>
                  <a:lnTo>
                    <a:pt x="2065" y="869"/>
                  </a:lnTo>
                  <a:lnTo>
                    <a:pt x="2126" y="859"/>
                  </a:lnTo>
                  <a:lnTo>
                    <a:pt x="2185" y="848"/>
                  </a:lnTo>
                  <a:lnTo>
                    <a:pt x="2242" y="837"/>
                  </a:lnTo>
                  <a:lnTo>
                    <a:pt x="2298" y="825"/>
                  </a:lnTo>
                  <a:lnTo>
                    <a:pt x="2351" y="811"/>
                  </a:lnTo>
                  <a:lnTo>
                    <a:pt x="2402" y="797"/>
                  </a:lnTo>
                  <a:lnTo>
                    <a:pt x="2451" y="783"/>
                  </a:lnTo>
                  <a:lnTo>
                    <a:pt x="2498" y="767"/>
                  </a:lnTo>
                  <a:lnTo>
                    <a:pt x="2542" y="751"/>
                  </a:lnTo>
                  <a:lnTo>
                    <a:pt x="2584" y="735"/>
                  </a:lnTo>
                  <a:lnTo>
                    <a:pt x="2604" y="726"/>
                  </a:lnTo>
                  <a:lnTo>
                    <a:pt x="2623" y="717"/>
                  </a:lnTo>
                  <a:lnTo>
                    <a:pt x="2642" y="708"/>
                  </a:lnTo>
                  <a:lnTo>
                    <a:pt x="2660" y="700"/>
                  </a:lnTo>
                  <a:lnTo>
                    <a:pt x="2677" y="690"/>
                  </a:lnTo>
                  <a:lnTo>
                    <a:pt x="2694" y="681"/>
                  </a:lnTo>
                  <a:lnTo>
                    <a:pt x="2710" y="671"/>
                  </a:lnTo>
                  <a:lnTo>
                    <a:pt x="2725" y="662"/>
                  </a:lnTo>
                  <a:lnTo>
                    <a:pt x="2739" y="652"/>
                  </a:lnTo>
                  <a:lnTo>
                    <a:pt x="2753" y="643"/>
                  </a:lnTo>
                  <a:lnTo>
                    <a:pt x="2766" y="633"/>
                  </a:lnTo>
                  <a:lnTo>
                    <a:pt x="2778" y="623"/>
                  </a:lnTo>
                  <a:lnTo>
                    <a:pt x="2789" y="613"/>
                  </a:lnTo>
                  <a:lnTo>
                    <a:pt x="2800" y="602"/>
                  </a:lnTo>
                  <a:lnTo>
                    <a:pt x="2809" y="592"/>
                  </a:lnTo>
                  <a:lnTo>
                    <a:pt x="2818" y="582"/>
                  </a:lnTo>
                  <a:lnTo>
                    <a:pt x="2826" y="571"/>
                  </a:lnTo>
                  <a:lnTo>
                    <a:pt x="2834" y="561"/>
                  </a:lnTo>
                  <a:lnTo>
                    <a:pt x="2840" y="550"/>
                  </a:lnTo>
                  <a:lnTo>
                    <a:pt x="2846" y="539"/>
                  </a:lnTo>
                  <a:lnTo>
                    <a:pt x="2851" y="529"/>
                  </a:lnTo>
                  <a:lnTo>
                    <a:pt x="2855" y="518"/>
                  </a:lnTo>
                  <a:lnTo>
                    <a:pt x="2858" y="507"/>
                  </a:lnTo>
                  <a:lnTo>
                    <a:pt x="2860" y="496"/>
                  </a:lnTo>
                  <a:lnTo>
                    <a:pt x="2861" y="485"/>
                  </a:lnTo>
                  <a:lnTo>
                    <a:pt x="2862" y="474"/>
                  </a:lnTo>
                  <a:lnTo>
                    <a:pt x="2861" y="463"/>
                  </a:lnTo>
                  <a:lnTo>
                    <a:pt x="2860" y="452"/>
                  </a:lnTo>
                  <a:lnTo>
                    <a:pt x="2858" y="441"/>
                  </a:lnTo>
                  <a:lnTo>
                    <a:pt x="2855" y="430"/>
                  </a:lnTo>
                  <a:lnTo>
                    <a:pt x="2851" y="419"/>
                  </a:lnTo>
                  <a:lnTo>
                    <a:pt x="2846" y="408"/>
                  </a:lnTo>
                  <a:lnTo>
                    <a:pt x="2840" y="397"/>
                  </a:lnTo>
                  <a:lnTo>
                    <a:pt x="2834" y="387"/>
                  </a:lnTo>
                  <a:lnTo>
                    <a:pt x="2827" y="376"/>
                  </a:lnTo>
                  <a:lnTo>
                    <a:pt x="2818" y="366"/>
                  </a:lnTo>
                  <a:lnTo>
                    <a:pt x="2810" y="355"/>
                  </a:lnTo>
                  <a:lnTo>
                    <a:pt x="2800" y="345"/>
                  </a:lnTo>
                  <a:lnTo>
                    <a:pt x="2789" y="335"/>
                  </a:lnTo>
                  <a:lnTo>
                    <a:pt x="2778" y="325"/>
                  </a:lnTo>
                  <a:lnTo>
                    <a:pt x="2766" y="315"/>
                  </a:lnTo>
                  <a:lnTo>
                    <a:pt x="2753" y="305"/>
                  </a:lnTo>
                  <a:lnTo>
                    <a:pt x="2739" y="295"/>
                  </a:lnTo>
                  <a:lnTo>
                    <a:pt x="2725" y="285"/>
                  </a:lnTo>
                  <a:lnTo>
                    <a:pt x="2710" y="276"/>
                  </a:lnTo>
                  <a:lnTo>
                    <a:pt x="2694" y="266"/>
                  </a:lnTo>
                  <a:lnTo>
                    <a:pt x="2677" y="257"/>
                  </a:lnTo>
                  <a:lnTo>
                    <a:pt x="2660" y="248"/>
                  </a:lnTo>
                  <a:lnTo>
                    <a:pt x="2642" y="239"/>
                  </a:lnTo>
                  <a:lnTo>
                    <a:pt x="2623" y="230"/>
                  </a:lnTo>
                  <a:lnTo>
                    <a:pt x="2604" y="221"/>
                  </a:lnTo>
                  <a:lnTo>
                    <a:pt x="2584" y="213"/>
                  </a:lnTo>
                  <a:lnTo>
                    <a:pt x="2543" y="196"/>
                  </a:lnTo>
                  <a:lnTo>
                    <a:pt x="2498" y="180"/>
                  </a:lnTo>
                  <a:lnTo>
                    <a:pt x="2452" y="164"/>
                  </a:lnTo>
                  <a:lnTo>
                    <a:pt x="2403" y="150"/>
                  </a:lnTo>
                  <a:lnTo>
                    <a:pt x="2351" y="136"/>
                  </a:lnTo>
                  <a:lnTo>
                    <a:pt x="2298" y="123"/>
                  </a:lnTo>
                  <a:lnTo>
                    <a:pt x="2243" y="110"/>
                  </a:lnTo>
                  <a:lnTo>
                    <a:pt x="2185" y="99"/>
                  </a:lnTo>
                  <a:lnTo>
                    <a:pt x="2126" y="88"/>
                  </a:lnTo>
                  <a:lnTo>
                    <a:pt x="2065" y="78"/>
                  </a:lnTo>
                  <a:lnTo>
                    <a:pt x="2003" y="69"/>
                  </a:lnTo>
                  <a:lnTo>
                    <a:pt x="1939" y="61"/>
                  </a:lnTo>
                  <a:lnTo>
                    <a:pt x="1873" y="54"/>
                  </a:lnTo>
                  <a:lnTo>
                    <a:pt x="1806" y="49"/>
                  </a:lnTo>
                  <a:lnTo>
                    <a:pt x="1738" y="44"/>
                  </a:lnTo>
                  <a:lnTo>
                    <a:pt x="1668" y="40"/>
                  </a:lnTo>
                  <a:lnTo>
                    <a:pt x="1597" y="37"/>
                  </a:lnTo>
                  <a:lnTo>
                    <a:pt x="1525" y="35"/>
                  </a:lnTo>
                  <a:lnTo>
                    <a:pt x="1453" y="34"/>
                  </a:lnTo>
                  <a:lnTo>
                    <a:pt x="1380" y="35"/>
                  </a:lnTo>
                  <a:lnTo>
                    <a:pt x="1308" y="37"/>
                  </a:lnTo>
                  <a:lnTo>
                    <a:pt x="1237" y="39"/>
                  </a:lnTo>
                  <a:lnTo>
                    <a:pt x="1168" y="43"/>
                  </a:lnTo>
                  <a:lnTo>
                    <a:pt x="1099" y="48"/>
                  </a:lnTo>
                  <a:lnTo>
                    <a:pt x="1032" y="54"/>
                  </a:lnTo>
                  <a:lnTo>
                    <a:pt x="967" y="61"/>
                  </a:lnTo>
                  <a:lnTo>
                    <a:pt x="903" y="69"/>
                  </a:lnTo>
                  <a:lnTo>
                    <a:pt x="840" y="78"/>
                  </a:lnTo>
                  <a:lnTo>
                    <a:pt x="779" y="88"/>
                  </a:lnTo>
                  <a:lnTo>
                    <a:pt x="720" y="99"/>
                  </a:lnTo>
                  <a:lnTo>
                    <a:pt x="663" y="110"/>
                  </a:lnTo>
                  <a:lnTo>
                    <a:pt x="607" y="123"/>
                  </a:lnTo>
                  <a:lnTo>
                    <a:pt x="554" y="136"/>
                  </a:lnTo>
                  <a:lnTo>
                    <a:pt x="503" y="150"/>
                  </a:lnTo>
                  <a:lnTo>
                    <a:pt x="454" y="164"/>
                  </a:lnTo>
                  <a:lnTo>
                    <a:pt x="407" y="180"/>
                  </a:lnTo>
                  <a:lnTo>
                    <a:pt x="363" y="196"/>
                  </a:lnTo>
                  <a:lnTo>
                    <a:pt x="321" y="213"/>
                  </a:lnTo>
                  <a:lnTo>
                    <a:pt x="301" y="221"/>
                  </a:lnTo>
                  <a:lnTo>
                    <a:pt x="282" y="230"/>
                  </a:lnTo>
                  <a:lnTo>
                    <a:pt x="263" y="239"/>
                  </a:lnTo>
                  <a:lnTo>
                    <a:pt x="245" y="248"/>
                  </a:lnTo>
                  <a:lnTo>
                    <a:pt x="228" y="257"/>
                  </a:lnTo>
                  <a:lnTo>
                    <a:pt x="212" y="266"/>
                  </a:lnTo>
                  <a:lnTo>
                    <a:pt x="196" y="276"/>
                  </a:lnTo>
                  <a:lnTo>
                    <a:pt x="181" y="285"/>
                  </a:lnTo>
                  <a:lnTo>
                    <a:pt x="166" y="295"/>
                  </a:lnTo>
                  <a:lnTo>
                    <a:pt x="153" y="305"/>
                  </a:lnTo>
                  <a:lnTo>
                    <a:pt x="140" y="314"/>
                  </a:lnTo>
                  <a:lnTo>
                    <a:pt x="128" y="324"/>
                  </a:lnTo>
                  <a:lnTo>
                    <a:pt x="116" y="335"/>
                  </a:lnTo>
                  <a:lnTo>
                    <a:pt x="106" y="345"/>
                  </a:lnTo>
                  <a:lnTo>
                    <a:pt x="96" y="355"/>
                  </a:lnTo>
                  <a:lnTo>
                    <a:pt x="87" y="365"/>
                  </a:lnTo>
                  <a:lnTo>
                    <a:pt x="79" y="376"/>
                  </a:lnTo>
                  <a:lnTo>
                    <a:pt x="72" y="386"/>
                  </a:lnTo>
                  <a:lnTo>
                    <a:pt x="65" y="397"/>
                  </a:lnTo>
                  <a:lnTo>
                    <a:pt x="59" y="408"/>
                  </a:lnTo>
                  <a:lnTo>
                    <a:pt x="55" y="419"/>
                  </a:lnTo>
                  <a:lnTo>
                    <a:pt x="51" y="429"/>
                  </a:lnTo>
                  <a:lnTo>
                    <a:pt x="47" y="440"/>
                  </a:lnTo>
                  <a:lnTo>
                    <a:pt x="45" y="451"/>
                  </a:lnTo>
                  <a:lnTo>
                    <a:pt x="44" y="462"/>
                  </a:lnTo>
                  <a:lnTo>
                    <a:pt x="44" y="473"/>
                  </a:lnTo>
                  <a:lnTo>
                    <a:pt x="44" y="484"/>
                  </a:lnTo>
                  <a:close/>
                  <a:moveTo>
                    <a:pt x="58" y="473"/>
                  </a:moveTo>
                  <a:lnTo>
                    <a:pt x="58" y="463"/>
                  </a:lnTo>
                  <a:lnTo>
                    <a:pt x="60" y="452"/>
                  </a:lnTo>
                  <a:lnTo>
                    <a:pt x="62" y="442"/>
                  </a:lnTo>
                  <a:lnTo>
                    <a:pt x="65" y="432"/>
                  </a:lnTo>
                  <a:lnTo>
                    <a:pt x="69" y="422"/>
                  </a:lnTo>
                  <a:lnTo>
                    <a:pt x="73" y="412"/>
                  </a:lnTo>
                  <a:lnTo>
                    <a:pt x="78" y="401"/>
                  </a:lnTo>
                  <a:lnTo>
                    <a:pt x="85" y="391"/>
                  </a:lnTo>
                  <a:lnTo>
                    <a:pt x="92" y="381"/>
                  </a:lnTo>
                  <a:lnTo>
                    <a:pt x="99" y="371"/>
                  </a:lnTo>
                  <a:lnTo>
                    <a:pt x="108" y="361"/>
                  </a:lnTo>
                  <a:lnTo>
                    <a:pt x="117" y="352"/>
                  </a:lnTo>
                  <a:lnTo>
                    <a:pt x="128" y="342"/>
                  </a:lnTo>
                  <a:lnTo>
                    <a:pt x="138" y="332"/>
                  </a:lnTo>
                  <a:lnTo>
                    <a:pt x="150" y="322"/>
                  </a:lnTo>
                  <a:lnTo>
                    <a:pt x="163" y="313"/>
                  </a:lnTo>
                  <a:lnTo>
                    <a:pt x="176" y="303"/>
                  </a:lnTo>
                  <a:lnTo>
                    <a:pt x="190" y="294"/>
                  </a:lnTo>
                  <a:lnTo>
                    <a:pt x="205" y="284"/>
                  </a:lnTo>
                  <a:lnTo>
                    <a:pt x="220" y="275"/>
                  </a:lnTo>
                  <a:lnTo>
                    <a:pt x="236" y="266"/>
                  </a:lnTo>
                  <a:lnTo>
                    <a:pt x="253" y="257"/>
                  </a:lnTo>
                  <a:lnTo>
                    <a:pt x="271" y="248"/>
                  </a:lnTo>
                  <a:lnTo>
                    <a:pt x="289" y="240"/>
                  </a:lnTo>
                  <a:lnTo>
                    <a:pt x="308" y="231"/>
                  </a:lnTo>
                  <a:lnTo>
                    <a:pt x="328" y="223"/>
                  </a:lnTo>
                  <a:lnTo>
                    <a:pt x="370" y="206"/>
                  </a:lnTo>
                  <a:lnTo>
                    <a:pt x="413" y="190"/>
                  </a:lnTo>
                  <a:lnTo>
                    <a:pt x="460" y="175"/>
                  </a:lnTo>
                  <a:lnTo>
                    <a:pt x="508" y="160"/>
                  </a:lnTo>
                  <a:lnTo>
                    <a:pt x="559" y="146"/>
                  </a:lnTo>
                  <a:lnTo>
                    <a:pt x="612" y="133"/>
                  </a:lnTo>
                  <a:lnTo>
                    <a:pt x="667" y="121"/>
                  </a:lnTo>
                  <a:lnTo>
                    <a:pt x="724" y="110"/>
                  </a:lnTo>
                  <a:lnTo>
                    <a:pt x="782" y="99"/>
                  </a:lnTo>
                  <a:lnTo>
                    <a:pt x="843" y="89"/>
                  </a:lnTo>
                  <a:lnTo>
                    <a:pt x="905" y="81"/>
                  </a:lnTo>
                  <a:lnTo>
                    <a:pt x="969" y="73"/>
                  </a:lnTo>
                  <a:lnTo>
                    <a:pt x="1034" y="66"/>
                  </a:lnTo>
                  <a:lnTo>
                    <a:pt x="1101" y="60"/>
                  </a:lnTo>
                  <a:lnTo>
                    <a:pt x="1169" y="55"/>
                  </a:lnTo>
                  <a:lnTo>
                    <a:pt x="1238" y="51"/>
                  </a:lnTo>
                  <a:lnTo>
                    <a:pt x="1309" y="48"/>
                  </a:lnTo>
                  <a:lnTo>
                    <a:pt x="1380" y="46"/>
                  </a:lnTo>
                  <a:lnTo>
                    <a:pt x="1453" y="46"/>
                  </a:lnTo>
                  <a:lnTo>
                    <a:pt x="1525" y="47"/>
                  </a:lnTo>
                  <a:lnTo>
                    <a:pt x="1597" y="48"/>
                  </a:lnTo>
                  <a:lnTo>
                    <a:pt x="1667" y="51"/>
                  </a:lnTo>
                  <a:lnTo>
                    <a:pt x="1736" y="55"/>
                  </a:lnTo>
                  <a:lnTo>
                    <a:pt x="1805" y="60"/>
                  </a:lnTo>
                  <a:lnTo>
                    <a:pt x="1871" y="66"/>
                  </a:lnTo>
                  <a:lnTo>
                    <a:pt x="1937" y="73"/>
                  </a:lnTo>
                  <a:lnTo>
                    <a:pt x="2001" y="81"/>
                  </a:lnTo>
                  <a:lnTo>
                    <a:pt x="2063" y="90"/>
                  </a:lnTo>
                  <a:lnTo>
                    <a:pt x="2123" y="99"/>
                  </a:lnTo>
                  <a:lnTo>
                    <a:pt x="2182" y="110"/>
                  </a:lnTo>
                  <a:lnTo>
                    <a:pt x="2239" y="121"/>
                  </a:lnTo>
                  <a:lnTo>
                    <a:pt x="2294" y="134"/>
                  </a:lnTo>
                  <a:lnTo>
                    <a:pt x="2347" y="147"/>
                  </a:lnTo>
                  <a:lnTo>
                    <a:pt x="2398" y="161"/>
                  </a:lnTo>
                  <a:lnTo>
                    <a:pt x="2446" y="175"/>
                  </a:lnTo>
                  <a:lnTo>
                    <a:pt x="2493" y="190"/>
                  </a:lnTo>
                  <a:lnTo>
                    <a:pt x="2537" y="206"/>
                  </a:lnTo>
                  <a:lnTo>
                    <a:pt x="2578" y="223"/>
                  </a:lnTo>
                  <a:lnTo>
                    <a:pt x="2597" y="231"/>
                  </a:lnTo>
                  <a:lnTo>
                    <a:pt x="2616" y="240"/>
                  </a:lnTo>
                  <a:lnTo>
                    <a:pt x="2635" y="249"/>
                  </a:lnTo>
                  <a:lnTo>
                    <a:pt x="2652" y="257"/>
                  </a:lnTo>
                  <a:lnTo>
                    <a:pt x="2669" y="266"/>
                  </a:lnTo>
                  <a:lnTo>
                    <a:pt x="2685" y="276"/>
                  </a:lnTo>
                  <a:lnTo>
                    <a:pt x="2701" y="285"/>
                  </a:lnTo>
                  <a:lnTo>
                    <a:pt x="2716" y="294"/>
                  </a:lnTo>
                  <a:lnTo>
                    <a:pt x="2730" y="304"/>
                  </a:lnTo>
                  <a:lnTo>
                    <a:pt x="2743" y="313"/>
                  </a:lnTo>
                  <a:lnTo>
                    <a:pt x="2756" y="323"/>
                  </a:lnTo>
                  <a:lnTo>
                    <a:pt x="2767" y="332"/>
                  </a:lnTo>
                  <a:lnTo>
                    <a:pt x="2778" y="342"/>
                  </a:lnTo>
                  <a:lnTo>
                    <a:pt x="2788" y="352"/>
                  </a:lnTo>
                  <a:lnTo>
                    <a:pt x="2798" y="362"/>
                  </a:lnTo>
                  <a:lnTo>
                    <a:pt x="2806" y="372"/>
                  </a:lnTo>
                  <a:lnTo>
                    <a:pt x="2814" y="382"/>
                  </a:lnTo>
                  <a:lnTo>
                    <a:pt x="2821" y="392"/>
                  </a:lnTo>
                  <a:lnTo>
                    <a:pt x="2827" y="402"/>
                  </a:lnTo>
                  <a:lnTo>
                    <a:pt x="2833" y="412"/>
                  </a:lnTo>
                  <a:lnTo>
                    <a:pt x="2837" y="423"/>
                  </a:lnTo>
                  <a:lnTo>
                    <a:pt x="2841" y="433"/>
                  </a:lnTo>
                  <a:lnTo>
                    <a:pt x="2844" y="443"/>
                  </a:lnTo>
                  <a:lnTo>
                    <a:pt x="2846" y="453"/>
                  </a:lnTo>
                  <a:lnTo>
                    <a:pt x="2847" y="464"/>
                  </a:lnTo>
                  <a:lnTo>
                    <a:pt x="2847" y="474"/>
                  </a:lnTo>
                  <a:lnTo>
                    <a:pt x="2847" y="484"/>
                  </a:lnTo>
                  <a:lnTo>
                    <a:pt x="2845" y="495"/>
                  </a:lnTo>
                  <a:lnTo>
                    <a:pt x="2843" y="505"/>
                  </a:lnTo>
                  <a:lnTo>
                    <a:pt x="2840" y="515"/>
                  </a:lnTo>
                  <a:lnTo>
                    <a:pt x="2837" y="525"/>
                  </a:lnTo>
                  <a:lnTo>
                    <a:pt x="2832" y="536"/>
                  </a:lnTo>
                  <a:lnTo>
                    <a:pt x="2827" y="546"/>
                  </a:lnTo>
                  <a:lnTo>
                    <a:pt x="2821" y="556"/>
                  </a:lnTo>
                  <a:lnTo>
                    <a:pt x="2814" y="566"/>
                  </a:lnTo>
                  <a:lnTo>
                    <a:pt x="2806" y="576"/>
                  </a:lnTo>
                  <a:lnTo>
                    <a:pt x="2797" y="586"/>
                  </a:lnTo>
                  <a:lnTo>
                    <a:pt x="2788" y="595"/>
                  </a:lnTo>
                  <a:lnTo>
                    <a:pt x="2778" y="605"/>
                  </a:lnTo>
                  <a:lnTo>
                    <a:pt x="2767" y="615"/>
                  </a:lnTo>
                  <a:lnTo>
                    <a:pt x="2755" y="625"/>
                  </a:lnTo>
                  <a:lnTo>
                    <a:pt x="2743" y="634"/>
                  </a:lnTo>
                  <a:lnTo>
                    <a:pt x="2729" y="644"/>
                  </a:lnTo>
                  <a:lnTo>
                    <a:pt x="2715" y="653"/>
                  </a:lnTo>
                  <a:lnTo>
                    <a:pt x="2701" y="663"/>
                  </a:lnTo>
                  <a:lnTo>
                    <a:pt x="2685" y="672"/>
                  </a:lnTo>
                  <a:lnTo>
                    <a:pt x="2669" y="681"/>
                  </a:lnTo>
                  <a:lnTo>
                    <a:pt x="2652" y="690"/>
                  </a:lnTo>
                  <a:lnTo>
                    <a:pt x="2634" y="699"/>
                  </a:lnTo>
                  <a:lnTo>
                    <a:pt x="2616" y="707"/>
                  </a:lnTo>
                  <a:lnTo>
                    <a:pt x="2597" y="716"/>
                  </a:lnTo>
                  <a:lnTo>
                    <a:pt x="2577" y="725"/>
                  </a:lnTo>
                  <a:lnTo>
                    <a:pt x="2536" y="741"/>
                  </a:lnTo>
                  <a:lnTo>
                    <a:pt x="2492" y="757"/>
                  </a:lnTo>
                  <a:lnTo>
                    <a:pt x="2446" y="772"/>
                  </a:lnTo>
                  <a:lnTo>
                    <a:pt x="2397" y="787"/>
                  </a:lnTo>
                  <a:lnTo>
                    <a:pt x="2347" y="801"/>
                  </a:lnTo>
                  <a:lnTo>
                    <a:pt x="2293" y="814"/>
                  </a:lnTo>
                  <a:lnTo>
                    <a:pt x="2238" y="826"/>
                  </a:lnTo>
                  <a:lnTo>
                    <a:pt x="2182" y="837"/>
                  </a:lnTo>
                  <a:lnTo>
                    <a:pt x="2123" y="848"/>
                  </a:lnTo>
                  <a:lnTo>
                    <a:pt x="2062" y="858"/>
                  </a:lnTo>
                  <a:lnTo>
                    <a:pt x="2000" y="866"/>
                  </a:lnTo>
                  <a:lnTo>
                    <a:pt x="1936" y="874"/>
                  </a:lnTo>
                  <a:lnTo>
                    <a:pt x="1871" y="881"/>
                  </a:lnTo>
                  <a:lnTo>
                    <a:pt x="1804" y="887"/>
                  </a:lnTo>
                  <a:lnTo>
                    <a:pt x="1736" y="892"/>
                  </a:lnTo>
                  <a:lnTo>
                    <a:pt x="1667" y="896"/>
                  </a:lnTo>
                  <a:lnTo>
                    <a:pt x="1596" y="899"/>
                  </a:lnTo>
                  <a:lnTo>
                    <a:pt x="1525" y="900"/>
                  </a:lnTo>
                  <a:lnTo>
                    <a:pt x="1452" y="901"/>
                  </a:lnTo>
                  <a:lnTo>
                    <a:pt x="1380" y="900"/>
                  </a:lnTo>
                  <a:lnTo>
                    <a:pt x="1309" y="899"/>
                  </a:lnTo>
                  <a:lnTo>
                    <a:pt x="1238" y="896"/>
                  </a:lnTo>
                  <a:lnTo>
                    <a:pt x="1169" y="892"/>
                  </a:lnTo>
                  <a:lnTo>
                    <a:pt x="1101" y="887"/>
                  </a:lnTo>
                  <a:lnTo>
                    <a:pt x="1034" y="881"/>
                  </a:lnTo>
                  <a:lnTo>
                    <a:pt x="968" y="874"/>
                  </a:lnTo>
                  <a:lnTo>
                    <a:pt x="905" y="866"/>
                  </a:lnTo>
                  <a:lnTo>
                    <a:pt x="842" y="858"/>
                  </a:lnTo>
                  <a:lnTo>
                    <a:pt x="782" y="848"/>
                  </a:lnTo>
                  <a:lnTo>
                    <a:pt x="723" y="837"/>
                  </a:lnTo>
                  <a:lnTo>
                    <a:pt x="666" y="826"/>
                  </a:lnTo>
                  <a:lnTo>
                    <a:pt x="611" y="813"/>
                  </a:lnTo>
                  <a:lnTo>
                    <a:pt x="558" y="800"/>
                  </a:lnTo>
                  <a:lnTo>
                    <a:pt x="507" y="787"/>
                  </a:lnTo>
                  <a:lnTo>
                    <a:pt x="459" y="772"/>
                  </a:lnTo>
                  <a:lnTo>
                    <a:pt x="413" y="757"/>
                  </a:lnTo>
                  <a:lnTo>
                    <a:pt x="369" y="741"/>
                  </a:lnTo>
                  <a:lnTo>
                    <a:pt x="327" y="724"/>
                  </a:lnTo>
                  <a:lnTo>
                    <a:pt x="308" y="716"/>
                  </a:lnTo>
                  <a:lnTo>
                    <a:pt x="289" y="707"/>
                  </a:lnTo>
                  <a:lnTo>
                    <a:pt x="271" y="698"/>
                  </a:lnTo>
                  <a:lnTo>
                    <a:pt x="253" y="690"/>
                  </a:lnTo>
                  <a:lnTo>
                    <a:pt x="236" y="681"/>
                  </a:lnTo>
                  <a:lnTo>
                    <a:pt x="220" y="671"/>
                  </a:lnTo>
                  <a:lnTo>
                    <a:pt x="204" y="662"/>
                  </a:lnTo>
                  <a:lnTo>
                    <a:pt x="190" y="653"/>
                  </a:lnTo>
                  <a:lnTo>
                    <a:pt x="175" y="643"/>
                  </a:lnTo>
                  <a:lnTo>
                    <a:pt x="162" y="634"/>
                  </a:lnTo>
                  <a:lnTo>
                    <a:pt x="150" y="624"/>
                  </a:lnTo>
                  <a:lnTo>
                    <a:pt x="138" y="615"/>
                  </a:lnTo>
                  <a:lnTo>
                    <a:pt x="127" y="605"/>
                  </a:lnTo>
                  <a:lnTo>
                    <a:pt x="117" y="595"/>
                  </a:lnTo>
                  <a:lnTo>
                    <a:pt x="107" y="585"/>
                  </a:lnTo>
                  <a:lnTo>
                    <a:pt x="99" y="575"/>
                  </a:lnTo>
                  <a:lnTo>
                    <a:pt x="91" y="565"/>
                  </a:lnTo>
                  <a:lnTo>
                    <a:pt x="84" y="555"/>
                  </a:lnTo>
                  <a:lnTo>
                    <a:pt x="78" y="545"/>
                  </a:lnTo>
                  <a:lnTo>
                    <a:pt x="73" y="535"/>
                  </a:lnTo>
                  <a:lnTo>
                    <a:pt x="68" y="525"/>
                  </a:lnTo>
                  <a:lnTo>
                    <a:pt x="64" y="514"/>
                  </a:lnTo>
                  <a:lnTo>
                    <a:pt x="62" y="504"/>
                  </a:lnTo>
                  <a:lnTo>
                    <a:pt x="60" y="494"/>
                  </a:lnTo>
                  <a:lnTo>
                    <a:pt x="58" y="483"/>
                  </a:lnTo>
                  <a:lnTo>
                    <a:pt x="58" y="473"/>
                  </a:lnTo>
                  <a:close/>
                  <a:moveTo>
                    <a:pt x="73" y="482"/>
                  </a:moveTo>
                  <a:lnTo>
                    <a:pt x="74" y="492"/>
                  </a:lnTo>
                  <a:lnTo>
                    <a:pt x="76" y="502"/>
                  </a:lnTo>
                  <a:lnTo>
                    <a:pt x="78" y="511"/>
                  </a:lnTo>
                  <a:lnTo>
                    <a:pt x="82" y="521"/>
                  </a:lnTo>
                  <a:lnTo>
                    <a:pt x="86" y="530"/>
                  </a:lnTo>
                  <a:lnTo>
                    <a:pt x="91" y="540"/>
                  </a:lnTo>
                  <a:lnTo>
                    <a:pt x="97" y="549"/>
                  </a:lnTo>
                  <a:lnTo>
                    <a:pt x="104" y="559"/>
                  </a:lnTo>
                  <a:lnTo>
                    <a:pt x="111" y="569"/>
                  </a:lnTo>
                  <a:lnTo>
                    <a:pt x="119" y="578"/>
                  </a:lnTo>
                  <a:lnTo>
                    <a:pt x="128" y="588"/>
                  </a:lnTo>
                  <a:lnTo>
                    <a:pt x="138" y="597"/>
                  </a:lnTo>
                  <a:lnTo>
                    <a:pt x="148" y="607"/>
                  </a:lnTo>
                  <a:lnTo>
                    <a:pt x="160" y="616"/>
                  </a:lnTo>
                  <a:lnTo>
                    <a:pt x="172" y="626"/>
                  </a:lnTo>
                  <a:lnTo>
                    <a:pt x="185" y="635"/>
                  </a:lnTo>
                  <a:lnTo>
                    <a:pt x="199" y="644"/>
                  </a:lnTo>
                  <a:lnTo>
                    <a:pt x="213" y="653"/>
                  </a:lnTo>
                  <a:lnTo>
                    <a:pt x="228" y="662"/>
                  </a:lnTo>
                  <a:lnTo>
                    <a:pt x="244" y="671"/>
                  </a:lnTo>
                  <a:lnTo>
                    <a:pt x="261" y="680"/>
                  </a:lnTo>
                  <a:lnTo>
                    <a:pt x="278" y="689"/>
                  </a:lnTo>
                  <a:lnTo>
                    <a:pt x="296" y="697"/>
                  </a:lnTo>
                  <a:lnTo>
                    <a:pt x="315" y="706"/>
                  </a:lnTo>
                  <a:lnTo>
                    <a:pt x="334" y="714"/>
                  </a:lnTo>
                  <a:lnTo>
                    <a:pt x="375" y="730"/>
                  </a:lnTo>
                  <a:lnTo>
                    <a:pt x="418" y="746"/>
                  </a:lnTo>
                  <a:lnTo>
                    <a:pt x="464" y="761"/>
                  </a:lnTo>
                  <a:lnTo>
                    <a:pt x="512" y="776"/>
                  </a:lnTo>
                  <a:lnTo>
                    <a:pt x="563" y="789"/>
                  </a:lnTo>
                  <a:lnTo>
                    <a:pt x="615" y="802"/>
                  </a:lnTo>
                  <a:lnTo>
                    <a:pt x="670" y="815"/>
                  </a:lnTo>
                  <a:lnTo>
                    <a:pt x="726" y="826"/>
                  </a:lnTo>
                  <a:lnTo>
                    <a:pt x="785" y="837"/>
                  </a:lnTo>
                  <a:lnTo>
                    <a:pt x="845" y="846"/>
                  </a:lnTo>
                  <a:lnTo>
                    <a:pt x="907" y="855"/>
                  </a:lnTo>
                  <a:lnTo>
                    <a:pt x="970" y="863"/>
                  </a:lnTo>
                  <a:lnTo>
                    <a:pt x="1035" y="870"/>
                  </a:lnTo>
                  <a:lnTo>
                    <a:pt x="1102" y="876"/>
                  </a:lnTo>
                  <a:lnTo>
                    <a:pt x="1170" y="881"/>
                  </a:lnTo>
                  <a:lnTo>
                    <a:pt x="1239" y="885"/>
                  </a:lnTo>
                  <a:lnTo>
                    <a:pt x="1309" y="887"/>
                  </a:lnTo>
                  <a:lnTo>
                    <a:pt x="1380" y="889"/>
                  </a:lnTo>
                  <a:lnTo>
                    <a:pt x="1452" y="890"/>
                  </a:lnTo>
                  <a:lnTo>
                    <a:pt x="1524" y="889"/>
                  </a:lnTo>
                  <a:lnTo>
                    <a:pt x="1596" y="887"/>
                  </a:lnTo>
                  <a:lnTo>
                    <a:pt x="1666" y="885"/>
                  </a:lnTo>
                  <a:lnTo>
                    <a:pt x="1735" y="881"/>
                  </a:lnTo>
                  <a:lnTo>
                    <a:pt x="1802" y="876"/>
                  </a:lnTo>
                  <a:lnTo>
                    <a:pt x="1869" y="870"/>
                  </a:lnTo>
                  <a:lnTo>
                    <a:pt x="1934" y="863"/>
                  </a:lnTo>
                  <a:lnTo>
                    <a:pt x="1998" y="855"/>
                  </a:lnTo>
                  <a:lnTo>
                    <a:pt x="2059" y="846"/>
                  </a:lnTo>
                  <a:lnTo>
                    <a:pt x="2120" y="837"/>
                  </a:lnTo>
                  <a:lnTo>
                    <a:pt x="2178" y="826"/>
                  </a:lnTo>
                  <a:lnTo>
                    <a:pt x="2235" y="815"/>
                  </a:lnTo>
                  <a:lnTo>
                    <a:pt x="2289" y="803"/>
                  </a:lnTo>
                  <a:lnTo>
                    <a:pt x="2342" y="790"/>
                  </a:lnTo>
                  <a:lnTo>
                    <a:pt x="2392" y="776"/>
                  </a:lnTo>
                  <a:lnTo>
                    <a:pt x="2440" y="762"/>
                  </a:lnTo>
                  <a:lnTo>
                    <a:pt x="2486" y="747"/>
                  </a:lnTo>
                  <a:lnTo>
                    <a:pt x="2529" y="731"/>
                  </a:lnTo>
                  <a:lnTo>
                    <a:pt x="2570" y="714"/>
                  </a:lnTo>
                  <a:lnTo>
                    <a:pt x="2589" y="706"/>
                  </a:lnTo>
                  <a:lnTo>
                    <a:pt x="2608" y="698"/>
                  </a:lnTo>
                  <a:lnTo>
                    <a:pt x="2627" y="689"/>
                  </a:lnTo>
                  <a:lnTo>
                    <a:pt x="2644" y="681"/>
                  </a:lnTo>
                  <a:lnTo>
                    <a:pt x="2660" y="672"/>
                  </a:lnTo>
                  <a:lnTo>
                    <a:pt x="2676" y="663"/>
                  </a:lnTo>
                  <a:lnTo>
                    <a:pt x="2691" y="654"/>
                  </a:lnTo>
                  <a:lnTo>
                    <a:pt x="2706" y="645"/>
                  </a:lnTo>
                  <a:lnTo>
                    <a:pt x="2719" y="635"/>
                  </a:lnTo>
                  <a:lnTo>
                    <a:pt x="2733" y="626"/>
                  </a:lnTo>
                  <a:lnTo>
                    <a:pt x="2744" y="617"/>
                  </a:lnTo>
                  <a:lnTo>
                    <a:pt x="2756" y="607"/>
                  </a:lnTo>
                  <a:lnTo>
                    <a:pt x="2766" y="598"/>
                  </a:lnTo>
                  <a:lnTo>
                    <a:pt x="2776" y="589"/>
                  </a:lnTo>
                  <a:lnTo>
                    <a:pt x="2785" y="579"/>
                  </a:lnTo>
                  <a:lnTo>
                    <a:pt x="2793" y="570"/>
                  </a:lnTo>
                  <a:lnTo>
                    <a:pt x="2801" y="560"/>
                  </a:lnTo>
                  <a:lnTo>
                    <a:pt x="2807" y="551"/>
                  </a:lnTo>
                  <a:lnTo>
                    <a:pt x="2813" y="541"/>
                  </a:lnTo>
                  <a:lnTo>
                    <a:pt x="2818" y="532"/>
                  </a:lnTo>
                  <a:lnTo>
                    <a:pt x="2823" y="522"/>
                  </a:lnTo>
                  <a:lnTo>
                    <a:pt x="2826" y="513"/>
                  </a:lnTo>
                  <a:lnTo>
                    <a:pt x="2829" y="503"/>
                  </a:lnTo>
                  <a:lnTo>
                    <a:pt x="2831" y="494"/>
                  </a:lnTo>
                  <a:lnTo>
                    <a:pt x="2832" y="484"/>
                  </a:lnTo>
                  <a:lnTo>
                    <a:pt x="2833" y="474"/>
                  </a:lnTo>
                  <a:lnTo>
                    <a:pt x="2833" y="465"/>
                  </a:lnTo>
                  <a:lnTo>
                    <a:pt x="2831" y="455"/>
                  </a:lnTo>
                  <a:lnTo>
                    <a:pt x="2829" y="446"/>
                  </a:lnTo>
                  <a:lnTo>
                    <a:pt x="2827" y="436"/>
                  </a:lnTo>
                  <a:lnTo>
                    <a:pt x="2823" y="426"/>
                  </a:lnTo>
                  <a:lnTo>
                    <a:pt x="2819" y="417"/>
                  </a:lnTo>
                  <a:lnTo>
                    <a:pt x="2814" y="407"/>
                  </a:lnTo>
                  <a:lnTo>
                    <a:pt x="2808" y="398"/>
                  </a:lnTo>
                  <a:lnTo>
                    <a:pt x="2802" y="388"/>
                  </a:lnTo>
                  <a:lnTo>
                    <a:pt x="2794" y="378"/>
                  </a:lnTo>
                  <a:lnTo>
                    <a:pt x="2786" y="369"/>
                  </a:lnTo>
                  <a:lnTo>
                    <a:pt x="2777" y="359"/>
                  </a:lnTo>
                  <a:lnTo>
                    <a:pt x="2768" y="350"/>
                  </a:lnTo>
                  <a:lnTo>
                    <a:pt x="2757" y="340"/>
                  </a:lnTo>
                  <a:lnTo>
                    <a:pt x="2746" y="331"/>
                  </a:lnTo>
                  <a:lnTo>
                    <a:pt x="2733" y="322"/>
                  </a:lnTo>
                  <a:lnTo>
                    <a:pt x="2720" y="312"/>
                  </a:lnTo>
                  <a:lnTo>
                    <a:pt x="2707" y="303"/>
                  </a:lnTo>
                  <a:lnTo>
                    <a:pt x="2692" y="294"/>
                  </a:lnTo>
                  <a:lnTo>
                    <a:pt x="2677" y="285"/>
                  </a:lnTo>
                  <a:lnTo>
                    <a:pt x="2661" y="276"/>
                  </a:lnTo>
                  <a:lnTo>
                    <a:pt x="2644" y="267"/>
                  </a:lnTo>
                  <a:lnTo>
                    <a:pt x="2627" y="258"/>
                  </a:lnTo>
                  <a:lnTo>
                    <a:pt x="2609" y="250"/>
                  </a:lnTo>
                  <a:lnTo>
                    <a:pt x="2590" y="241"/>
                  </a:lnTo>
                  <a:lnTo>
                    <a:pt x="2571" y="233"/>
                  </a:lnTo>
                  <a:lnTo>
                    <a:pt x="2530" y="217"/>
                  </a:lnTo>
                  <a:lnTo>
                    <a:pt x="2487" y="201"/>
                  </a:lnTo>
                  <a:lnTo>
                    <a:pt x="2441" y="186"/>
                  </a:lnTo>
                  <a:lnTo>
                    <a:pt x="2393" y="171"/>
                  </a:lnTo>
                  <a:lnTo>
                    <a:pt x="2343" y="158"/>
                  </a:lnTo>
                  <a:lnTo>
                    <a:pt x="2290" y="145"/>
                  </a:lnTo>
                  <a:lnTo>
                    <a:pt x="2236" y="133"/>
                  </a:lnTo>
                  <a:lnTo>
                    <a:pt x="2179" y="121"/>
                  </a:lnTo>
                  <a:lnTo>
                    <a:pt x="2121" y="111"/>
                  </a:lnTo>
                  <a:lnTo>
                    <a:pt x="2060" y="101"/>
                  </a:lnTo>
                  <a:lnTo>
                    <a:pt x="1998" y="92"/>
                  </a:lnTo>
                  <a:lnTo>
                    <a:pt x="1935" y="84"/>
                  </a:lnTo>
                  <a:lnTo>
                    <a:pt x="1870" y="77"/>
                  </a:lnTo>
                  <a:lnTo>
                    <a:pt x="1803" y="71"/>
                  </a:lnTo>
                  <a:lnTo>
                    <a:pt x="1736" y="66"/>
                  </a:lnTo>
                  <a:lnTo>
                    <a:pt x="1667" y="63"/>
                  </a:lnTo>
                  <a:lnTo>
                    <a:pt x="1596" y="60"/>
                  </a:lnTo>
                  <a:lnTo>
                    <a:pt x="1525" y="58"/>
                  </a:lnTo>
                  <a:lnTo>
                    <a:pt x="1453" y="57"/>
                  </a:lnTo>
                  <a:lnTo>
                    <a:pt x="1381" y="58"/>
                  </a:lnTo>
                  <a:lnTo>
                    <a:pt x="1310" y="59"/>
                  </a:lnTo>
                  <a:lnTo>
                    <a:pt x="1240" y="62"/>
                  </a:lnTo>
                  <a:lnTo>
                    <a:pt x="1171" y="66"/>
                  </a:lnTo>
                  <a:lnTo>
                    <a:pt x="1103" y="71"/>
                  </a:lnTo>
                  <a:lnTo>
                    <a:pt x="1036" y="77"/>
                  </a:lnTo>
                  <a:lnTo>
                    <a:pt x="971" y="84"/>
                  </a:lnTo>
                  <a:lnTo>
                    <a:pt x="908" y="92"/>
                  </a:lnTo>
                  <a:lnTo>
                    <a:pt x="846" y="101"/>
                  </a:lnTo>
                  <a:lnTo>
                    <a:pt x="786" y="110"/>
                  </a:lnTo>
                  <a:lnTo>
                    <a:pt x="727" y="121"/>
                  </a:lnTo>
                  <a:lnTo>
                    <a:pt x="671" y="132"/>
                  </a:lnTo>
                  <a:lnTo>
                    <a:pt x="616" y="144"/>
                  </a:lnTo>
                  <a:lnTo>
                    <a:pt x="563" y="157"/>
                  </a:lnTo>
                  <a:lnTo>
                    <a:pt x="513" y="171"/>
                  </a:lnTo>
                  <a:lnTo>
                    <a:pt x="465" y="186"/>
                  </a:lnTo>
                  <a:lnTo>
                    <a:pt x="419" y="201"/>
                  </a:lnTo>
                  <a:lnTo>
                    <a:pt x="376" y="216"/>
                  </a:lnTo>
                  <a:lnTo>
                    <a:pt x="335" y="233"/>
                  </a:lnTo>
                  <a:lnTo>
                    <a:pt x="316" y="241"/>
                  </a:lnTo>
                  <a:lnTo>
                    <a:pt x="297" y="249"/>
                  </a:lnTo>
                  <a:lnTo>
                    <a:pt x="279" y="258"/>
                  </a:lnTo>
                  <a:lnTo>
                    <a:pt x="262" y="267"/>
                  </a:lnTo>
                  <a:lnTo>
                    <a:pt x="245" y="276"/>
                  </a:lnTo>
                  <a:lnTo>
                    <a:pt x="229" y="284"/>
                  </a:lnTo>
                  <a:lnTo>
                    <a:pt x="214" y="293"/>
                  </a:lnTo>
                  <a:lnTo>
                    <a:pt x="199" y="303"/>
                  </a:lnTo>
                  <a:lnTo>
                    <a:pt x="186" y="312"/>
                  </a:lnTo>
                  <a:lnTo>
                    <a:pt x="173" y="321"/>
                  </a:lnTo>
                  <a:lnTo>
                    <a:pt x="161" y="330"/>
                  </a:lnTo>
                  <a:lnTo>
                    <a:pt x="149" y="340"/>
                  </a:lnTo>
                  <a:lnTo>
                    <a:pt x="139" y="349"/>
                  </a:lnTo>
                  <a:lnTo>
                    <a:pt x="129" y="359"/>
                  </a:lnTo>
                  <a:lnTo>
                    <a:pt x="120" y="368"/>
                  </a:lnTo>
                  <a:lnTo>
                    <a:pt x="112" y="377"/>
                  </a:lnTo>
                  <a:lnTo>
                    <a:pt x="104" y="387"/>
                  </a:lnTo>
                  <a:lnTo>
                    <a:pt x="98" y="396"/>
                  </a:lnTo>
                  <a:lnTo>
                    <a:pt x="92" y="406"/>
                  </a:lnTo>
                  <a:lnTo>
                    <a:pt x="87" y="415"/>
                  </a:lnTo>
                  <a:lnTo>
                    <a:pt x="83" y="425"/>
                  </a:lnTo>
                  <a:lnTo>
                    <a:pt x="79" y="434"/>
                  </a:lnTo>
                  <a:lnTo>
                    <a:pt x="76" y="444"/>
                  </a:lnTo>
                  <a:lnTo>
                    <a:pt x="74" y="453"/>
                  </a:lnTo>
                  <a:lnTo>
                    <a:pt x="73" y="463"/>
                  </a:lnTo>
                  <a:lnTo>
                    <a:pt x="73" y="473"/>
                  </a:lnTo>
                  <a:lnTo>
                    <a:pt x="73" y="482"/>
                  </a:lnTo>
                  <a:close/>
                </a:path>
              </a:pathLst>
            </a:custGeom>
            <a:solidFill>
              <a:srgbClr val="F79646"/>
            </a:solidFill>
            <a:ln w="0" cap="flat">
              <a:solidFill>
                <a:srgbClr val="F7964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uk-UA"/>
            </a:p>
          </p:txBody>
        </p:sp>
        <p:sp>
          <p:nvSpPr>
            <p:cNvPr id="10" name="Rectangle 30"/>
            <p:cNvSpPr>
              <a:spLocks noChangeArrowheads="1"/>
            </p:cNvSpPr>
            <p:nvPr/>
          </p:nvSpPr>
          <p:spPr bwMode="auto">
            <a:xfrm>
              <a:off x="-1152525" y="-185737"/>
              <a:ext cx="115252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uk-UA" sz="2000" b="1" dirty="0" smtClean="0">
                  <a:solidFill>
                    <a:srgbClr val="00B050"/>
                  </a:solidFill>
                  <a:latin typeface="Century Schoolbook" pitchFamily="18" charset="0"/>
                </a:rPr>
                <a:t>Фізичні</a:t>
              </a:r>
              <a:r>
                <a:rPr kumimoji="0" lang="uk-UA" sz="2000" b="1" i="0" u="none" strike="noStrike" cap="none" normalizeH="0" baseline="0" dirty="0" smtClean="0">
                  <a:ln>
                    <a:noFill/>
                  </a:ln>
                  <a:solidFill>
                    <a:srgbClr val="00B050"/>
                  </a:solidFill>
                  <a:effectLst/>
                  <a:latin typeface="Century Schoolbook" pitchFamily="18" charset="0"/>
                  <a:ea typeface="MS Gothic" pitchFamily="49" charset="-128"/>
                </a:rPr>
                <a:t> 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Gothic" pitchFamily="49" charset="-128"/>
              </a:endParaRPr>
            </a:p>
          </p:txBody>
        </p:sp>
        <p:sp>
          <p:nvSpPr>
            <p:cNvPr id="11" name="Rectangle 31"/>
            <p:cNvSpPr>
              <a:spLocks noChangeArrowheads="1"/>
            </p:cNvSpPr>
            <p:nvPr/>
          </p:nvSpPr>
          <p:spPr bwMode="auto">
            <a:xfrm>
              <a:off x="-1728788" y="117475"/>
              <a:ext cx="22256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000" b="1" i="0" u="none" strike="noStrike" cap="none" normalizeH="0" baseline="0" dirty="0" smtClean="0">
                  <a:ln>
                    <a:noFill/>
                  </a:ln>
                  <a:solidFill>
                    <a:srgbClr val="00B050"/>
                  </a:solidFill>
                  <a:effectLst/>
                  <a:latin typeface="Century Schoolbook" pitchFamily="18" charset="0"/>
                  <a:ea typeface="MS Gothic" pitchFamily="49" charset="-128"/>
                </a:rPr>
                <a:t>компетентності</a:t>
              </a:r>
              <a:endPara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Gothic" pitchFamily="49" charset="-128"/>
              </a:endParaRPr>
            </a:p>
          </p:txBody>
        </p:sp>
        <p:sp>
          <p:nvSpPr>
            <p:cNvPr id="12" name="Rectangle 32"/>
            <p:cNvSpPr>
              <a:spLocks noChangeArrowheads="1"/>
            </p:cNvSpPr>
            <p:nvPr/>
          </p:nvSpPr>
          <p:spPr bwMode="auto">
            <a:xfrm>
              <a:off x="944563" y="134938"/>
              <a:ext cx="219075" cy="361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2000" b="0" i="0" u="none" strike="noStrike" cap="none" normalizeH="0" baseline="0" smtClean="0">
                  <a:ln>
                    <a:noFill/>
                  </a:ln>
                  <a:solidFill>
                    <a:srgbClr val="00B050"/>
                  </a:solidFill>
                  <a:effectLst/>
                  <a:latin typeface="Times New Roman" pitchFamily="18" charset="0"/>
                  <a:ea typeface="MS Gothic" pitchFamily="49" charset="-128"/>
                </a:rPr>
                <a:t> </a:t>
              </a:r>
              <a:endParaRPr kumimoji="0" 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Gothic" pitchFamily="49" charset="-128"/>
              </a:endParaRPr>
            </a:p>
          </p:txBody>
        </p:sp>
        <p:sp>
          <p:nvSpPr>
            <p:cNvPr id="13" name="Rectangle 33"/>
            <p:cNvSpPr>
              <a:spLocks noChangeArrowheads="1"/>
            </p:cNvSpPr>
            <p:nvPr/>
          </p:nvSpPr>
          <p:spPr bwMode="auto">
            <a:xfrm>
              <a:off x="-1778000" y="423863"/>
              <a:ext cx="188913" cy="319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sz="1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itchFamily="18" charset="0"/>
                  <a:ea typeface="MS Gothic" pitchFamily="49" charset="-128"/>
                </a:rPr>
                <a:t> </a:t>
              </a:r>
              <a:endParaRPr kumimoji="0" 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S Gothic" pitchFamily="49" charset="-128"/>
              </a:endParaRPr>
            </a:p>
          </p:txBody>
        </p:sp>
      </p:grp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ChangeArrowheads="1"/>
          </p:cNvSpPr>
          <p:nvPr/>
        </p:nvSpPr>
        <p:spPr bwMode="auto">
          <a:xfrm>
            <a:off x="539718" y="1493821"/>
            <a:ext cx="8929688" cy="394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0" hangingPunct="0">
              <a:lnSpc>
                <a:spcPct val="200000"/>
              </a:lnSpc>
            </a:pPr>
            <a:r>
              <a:rPr lang="uk-UA" sz="4400" b="1">
                <a:latin typeface="Times New Roman" pitchFamily="18" charset="0"/>
                <a:cs typeface="Times New Roman" pitchFamily="18" charset="0"/>
              </a:rPr>
              <a:t>Приклади формування компетентностей учнів на різних етапах уроку</a:t>
            </a:r>
            <a:endParaRPr lang="uk-UA" sz="4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503238" y="1717675"/>
            <a:ext cx="8424862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uk-UA" sz="28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етапі </a:t>
            </a:r>
            <a:r>
              <a:rPr lang="uk-UA" sz="28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28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еревірки </a:t>
            </a:r>
            <a:r>
              <a:rPr lang="uk-UA" sz="28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домашнього завдання</a:t>
            </a:r>
            <a:r>
              <a:rPr lang="uk-UA" sz="28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1.Рецензування відповідей (домашнього завдання)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Мета: активувати розумову діяльність учнів, розвивати критичне мислення, вчити оцінювати знання учнів.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 : формування пізнавальної компетентності.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Фізичний диктант(по сторінках домашнього завдання з обмеженим часом рішення).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Мета: розвивати самостійність мислення, формувати гнучкість і точність думки, розвивати увагу та пам'ять.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Результат: формування самоосвітньої компетентності.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503238" y="1727200"/>
            <a:ext cx="88582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 eaLnBrk="0" hangingPunct="0">
              <a:lnSpc>
                <a:spcPct val="200000"/>
              </a:lnSpc>
            </a:pPr>
            <a:r>
              <a:rPr lang="uk-UA" sz="28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етапі </a:t>
            </a:r>
            <a:r>
              <a:rPr lang="uk-UA" sz="28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28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ояснення </a:t>
            </a:r>
            <a:r>
              <a:rPr lang="uk-UA" sz="28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нового матеріалу</a:t>
            </a:r>
            <a:r>
              <a:rPr lang="uk-UA" sz="28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20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Проведення дослідів і т.п.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20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Мета: вчити дослідницькій роботі.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20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Результат: формування полікультурної компетентності.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682594" y="1279507"/>
            <a:ext cx="9074150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На етапі </a:t>
            </a:r>
            <a:r>
              <a:rPr lang="uk-UA" sz="2800" b="1" i="1" u="sng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800" b="1" i="1" u="sng" dirty="0" smtClean="0">
                <a:latin typeface="Times New Roman" pitchFamily="18" charset="0"/>
                <a:cs typeface="Times New Roman" pitchFamily="18" charset="0"/>
              </a:rPr>
              <a:t>акріплення</a:t>
            </a:r>
            <a:r>
              <a:rPr lang="uk-UA" sz="2800" b="1" i="1" u="sng" dirty="0">
                <a:latin typeface="Times New Roman" pitchFamily="18" charset="0"/>
                <a:cs typeface="Times New Roman" pitchFamily="18" charset="0"/>
              </a:rPr>
              <a:t>, відпрацювання вмінь та навичок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Tx/>
              <a:buAutoNum type="arabicPeriod"/>
              <a:defRPr/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Навчальна самостійна робота.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defRPr/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Результат: формування пізнавальної компетентності.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2. Дослідження різноманітних видів пам’яті.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Мета: закріплення знань про енергію, роботу і т.п.; розробка правил (алгоритмів) запам’ятовування.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Результат: формування компетентності, яка допомагає саморозвитку.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3. Розв’язування задач з коментуванням.</a:t>
            </a:r>
          </a:p>
          <a:p>
            <a:pPr>
              <a:lnSpc>
                <a:spcPct val="150000"/>
              </a:lnSpc>
              <a:defRPr/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Мета: закріплення умінь розв’язувати задачі.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Результат: формування інтелектуальної і полікультурної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компетентностей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5"/>
          <p:cNvSpPr>
            <a:spLocks noChangeArrowheads="1"/>
          </p:cNvSpPr>
          <p:nvPr/>
        </p:nvSpPr>
        <p:spPr bwMode="auto">
          <a:xfrm>
            <a:off x="825470" y="1493821"/>
            <a:ext cx="8137525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4. Фізична естафета.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Мета: закріплення знань учнів, формування вмінь перевіряти, слухати, думати.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Результат: формування пізнавальної компетентності.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5. Робота з підручником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Мета: навчити роботі з інформацією; закріпити знання тексту, розуміння теми.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Результат: формування комунікативної і пізнавальної компетентностей, розвиток індивідуальних здібностей (навчальна практична робота).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611156" y="1279507"/>
            <a:ext cx="8424862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uk-UA" sz="28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етапі </a:t>
            </a:r>
            <a:r>
              <a:rPr lang="uk-UA" sz="28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28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онтроль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Створення реклами (презентації) вивченої теми (уроку), робота в групах зі взаємною оцінкою.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Мета: вчити дітей уяві та вмінню абстрагуватися.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Результат: формування інтелектуальної компетентності.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Самостійна робота зі взаємоперевіркою; диференційована контрольна робота.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Мета: вчити дітей, опираючись на отримані знання, самостійно працювати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Результат: формування соціальної компетентності.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611156" y="1279507"/>
            <a:ext cx="7921625" cy="489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uk-UA" sz="28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етапі </a:t>
            </a:r>
            <a:r>
              <a:rPr lang="uk-UA" sz="28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28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омашнє завдання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Скласти питання, задачі з теми уроку.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Мета: перевірити засвоєний матеріал уроку, формувати уміння добирати приклади.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Результат: формування компетентності, яка допомагає саморозвитку.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Різнорівневі задачі: репродуктивні, особливої складності, на кмітливість, логіку, і т.п.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Мета: перевірити знання учнів відповідно до їх рівню підготовки.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uk-UA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Результат: формування інтелектуальної компетентності.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81725" y="5364163"/>
            <a:ext cx="2743200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07864" y="2316445"/>
            <a:ext cx="8352928" cy="283154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40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Інтерес до навчання з'являється лише тоді, коли є натхнення, що народжується від успіху в оволодінні </a:t>
            </a:r>
            <a:r>
              <a:rPr lang="uk-UA" sz="4000" b="1" dirty="0" smtClean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знаннями»</a:t>
            </a:r>
            <a:endParaRPr lang="uk-UA" sz="40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MS Gothic"/>
        <a:cs typeface="MS Gothic"/>
      </a:majorFont>
      <a:minorFont>
        <a:latin typeface="Arial"/>
        <a:ea typeface="MS Gothic"/>
        <a:cs typeface="MS Gothic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2907</TotalTime>
  <Words>668</Words>
  <Application>Microsoft Office PowerPoint</Application>
  <PresentationFormat>Произвольный</PresentationFormat>
  <Paragraphs>148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Компетентністний підхід – це як привид:  всі про нього говорять, але мало хто його бачив… Б.Д. Эльконінс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Ключові компетентності</vt:lpstr>
      <vt:lpstr>Соціальна компетентність </vt:lpstr>
      <vt:lpstr>Полікультурна компетентність </vt:lpstr>
      <vt:lpstr>Комунікативна компетентність</vt:lpstr>
      <vt:lpstr>Інформаційна компетентність </vt:lpstr>
      <vt:lpstr>Компетентність самоосвіти і саморозвитку </vt:lpstr>
      <vt:lpstr>Компетентність продуктивної творчої діяльності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Liliana</cp:lastModifiedBy>
  <cp:revision>264</cp:revision>
  <cp:lastPrinted>1601-01-01T00:00:00Z</cp:lastPrinted>
  <dcterms:created xsi:type="dcterms:W3CDTF">2010-11-07T08:35:03Z</dcterms:created>
  <dcterms:modified xsi:type="dcterms:W3CDTF">2019-10-01T13:12:29Z</dcterms:modified>
</cp:coreProperties>
</file>