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60" r:id="rId3"/>
    <p:sldId id="261" r:id="rId4"/>
    <p:sldId id="262" r:id="rId5"/>
    <p:sldId id="268" r:id="rId6"/>
    <p:sldId id="267" r:id="rId7"/>
    <p:sldId id="270" r:id="rId8"/>
    <p:sldId id="263" r:id="rId9"/>
    <p:sldId id="269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95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88AA767-2924-4BD7-9CB7-616E0A3764D9}">
          <p14:sldIdLst>
            <p14:sldId id="256"/>
            <p14:sldId id="260"/>
            <p14:sldId id="261"/>
            <p14:sldId id="262"/>
            <p14:sldId id="268"/>
            <p14:sldId id="267"/>
            <p14:sldId id="270"/>
            <p14:sldId id="263"/>
            <p14:sldId id="269"/>
            <p14:sldId id="271"/>
            <p14:sldId id="272"/>
            <p14:sldId id="273"/>
            <p14:sldId id="274"/>
            <p14:sldId id="275"/>
            <p14:sldId id="276"/>
            <p14:sldId id="277"/>
            <p14:sldId id="280"/>
            <p14:sldId id="281"/>
            <p14:sldId id="282"/>
            <p14:sldId id="283"/>
            <p14:sldId id="284"/>
            <p14:sldId id="285"/>
            <p14:sldId id="286"/>
            <p14:sldId id="295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78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44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4A7CB-F216-4C23-B694-E536F35401D7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5CE46C-DB7B-4C34-9A10-2E9CA56E7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394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CE46C-DB7B-4C34-9A10-2E9CA56E7928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806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CE46C-DB7B-4C34-9A10-2E9CA56E7928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376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ABC6F-6A67-442A-A866-2091F2ED3B37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CB302-F6AC-44D8-BB59-B6924C1D87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176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ABC6F-6A67-442A-A866-2091F2ED3B37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CB302-F6AC-44D8-BB59-B6924C1D87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764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ABC6F-6A67-442A-A866-2091F2ED3B37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CB302-F6AC-44D8-BB59-B6924C1D87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081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ABC6F-6A67-442A-A866-2091F2ED3B37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CB302-F6AC-44D8-BB59-B6924C1D87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061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ABC6F-6A67-442A-A866-2091F2ED3B37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CB302-F6AC-44D8-BB59-B6924C1D87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568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ABC6F-6A67-442A-A866-2091F2ED3B37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CB302-F6AC-44D8-BB59-B6924C1D87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869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ABC6F-6A67-442A-A866-2091F2ED3B37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CB302-F6AC-44D8-BB59-B6924C1D87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761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ABC6F-6A67-442A-A866-2091F2ED3B37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CB302-F6AC-44D8-BB59-B6924C1D87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132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ABC6F-6A67-442A-A866-2091F2ED3B37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CB302-F6AC-44D8-BB59-B6924C1D87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881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ABC6F-6A67-442A-A866-2091F2ED3B37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CB302-F6AC-44D8-BB59-B6924C1D87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379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ABC6F-6A67-442A-A866-2091F2ED3B37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CB302-F6AC-44D8-BB59-B6924C1D87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769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1ABC6F-6A67-442A-A866-2091F2ED3B37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CB302-F6AC-44D8-BB59-B6924C1D87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745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29.png"/><Relationship Id="rId3" Type="http://schemas.openxmlformats.org/officeDocument/2006/relationships/image" Target="../media/image14.png"/><Relationship Id="rId21" Type="http://schemas.openxmlformats.org/officeDocument/2006/relationships/image" Target="../media/image32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" Type="http://schemas.openxmlformats.org/officeDocument/2006/relationships/image" Target="../media/image7.jpeg"/><Relationship Id="rId16" Type="http://schemas.openxmlformats.org/officeDocument/2006/relationships/image" Target="../media/image27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19" Type="http://schemas.openxmlformats.org/officeDocument/2006/relationships/image" Target="../media/image30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Relationship Id="rId22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5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855" y="0"/>
            <a:ext cx="933685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3968" y="4149080"/>
            <a:ext cx="4536504" cy="2448272"/>
          </a:xfrm>
        </p:spPr>
        <p:txBody>
          <a:bodyPr>
            <a:normAutofit fontScale="90000"/>
          </a:bodyPr>
          <a:lstStyle/>
          <a:p>
            <a:pPr algn="r"/>
            <a:r>
              <a:rPr lang="uk-UA" sz="31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Підготувала:</a:t>
            </a:r>
            <a:br>
              <a:rPr lang="uk-UA" sz="31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1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фізики </a:t>
            </a:r>
            <a:br>
              <a:rPr lang="uk-UA" sz="31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1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Закоморна</a:t>
            </a:r>
            <a:r>
              <a:rPr lang="uk-UA" sz="31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Наталя Іванівна</a:t>
            </a:r>
            <a:r>
              <a:rPr lang="ru-RU" b="1" i="1" dirty="0" smtClean="0">
                <a:solidFill>
                  <a:srgbClr val="7030A0"/>
                </a:solidFill>
              </a:rPr>
              <a:t/>
            </a:r>
            <a:br>
              <a:rPr lang="ru-RU" b="1" i="1" dirty="0" smtClean="0">
                <a:solidFill>
                  <a:srgbClr val="7030A0"/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04664"/>
            <a:ext cx="8136904" cy="172819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, </a:t>
            </a:r>
          </a:p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ВНУТРІШНЯ  ЕНЕРГІЯ І СПОСОБИ  ЇЇ  ЗМІНИ, ТЕПЛОПЕРЕДАЧА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09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Похожее изображение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4" t="36083" r="2317" b="824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76672"/>
          </a:xfrm>
        </p:spPr>
        <p:txBody>
          <a:bodyPr>
            <a:normAutofit fontScale="90000"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м.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Знатоків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98975" y="476672"/>
            <a:ext cx="8845025" cy="63813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Вибрати відповідний спосіб зміни внутрішньої енергії</a:t>
            </a:r>
          </a:p>
          <a:p>
            <a:pPr marL="0" indent="0">
              <a:buNone/>
            </a:pPr>
            <a:r>
              <a:rPr lang="uk-UA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 для І команди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uk-UA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спосіб теплопередачі</a:t>
            </a:r>
          </a:p>
          <a:p>
            <a:pPr marL="0" indent="0">
              <a:buNone/>
            </a:pPr>
            <a:r>
              <a:rPr lang="uk-UA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 для ІІ команди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uk-UA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спосіб виконання роботи</a:t>
            </a:r>
          </a:p>
          <a:p>
            <a:pPr marL="0" indent="0">
              <a:buNone/>
            </a:pPr>
            <a:r>
              <a:rPr lang="uk-UA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endParaRPr lang="uk-UA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1                2                   3                4                5                6               7</a:t>
            </a:r>
          </a:p>
          <a:p>
            <a:pPr marL="0" indent="0">
              <a:buNone/>
            </a:pPr>
            <a:r>
              <a:rPr lang="uk-UA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uk-UA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1                 2               3                   4                5                  6                7</a:t>
            </a:r>
            <a:endParaRPr lang="uk-UA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8               9                10                        11                     12                    13</a:t>
            </a:r>
          </a:p>
          <a:p>
            <a:pPr marL="0" indent="0">
              <a:buNone/>
            </a:pPr>
            <a:r>
              <a:rPr lang="uk-UA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uk-UA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8                9                10                        11                     12                13              </a:t>
            </a:r>
          </a:p>
          <a:p>
            <a:pPr marL="0" indent="0">
              <a:buNone/>
            </a:pPr>
            <a:endParaRPr lang="uk-UA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14              15               16                17               18             19 </a:t>
            </a:r>
          </a:p>
          <a:p>
            <a:pPr marL="0" indent="0">
              <a:buNone/>
            </a:pPr>
            <a:r>
              <a:rPr lang="uk-UA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uk-UA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14               15               16                  17                 18            19 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uk-UA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ВІДПОВІДЬ:  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команда:   1,2,3,4,5,9,14,16,19,20                                                      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ІІ команда:    6,7,8,10,11,12,13,15,17,18                                                                                                                 </a:t>
            </a:r>
            <a:endParaRPr lang="uk-UA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75" y="1700808"/>
            <a:ext cx="108012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821" y="1734135"/>
            <a:ext cx="1001473" cy="1013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476" y="1763375"/>
            <a:ext cx="1152128" cy="984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842" y="1763375"/>
            <a:ext cx="1197960" cy="1010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818738"/>
            <a:ext cx="1075184" cy="940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723" y="1880826"/>
            <a:ext cx="992533" cy="893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728" y="1929263"/>
            <a:ext cx="1191649" cy="830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03" y="3068960"/>
            <a:ext cx="1145292" cy="1020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3" name="Picture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290" y="3068960"/>
            <a:ext cx="1143531" cy="1020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4" name="Picture 1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131" y="3091959"/>
            <a:ext cx="1352459" cy="997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5" name="Picture 1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668" y="3162711"/>
            <a:ext cx="1822453" cy="98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6" name="Picture 16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179" y="3146407"/>
            <a:ext cx="1352573" cy="1011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7" name="Picture 1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648" y="3162711"/>
            <a:ext cx="1191649" cy="1011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8" name="Picture 18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75" y="4466924"/>
            <a:ext cx="1264923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9" name="Picture 19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737" y="4466925"/>
            <a:ext cx="1201610" cy="1080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0" name="Picture 2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983" y="4466925"/>
            <a:ext cx="1213559" cy="1080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1" name="Picture 21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590" y="4538153"/>
            <a:ext cx="1125580" cy="1008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2" name="Picture 22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000" y="4574546"/>
            <a:ext cx="1162058" cy="936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3" name="Picture 23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057" y="4617062"/>
            <a:ext cx="1124461" cy="929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4" name="Picture 24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519" y="4617062"/>
            <a:ext cx="1080384" cy="1390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8028384" y="602128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512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72"/>
            <a:ext cx="9144000" cy="6883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м.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Художників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Літераторів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1653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u="sng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2400" b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І </a:t>
            </a:r>
            <a:r>
              <a:rPr lang="ru-RU" sz="2400" b="1" u="sng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</a:t>
            </a:r>
            <a:r>
              <a:rPr lang="ru-RU" sz="2400" b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1.Чому в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безвітря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полум'я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свічки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встановлюється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вертикально? </a:t>
            </a:r>
          </a:p>
          <a:p>
            <a:pPr marL="0" indent="0">
              <a:buNone/>
            </a:pP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2.Чому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мильні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бульбашки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наповнені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повітрям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деякий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час,піднімаються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а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потім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опускаються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marL="0" indent="0">
              <a:buNone/>
            </a:pP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620687"/>
            <a:ext cx="4391323" cy="3306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36912"/>
            <a:ext cx="4176464" cy="422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773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92"/>
            <a:ext cx="9144000" cy="6847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pPr algn="l"/>
            <a:r>
              <a:rPr lang="ru-RU" sz="2400" b="1" u="sng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2400" b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ІІ </a:t>
            </a:r>
            <a:r>
              <a:rPr lang="ru-RU" sz="2400" b="1" u="sng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</a:t>
            </a:r>
            <a:r>
              <a:rPr lang="ru-RU" sz="2400" b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400" b="1" u="sng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980728"/>
            <a:ext cx="8579296" cy="554461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Навіщо в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південних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широтах </a:t>
            </a:r>
          </a:p>
          <a:p>
            <a:pPr marL="0" indent="0">
              <a:buNone/>
            </a:pP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місцеві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жителі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сильної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спеки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носять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тюрбани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(чалму)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ватні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халати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marL="0" indent="0">
              <a:buNone/>
            </a:pPr>
            <a:endParaRPr lang="uk-UA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</a:p>
          <a:p>
            <a:pPr marL="0" indent="0">
              <a:buNone/>
            </a:pP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2.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рибалкам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працюють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вітрильних</a:t>
            </a: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суднах,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краще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йти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море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вночі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повертатися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ловом днем? </a:t>
            </a:r>
            <a:endParaRPr lang="uk-UA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92696"/>
            <a:ext cx="4104456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73016"/>
            <a:ext cx="4248472" cy="3123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006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ояснити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вид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теплопередачі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йде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мова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прислів’ях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32859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400" b="1" u="sng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2400" b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І </a:t>
            </a:r>
            <a:r>
              <a:rPr lang="ru-RU" sz="2400" b="1" u="sng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</a:t>
            </a:r>
            <a:r>
              <a:rPr lang="ru-RU" sz="2400" b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 Не море топить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кораблі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вітер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 В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осінній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сім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погод у нас: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сіє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віє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крутить, мутить,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припікає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  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поливає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3.  Кожух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лежить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дурень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дрижить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 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Засвітить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Сонце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в наше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віконце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2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І </a:t>
            </a:r>
            <a:r>
              <a:rPr lang="ru-RU" sz="2400" b="1" u="sng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</a:t>
            </a:r>
            <a:r>
              <a:rPr lang="ru-RU" sz="2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>
              <a:buNone/>
            </a:pPr>
            <a:r>
              <a:rPr lang="uk-UA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Вітер віє, хоч не знає, що погоду він міняє. </a:t>
            </a:r>
          </a:p>
          <a:p>
            <a:pPr marL="0" indent="0">
              <a:buNone/>
            </a:pP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 Гаряче серце і кригу розтопить. </a:t>
            </a:r>
          </a:p>
          <a:p>
            <a:pPr marL="0" indent="0">
              <a:buNone/>
            </a:pPr>
            <a:r>
              <a:rPr lang="uk-UA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Що швидко нагрів, те швидко остигає.</a:t>
            </a:r>
          </a:p>
          <a:p>
            <a:pPr marL="0" indent="0">
              <a:buNone/>
            </a:pP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 Кого не пече, тому не гаряче. </a:t>
            </a:r>
            <a:endParaRPr lang="ru-RU" sz="2400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01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862"/>
            <a:ext cx="9144000" cy="687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м.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Вчених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фізиків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949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u="sng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2800" b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І </a:t>
            </a:r>
            <a:r>
              <a:rPr lang="ru-RU" sz="2800" b="1" u="sng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</a:t>
            </a:r>
            <a:r>
              <a:rPr lang="ru-RU" sz="2800" b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Народився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1701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році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2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Шведський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фізик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астроном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У 1742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році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запропонував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шкалу термометра і на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честь названа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одиниця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вимірювання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4.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Цією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одиницею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ми зараз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користуємося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у   </a:t>
            </a: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побуті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Відповідь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Андерс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Цельсій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717032"/>
            <a:ext cx="5592162" cy="31409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310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9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7493"/>
            <a:ext cx="8712968" cy="66418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м.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Вчених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фізиків</a:t>
            </a:r>
            <a:endParaRPr lang="uk-UA" sz="3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 для ІІ команди:</a:t>
            </a:r>
            <a:endParaRPr lang="ru-RU" sz="28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Народився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1818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році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Англійський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фізик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 пивовар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Дослідним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шляхом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обґрунтував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закон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збереження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енергії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 На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честь названа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одиниця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вимірювання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енергії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Відповідь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Джеймс  Прескотт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Джоуль 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094930"/>
            <a:ext cx="5339259" cy="35230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910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м.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Детективів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92696"/>
            <a:ext cx="8712968" cy="61653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b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b="1" u="sng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2800" b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І </a:t>
            </a:r>
            <a:r>
              <a:rPr lang="ru-RU" sz="2800" b="1" u="sng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</a:t>
            </a:r>
            <a:r>
              <a:rPr lang="ru-RU" sz="2800" b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1.  «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Хочете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чаю?» — запитав 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господар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дому Шерлока Холмса. 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«Так», -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гість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«От і добре, — сказав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господар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 «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 я люблю 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гарячий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чай, тому кладу в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нього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цукор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перед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як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пити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.» 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Доцільніше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робити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раніше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одразу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того,  </a:t>
            </a: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як Вам  налили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— 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порадив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Шерлок Холмс. </a:t>
            </a:r>
          </a:p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мав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рацію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306" y="116632"/>
            <a:ext cx="3239694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86433">
            <a:off x="17234" y="4083035"/>
            <a:ext cx="3601487" cy="26959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612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0" y="0"/>
            <a:ext cx="9110660" cy="691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548680"/>
            <a:ext cx="554461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Господарка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дому, де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був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Холмс,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підійшла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 дверей 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впустила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кішку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Подивившись на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кішку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Холмс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зауважив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«Погода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надворі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холодна». </a:t>
            </a:r>
          </a:p>
          <a:p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</a:p>
          <a:p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визначив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941" y="0"/>
            <a:ext cx="3559059" cy="292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13756">
            <a:off x="207683" y="3733132"/>
            <a:ext cx="3016913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6360">
            <a:off x="5560030" y="4101048"/>
            <a:ext cx="3188298" cy="21216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312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981"/>
            <a:ext cx="919538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69764" y="404664"/>
            <a:ext cx="528302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3.-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компот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швидше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охолонув, я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завжди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ставлю 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лід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», -  сказала 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місіс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Хадсон,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запрошуючи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Шерлока Холмса до столу.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Краще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лід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класти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кришку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кастрюлі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- 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порадив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Шерлок Холмс.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81"/>
          <a:stretch/>
        </p:blipFill>
        <p:spPr bwMode="auto">
          <a:xfrm>
            <a:off x="96193" y="0"/>
            <a:ext cx="3573571" cy="27253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98" t="55070" r="5087" b="16996"/>
          <a:stretch/>
        </p:blipFill>
        <p:spPr bwMode="auto">
          <a:xfrm>
            <a:off x="4924926" y="4221088"/>
            <a:ext cx="3247474" cy="20118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3105835"/>
            <a:ext cx="24821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Обгрунтуйте</a:t>
            </a:r>
            <a:endParaRPr lang="ru-RU" sz="2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пораду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65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17"/>
            <a:ext cx="91422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</a:t>
            </a:r>
            <a:r>
              <a:rPr lang="ru-RU" sz="31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31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ІІ </a:t>
            </a:r>
            <a:r>
              <a:rPr lang="ru-RU" sz="31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</a:t>
            </a:r>
            <a:r>
              <a:rPr lang="ru-RU" sz="31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946" y="41920"/>
            <a:ext cx="3237257" cy="2450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233" y="692696"/>
            <a:ext cx="6180951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-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Млинці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смачні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коли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гарячі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 -  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сказала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господарка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запрошуючи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Шерлока Холмса до столу.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«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вони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довше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залишалися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гарячими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-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продовжувала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вона,   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ставлю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тарілку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млинцями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плетену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дроту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тацю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«Прошу Вас,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краще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ставити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на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дерев’яну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підставку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порадив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Холмс. </a:t>
            </a: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28184" y="4941168"/>
            <a:ext cx="23762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рунтується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порада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80" y="4653250"/>
            <a:ext cx="3344708" cy="20267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171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 descr="Похожее изображение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4075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ХРАМ СВЯТОГО ПЕТРА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Картинки по запросу храм святого петра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4" t="-10798" r="-3710" b="981"/>
          <a:stretch/>
        </p:blipFill>
        <p:spPr bwMode="auto">
          <a:xfrm>
            <a:off x="467544" y="764704"/>
            <a:ext cx="8352928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5506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620688"/>
            <a:ext cx="756084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AutoNum type="arabicPeriod" startAt="2"/>
            </a:pP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зима. Шерлок Холмс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увійшов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кімнату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вулиці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Крізь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замерзлі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шибки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видно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край дороги.</a:t>
            </a:r>
          </a:p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Господарка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квартири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лінива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— подумав  </a:t>
            </a:r>
          </a:p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дійшов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такого   </a:t>
            </a:r>
          </a:p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висновку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42060">
            <a:off x="226140" y="3898839"/>
            <a:ext cx="3483260" cy="27290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6626">
            <a:off x="5612666" y="3902455"/>
            <a:ext cx="3240360" cy="2646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448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1880" y="332657"/>
            <a:ext cx="547260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Давайте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звіримо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годинники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для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нашої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операції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»,- сказав  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Шерлок Холмс  Доктору Ватсону.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-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годинник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йде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 точно і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часто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ламається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»,-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той.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Заводьте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вранці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і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тоді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вони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йтимуть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точно, -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порадив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Шерлок Холмс.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однаково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, коли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заводити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–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спитав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Ватсон.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друже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і треба знати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- 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Холмс. 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саме</a:t>
            </a:r>
            <a:endParaRPr lang="ru-RU" sz="2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треба знати ?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2454">
            <a:off x="107504" y="116632"/>
            <a:ext cx="3600400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6881">
            <a:off x="273474" y="4059294"/>
            <a:ext cx="3411680" cy="24537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3105835"/>
            <a:ext cx="1944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15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9132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м.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Практиків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472608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2800" b="1" u="sng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28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 І </a:t>
            </a:r>
            <a:r>
              <a:rPr lang="ru-RU" sz="2800" b="1" u="sng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</a:t>
            </a:r>
            <a:r>
              <a:rPr lang="ru-RU" sz="28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800" b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Теплопровідність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в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побуті</a:t>
            </a: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</a:p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2800" b="1" u="sng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28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 ІІ </a:t>
            </a:r>
            <a:r>
              <a:rPr lang="ru-RU" sz="2800" b="1" u="sng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</a:t>
            </a:r>
            <a:r>
              <a:rPr lang="ru-RU" sz="28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   </a:t>
            </a:r>
          </a:p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Теплопровідність</a:t>
            </a: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в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будівництві</a:t>
            </a: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287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368152"/>
          </a:xfrm>
        </p:spPr>
        <p:txBody>
          <a:bodyPr>
            <a:noAutofit/>
          </a:bodyPr>
          <a:lstStyle/>
          <a:p>
            <a:r>
              <a:rPr lang="ru-RU" sz="4000" dirty="0" smtClean="0"/>
              <a:t>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Релаксація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68690">
            <a:off x="164464" y="568942"/>
            <a:ext cx="3583220" cy="26822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2975">
            <a:off x="5441319" y="751614"/>
            <a:ext cx="3733498" cy="24889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23778">
            <a:off x="161949" y="3317729"/>
            <a:ext cx="3588249" cy="24834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4"/>
          <a:stretch/>
        </p:blipFill>
        <p:spPr bwMode="auto">
          <a:xfrm rot="1391048">
            <a:off x="5455960" y="3233935"/>
            <a:ext cx="3551193" cy="24991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07216" y="3244334"/>
            <a:ext cx="2342116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uk-UA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Будинок</a:t>
            </a:r>
            <a:endParaRPr lang="ru-RU" sz="4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моєї</a:t>
            </a:r>
            <a:endParaRPr lang="ru-RU" sz="4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мрії</a:t>
            </a:r>
            <a:endParaRPr lang="ru-RU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79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елакс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520" y="-30468"/>
            <a:ext cx="9183818" cy="6888468"/>
          </a:xfrm>
        </p:spPr>
      </p:pic>
    </p:spTree>
    <p:extLst>
      <p:ext uri="{BB962C8B-B14F-4D97-AF65-F5344CB8AC3E}">
        <p14:creationId xmlns:p14="http://schemas.microsoft.com/office/powerpoint/2010/main" val="386171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м. 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Експериментаторів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54461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9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9600" b="1" u="sng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9600" b="1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 І </a:t>
            </a:r>
            <a:r>
              <a:rPr lang="ru-RU" sz="9600" b="1" u="sng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</a:t>
            </a:r>
            <a:r>
              <a:rPr lang="ru-RU" sz="9600" b="1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>
              <a:buNone/>
            </a:pPr>
            <a:endParaRPr lang="ru-RU" sz="7200" b="1" u="sng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Запропонувати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різні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способи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зміни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внутрішньої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енергії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тіл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пояснити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endParaRPr lang="ru-RU" sz="6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Обладнання</a:t>
            </a:r>
            <a: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паперу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дві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монети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5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копійок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паперова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вертушка,  </a:t>
            </a:r>
          </a:p>
          <a:p>
            <a:pPr marL="0" indent="0">
              <a:buNone/>
            </a:pP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електрична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лампа,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інструкція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ТБ. </a:t>
            </a:r>
          </a:p>
          <a:p>
            <a:pPr marL="0" indent="0">
              <a:buNone/>
            </a:pPr>
            <a:endParaRPr lang="ru-RU" sz="6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9600" b="1" u="sng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9600" b="1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 ІІ </a:t>
            </a:r>
            <a:r>
              <a:rPr lang="ru-RU" sz="9600" b="1" u="sng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</a:t>
            </a:r>
            <a:r>
              <a:rPr lang="ru-RU" sz="9600" b="1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>
              <a:buNone/>
            </a:pPr>
            <a:endParaRPr lang="ru-RU" sz="6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1.Запропонувати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спосіб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відновлення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тенісної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кульки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деформації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72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Обладнання</a:t>
            </a:r>
            <a: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деформована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тенісна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кулька, калориметр з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гарячою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водою.</a:t>
            </a:r>
          </a:p>
          <a:p>
            <a:pPr marL="0" indent="0">
              <a:buNone/>
            </a:pP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</a:t>
            </a:r>
            <a:r>
              <a:rPr lang="ru-RU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досліду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взято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гарячу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воду?</a:t>
            </a:r>
          </a:p>
          <a:p>
            <a:pPr marL="0" indent="0">
              <a:buNone/>
            </a:pP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зміниться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відстань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між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молекулами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повітря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кульці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зміниться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швидкість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руху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молекул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повітря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кульці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можливо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буде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відновити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об’єм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кульки,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вона</a:t>
            </a:r>
          </a:p>
          <a:p>
            <a:pPr marL="0" indent="0">
              <a:buNone/>
            </a:pP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матиме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тріщину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457200" indent="-457200">
              <a:buAutoNum type="arabicPeriod" startAt="4"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478" y="4989327"/>
            <a:ext cx="2160240" cy="17808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345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7" y="0"/>
            <a:ext cx="910379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м.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Мислителів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6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145798"/>
            <a:ext cx="2051720" cy="17122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052736"/>
            <a:ext cx="748883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 В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якому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взутті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ноги мерзнуть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більше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тісному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просторому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  Коли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людині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буде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тепліше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вона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одягне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три тоненьких  </a:t>
            </a:r>
          </a:p>
          <a:p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сорочки,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одну  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товсту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 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морозі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червоніють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вуха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ніс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щоки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  Чим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допомагає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народам,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живуть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екваторіальному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поясі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</a:p>
          <a:p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кучеряве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волосся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на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голові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? </a:t>
            </a:r>
          </a:p>
          <a:p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 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людина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охолодження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тремтить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холодному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приміщенні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насамперед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мерзнуть ноги?</a:t>
            </a:r>
          </a:p>
          <a:p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 У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рукавицях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тепліше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в тих, де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хутро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назовні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зсередини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вимірювання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температури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власного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тіла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людина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повинна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тримати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термометр у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контакті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тілом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декілька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хвилин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  Як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нагріти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замерзлі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руки, не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використовуючи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нагрітих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предметів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  <a:p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одяг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вовни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зберігає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теплоту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краще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ніж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бавовняний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У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якій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сукні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влітку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прохолодніше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  <a:p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   Як наш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організм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захищається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перегрівання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111690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7" y="0"/>
            <a:ext cx="910379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434" y="0"/>
            <a:ext cx="8229600" cy="76470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м.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Цікавих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фактів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2448272" cy="1638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87824" y="764705"/>
            <a:ext cx="56166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 ЗІГРІТИСЯ І НЕ ЗАХВОРІТИ, ЯКЩО СИЛЬНО ЗАМЕРЗ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472591"/>
            <a:ext cx="8784976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1.Відігрійтесь у теплому </a:t>
            </a:r>
            <a:r>
              <a:rPr lang="ru-RU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приміщенні</a:t>
            </a:r>
            <a:endParaRPr lang="ru-RU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зайти у магазин, кафе,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замовити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напій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бажано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солодкий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і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почекати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перестане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бити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озноб ( 10- 20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хвилин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);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перевагу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віддати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імбирному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лимонному чаю, а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кави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треба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відмовитися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– вона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швидко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виводить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організму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рідину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шкідливо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Не </a:t>
            </a:r>
            <a:r>
              <a:rPr lang="ru-RU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пийте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алкоголь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тому,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розширює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судини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тепло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втрачається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набагато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швидше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 в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результаті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людина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охолоджується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але не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відчуває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 Не </a:t>
            </a:r>
            <a:r>
              <a:rPr lang="ru-RU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розтирайте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замерзлу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шкіру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снігом</a:t>
            </a:r>
            <a:endParaRPr lang="ru-RU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привести до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травмування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через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поганий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кровообіг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судини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стають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ламкими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розтираючи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замерзлі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ділянки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шкіри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ми наносимо 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мікротравми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можемо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привести до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омертвіння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замерзлої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ділянки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шкіри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 -   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потрібно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зробити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легкий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масаж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зайти в тепле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приміщення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не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варто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притулятися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батареї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гріти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руки в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гарячій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воді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-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крана,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мазати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жирним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кремом;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треба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зачекати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замерзлі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ділянки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шкіри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почервоніють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свідчить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кровообіг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відновлюється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2156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69"/>
            <a:ext cx="921957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23728" y="476672"/>
            <a:ext cx="7308304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127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 </a:t>
            </a:r>
            <a:r>
              <a:rPr lang="ru-RU" sz="2400" b="1" dirty="0" err="1" smtClean="0">
                <a:solidFill>
                  <a:srgbClr val="127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Зніміть</a:t>
            </a:r>
            <a:r>
              <a:rPr lang="ru-RU" sz="2400" b="1" dirty="0" smtClean="0">
                <a:solidFill>
                  <a:srgbClr val="127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127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металеві</a:t>
            </a:r>
            <a:r>
              <a:rPr lang="ru-RU" sz="2400" b="1" dirty="0" smtClean="0">
                <a:solidFill>
                  <a:srgbClr val="127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127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прикраси</a:t>
            </a:r>
            <a:endParaRPr lang="ru-RU" sz="2400" b="1" dirty="0" smtClean="0">
              <a:solidFill>
                <a:srgbClr val="1278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мороз не </a:t>
            </a:r>
            <a:r>
              <a:rPr lang="ru-RU" sz="23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найкращий</a:t>
            </a: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час для </a:t>
            </a:r>
            <a:r>
              <a:rPr lang="ru-RU" sz="23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браслетів</a:t>
            </a: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 </a:t>
            </a:r>
          </a:p>
          <a:p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каблучок,   </a:t>
            </a:r>
            <a:r>
              <a:rPr lang="ru-RU" sz="23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сережок</a:t>
            </a: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-  вони </a:t>
            </a:r>
            <a:r>
              <a:rPr lang="ru-RU" sz="23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забирають</a:t>
            </a: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тепло </a:t>
            </a:r>
            <a:r>
              <a:rPr lang="ru-RU" sz="23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організму</a:t>
            </a: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 </a:t>
            </a:r>
          </a:p>
          <a:p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3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перешкоджають</a:t>
            </a: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нормальному </a:t>
            </a:r>
            <a:r>
              <a:rPr lang="ru-RU" sz="23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кровообігу</a:t>
            </a: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300" b="1" dirty="0" smtClean="0">
                <a:solidFill>
                  <a:srgbClr val="127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 Не </a:t>
            </a:r>
            <a:r>
              <a:rPr lang="ru-RU" sz="2300" b="1" dirty="0" err="1" smtClean="0">
                <a:solidFill>
                  <a:srgbClr val="127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поспішайте</a:t>
            </a:r>
            <a:r>
              <a:rPr lang="ru-RU" sz="2300" b="1" dirty="0" smtClean="0">
                <a:solidFill>
                  <a:srgbClr val="127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ОДРАЗУ </a:t>
            </a:r>
            <a:r>
              <a:rPr lang="ru-RU" sz="2300" b="1" dirty="0" err="1" smtClean="0">
                <a:solidFill>
                  <a:srgbClr val="127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приймати</a:t>
            </a:r>
            <a:r>
              <a:rPr lang="ru-RU" sz="2300" b="1" dirty="0" smtClean="0">
                <a:solidFill>
                  <a:srgbClr val="127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127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душ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-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різкі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перепади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шкідливі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організму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-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потрібно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переодягнутися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теплий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одяг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закутатися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ковдру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не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поспішаючи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випити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чай, і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потім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прийняти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ванну.</a:t>
            </a:r>
          </a:p>
          <a:p>
            <a:pPr marL="457200" indent="-457200">
              <a:buAutoNum type="arabicPeriod" startAt="6"/>
            </a:pPr>
            <a:r>
              <a:rPr lang="ru-RU" sz="2400" b="1" dirty="0" err="1" smtClean="0">
                <a:solidFill>
                  <a:srgbClr val="127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Прийняти</a:t>
            </a:r>
            <a:r>
              <a:rPr lang="ru-RU" sz="2400" b="1" dirty="0" smtClean="0">
                <a:solidFill>
                  <a:srgbClr val="127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таблетку </a:t>
            </a:r>
            <a:r>
              <a:rPr lang="ru-RU" sz="2400" b="1" dirty="0" err="1" smtClean="0">
                <a:solidFill>
                  <a:srgbClr val="127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ацетилсаліцилової</a:t>
            </a:r>
            <a:r>
              <a:rPr lang="ru-RU" sz="2400" b="1" dirty="0" smtClean="0">
                <a:solidFill>
                  <a:srgbClr val="127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2400" b="1" dirty="0" smtClean="0">
                <a:solidFill>
                  <a:srgbClr val="127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b="1" dirty="0" err="1" smtClean="0">
                <a:solidFill>
                  <a:srgbClr val="127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кислоти</a:t>
            </a:r>
            <a:endParaRPr lang="ru-RU" sz="2400" b="1" dirty="0" smtClean="0">
              <a:solidFill>
                <a:srgbClr val="1278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-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препарат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зніме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спазм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судин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разі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переохолодження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-тепло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розійдеться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всьому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тілу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2123726" cy="1634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930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ЯК    УНИКНУТИ     </a:t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ПЕРЕОХОЛОДЖЕННЯ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69368"/>
            <a:ext cx="8229600" cy="568863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1. Не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носіть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мороз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тісні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облягаючі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речі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</a:p>
          <a:p>
            <a:pPr marL="0" indent="0">
              <a:buNone/>
            </a:pP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відсутність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повітряного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прошарку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 </a:t>
            </a:r>
          </a:p>
          <a:p>
            <a:pPr marL="0" indent="0">
              <a:buNone/>
            </a:pP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порушений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кровообіг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сприяють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переохолодженню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2.   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Носіть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шапку та рукавички: через голову і руки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людина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втрачає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багато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</a:p>
          <a:p>
            <a:pPr marL="0" indent="0">
              <a:buNone/>
            </a:pP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3.   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Відпочивайте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!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Ослаблені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втомлені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люди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замерзають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 </a:t>
            </a:r>
          </a:p>
          <a:p>
            <a:pPr marL="0" indent="0">
              <a:buNone/>
            </a:pP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хворіють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набагато</a:t>
            </a: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частіше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4.  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Їжте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калорійну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їжу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переварюючи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організм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буде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виділяти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більше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</a:p>
          <a:p>
            <a:pPr marL="0" indent="0">
              <a:buNone/>
            </a:pP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5.  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Частіше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дивіться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дзеркало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губи і лице стали  </a:t>
            </a:r>
          </a:p>
          <a:p>
            <a:pPr marL="0" indent="0">
              <a:buNone/>
            </a:pP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блідими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негайно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зайдіть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приміщення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6. 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Постійно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ворушіть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пальцями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рук і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ніг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Кровообіг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прискориться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вам буде </a:t>
            </a:r>
            <a:r>
              <a:rPr lang="ru-RU" sz="3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тепліше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endParaRPr lang="en-US" sz="3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5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</a:t>
            </a:r>
            <a:r>
              <a:rPr lang="ru-RU" sz="51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здорові</a:t>
            </a:r>
            <a:r>
              <a:rPr lang="en-US" sz="5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!!!!!</a:t>
            </a:r>
          </a:p>
          <a:p>
            <a:endParaRPr lang="ru-RU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39535" flipH="1">
            <a:off x="35126" y="5233044"/>
            <a:ext cx="1369197" cy="1458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9" y="5085185"/>
            <a:ext cx="2646112" cy="1742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5028">
            <a:off x="-80588" y="-31045"/>
            <a:ext cx="2968078" cy="22614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178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Похожее изображение"/>
          <p:cNvPicPr>
            <a:picLocks noGrp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193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"/>
            <a:ext cx="8424936" cy="1124743"/>
          </a:xfrm>
        </p:spPr>
        <p:txBody>
          <a:bodyPr>
            <a:normAutofit fontScale="90000"/>
          </a:bodyPr>
          <a:lstStyle/>
          <a:p>
            <a:pPr algn="l">
              <a:spcAft>
                <a:spcPts val="0"/>
              </a:spcAft>
            </a:pPr>
            <a:r>
              <a:rPr lang="uk-UA" sz="2700" b="1" i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uk-UA" sz="2700" b="1" i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uk-UA" sz="2700" b="1" i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uk-UA" sz="2700" b="1" i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uk-UA" sz="2700" b="1" i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Що корисного в тому, що ти багато чого знав,</a:t>
            </a:r>
            <a:r>
              <a:rPr lang="ru-RU" sz="2700" b="1" dirty="0" smtClean="0">
                <a:solidFill>
                  <a:srgbClr val="FF0000"/>
                </a:solidFill>
                <a:ea typeface="Calibri"/>
                <a:cs typeface="Times New Roman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ea typeface="Calibri"/>
                <a:cs typeface="Times New Roman"/>
              </a:rPr>
            </a:br>
            <a:r>
              <a:rPr lang="uk-UA" sz="2700" b="1" i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Раз ти не вмів застосувати свої знання до твоїх потреб.</a:t>
            </a:r>
            <a:br>
              <a:rPr lang="uk-UA" sz="2700" b="1" i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uk-UA" sz="2700" b="1" i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                                                                     </a:t>
            </a:r>
            <a:r>
              <a:rPr lang="uk-UA" sz="2700" b="1" i="1" dirty="0" err="1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Франческо</a:t>
            </a:r>
            <a:r>
              <a:rPr lang="uk-UA" sz="2700" b="1" i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  Петрарка</a:t>
            </a:r>
            <a:r>
              <a:rPr lang="ru-RU" sz="2700" dirty="0">
                <a:ea typeface="Calibri"/>
                <a:cs typeface="Times New Roman"/>
              </a:rPr>
              <a:t/>
            </a:r>
            <a:br>
              <a:rPr lang="ru-RU" sz="2700" dirty="0">
                <a:ea typeface="Calibri"/>
                <a:cs typeface="Times New Roman"/>
              </a:rPr>
            </a:br>
            <a:r>
              <a:rPr lang="uk-UA" sz="2700" i="1" dirty="0" smtClean="0">
                <a:solidFill>
                  <a:srgbClr val="E36C0A"/>
                </a:solidFill>
                <a:effectLst/>
                <a:latin typeface="Times New Roman"/>
                <a:ea typeface="Calibri"/>
                <a:cs typeface="Times New Roman"/>
              </a:rPr>
              <a:t>                                                                                                 </a:t>
            </a:r>
            <a:endParaRPr lang="ru-RU" sz="27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9512" y="1196752"/>
            <a:ext cx="8424936" cy="54006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uk-UA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МЕТА:</a:t>
            </a:r>
            <a:endPara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9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дидактична:</a:t>
            </a:r>
            <a:r>
              <a:rPr lang="ru-RU" sz="19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виявити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рівень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знань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вмінь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учнів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теми уроку;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узагальнити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</a:p>
          <a:p>
            <a:pPr algn="l"/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матизувати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знання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учнів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зміни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внутрішньої</a:t>
            </a:r>
            <a:endParaRPr lang="ru-RU" sz="19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енергії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теплопередачи;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розширити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кругозір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учнів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шляхом   </a:t>
            </a:r>
          </a:p>
          <a:p>
            <a:pPr algn="l"/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розв’язування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задач,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пов’язаних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повсякденним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життям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l"/>
            <a:endParaRPr lang="ru-RU" sz="1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9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розвивальна</a:t>
            </a:r>
            <a:r>
              <a:rPr lang="ru-RU" sz="19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розвивати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вміння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володіти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фізичними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термінами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формулами;</a:t>
            </a:r>
          </a:p>
          <a:p>
            <a:pPr algn="l"/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вміння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застосовувати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розв’язуванні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різних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видів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задач; </a:t>
            </a:r>
          </a:p>
          <a:p>
            <a:pPr algn="l"/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вміння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аналізувати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фізичні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явища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пояснювати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основі</a:t>
            </a:r>
            <a:endParaRPr lang="ru-RU" sz="19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знань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теплооб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міну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розвивати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вміння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порівнювати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</a:t>
            </a:r>
          </a:p>
          <a:p>
            <a:pPr algn="l"/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узагальнювати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робити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висновки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розвивати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культуру</a:t>
            </a:r>
          </a:p>
          <a:p>
            <a:pPr algn="l"/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фізичного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мовлення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l"/>
            <a:endParaRPr lang="ru-RU" sz="19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9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виховна</a:t>
            </a:r>
            <a:r>
              <a:rPr lang="ru-RU" sz="19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     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основі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міжпредметних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зв’язків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формувати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/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гнучкість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мислення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спостережливість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зацікавленість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/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предметом;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виховувати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почуття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взаємодопомоги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/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та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вміння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працювати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9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групі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endParaRPr lang="ru-RU" sz="1400" dirty="0" smtClean="0">
              <a:solidFill>
                <a:schemeClr val="tx1"/>
              </a:solidFill>
            </a:endParaRPr>
          </a:p>
          <a:p>
            <a:pPr algn="l"/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61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786" y="-3239"/>
            <a:ext cx="9180785" cy="6890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Рефлексія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Сьогодні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дізнався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......</a:t>
            </a:r>
          </a:p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Мені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цікаво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Мене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здивувало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....</a:t>
            </a:r>
          </a:p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Урок дав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мені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....</a:t>
            </a:r>
          </a:p>
          <a:p>
            <a:endParaRPr lang="ru-RU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11845"/>
            <a:ext cx="2952602" cy="27557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510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31" y="15218"/>
            <a:ext cx="9251338" cy="6842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>
            <a:norm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95936" y="1412776"/>
            <a:ext cx="42484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§ 1 – 9 , </a:t>
            </a:r>
          </a:p>
          <a:p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підготуватися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контрольної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С. 96 № 1 -9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95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2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-243408"/>
            <a:ext cx="91440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</a:p>
          <a:p>
            <a:pPr algn="ctr"/>
            <a:r>
              <a:rPr lang="ru-RU" sz="6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6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Дякую</a:t>
            </a:r>
            <a:r>
              <a:rPr lang="ru-RU" sz="6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6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    </a:t>
            </a:r>
            <a:r>
              <a:rPr lang="ru-RU" sz="6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увагу</a:t>
            </a:r>
            <a:r>
              <a:rPr lang="ru-RU" sz="6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!!!!!</a:t>
            </a:r>
            <a:endParaRPr lang="ru-RU" sz="6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20888"/>
            <a:ext cx="6696744" cy="42130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469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http://fantik47.rusedu.net/gallery/3117/fon_prezentacii_Osen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2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1628800"/>
            <a:ext cx="5472608" cy="3168352"/>
          </a:xfrm>
        </p:spPr>
        <p:txBody>
          <a:bodyPr>
            <a:normAutofit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ТЕМПЕРАТУРА , ВНУТР</a:t>
            </a:r>
            <a:r>
              <a:rPr lang="uk-UA" b="1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І</a:t>
            </a:r>
            <a:r>
              <a:rPr lang="ru-RU" b="1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ШНЯ </a:t>
            </a:r>
            <a:r>
              <a:rPr lang="uk-UA" b="1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ЕНЕРГІЯ І СПОСОБИ  ЇЇ  ЗМІНИ, ТЕПЛОПЕРЕДАЧА</a:t>
            </a:r>
            <a:endParaRPr lang="ru-RU" sz="2400" dirty="0">
              <a:solidFill>
                <a:srgbClr val="FFC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141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Похожее изображение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68" y="-243408"/>
            <a:ext cx="9144000" cy="71014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215008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равила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поведінки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групі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268760"/>
            <a:ext cx="74168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Бери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активну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участь у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роботі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   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Умій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слухати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своїх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товаришів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   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Зроби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свій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внесок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результат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    Проси про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допомогу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вона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тобі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потрібна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   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Допомагай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іншим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   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Міркуй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уголос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   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висновок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отриманої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інформації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   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Розподіліть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обов’язки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групі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AutoNum type="arabicPeriod" startAt="9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Працюйте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злагоджено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з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повагою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один до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одного.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462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Похожее изображение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4" t="36083" r="2317" b="8248"/>
          <a:stretch/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подорожі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23" name="Picture 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8207596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165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0" y="0"/>
            <a:ext cx="9124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м.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Кмітливих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692697"/>
            <a:ext cx="8712968" cy="6140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</a:t>
            </a: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Фізична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величина , яка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характеризує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ступінь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нагрітості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тіла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називається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Стан, у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якому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нагріті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тіла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перебувають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контакті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мають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однакову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температуру  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називають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3.Одиницею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вимірювання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температури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є …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4.Температура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позначається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літерами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5.Приладом для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вимірювання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температури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тіл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служить ….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6.Зі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збільшенням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швидкості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руху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атомів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(молекул) температура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тіла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Тепловий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рух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8.Температуру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повітря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Північному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Полюсі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вимірюють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… термометром.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Потенціальна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енергія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енергія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….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Кінетична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енергія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енергія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Внутрішня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енергія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Одиниця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вимірювання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внутрішньої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енергії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13.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Способи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зміни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внутрішньої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енергії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 Теплопередача  (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теплообмін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–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теплоти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16.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Одиниця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вимірювання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кількості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теплоти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17.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над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тілом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виконати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роботу,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внутрішня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енергія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18.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тіло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виконує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роботу,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внутрішня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енергія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19.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Види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теплопередачі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20.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Теплопровідність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21.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Конвекція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Випромінювання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23. У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полягає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фізичний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зміст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питомої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теплоємності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речовини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24.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Ізольована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система –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Похожее изображени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401388"/>
            <a:ext cx="1691680" cy="13681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853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080" y="0"/>
            <a:ext cx="9149080" cy="6911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5800" y="116633"/>
            <a:ext cx="7772400" cy="936103"/>
          </a:xfrm>
        </p:spPr>
        <p:txBody>
          <a:bodyPr>
            <a:norm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м.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Законоград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23528" y="1052736"/>
            <a:ext cx="8424936" cy="5472608"/>
          </a:xfrm>
        </p:spPr>
        <p:txBody>
          <a:bodyPr/>
          <a:lstStyle/>
          <a:p>
            <a:pPr algn="l"/>
            <a:endParaRPr lang="en-US" dirty="0" smtClean="0"/>
          </a:p>
          <a:p>
            <a:pPr algn="l"/>
            <a:endParaRPr lang="en-US" dirty="0"/>
          </a:p>
          <a:p>
            <a:pPr algn="l"/>
            <a:endParaRPr lang="en-US" dirty="0" smtClean="0"/>
          </a:p>
          <a:p>
            <a:pPr algn="l"/>
            <a:endParaRPr lang="en-US" dirty="0"/>
          </a:p>
          <a:p>
            <a:pPr algn="l"/>
            <a:r>
              <a:rPr lang="en-US" dirty="0" smtClean="0"/>
              <a:t>         </a:t>
            </a:r>
            <a:endParaRPr lang="ru-RU" dirty="0"/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96752"/>
            <a:ext cx="8892479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Рисунок 14" descr="http://twr-ua.org/wp-content/uploads/2018/11/sayet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8463" y="4838158"/>
            <a:ext cx="3275856" cy="191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923928" y="1041023"/>
            <a:ext cx="3312368" cy="58169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273</a:t>
            </a:r>
          </a:p>
          <a:p>
            <a:pPr algn="ctr"/>
            <a:r>
              <a:rPr lang="en-US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</a:t>
            </a:r>
            <a:endParaRPr lang="uk-UA" sz="44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sz="4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</a:t>
            </a:r>
          </a:p>
          <a:p>
            <a:pPr algn="ctr"/>
            <a:r>
              <a:rPr lang="en-US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</a:t>
            </a:r>
          </a:p>
          <a:p>
            <a:pPr algn="ctr"/>
            <a:r>
              <a:rPr lang="en-US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</a:t>
            </a:r>
          </a:p>
          <a:p>
            <a:pPr algn="ctr"/>
            <a:r>
              <a:rPr lang="en-US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t₂</a:t>
            </a:r>
          </a:p>
          <a:p>
            <a:pPr algn="ctr"/>
            <a:endParaRPr lang="en-US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8014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5551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22114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Розв’язати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розрахункову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задачу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6021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uk-UA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2400" b="1" u="sng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24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І </a:t>
            </a:r>
            <a:r>
              <a:rPr lang="ru-RU" sz="2400" b="1" u="sng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</a:t>
            </a:r>
            <a:r>
              <a:rPr lang="ru-RU" sz="24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r">
              <a:buNone/>
            </a:pP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Андрій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вирішив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перед сном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випити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чаю.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  <a:p>
            <a:pPr marL="0" indent="0" algn="r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всипати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цукру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взяв свою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улюб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marL="0" indent="0" algn="r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лену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срібну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ложку.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Поклавши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цукор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хлопець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</a:p>
          <a:p>
            <a:pPr marL="0" indent="0" algn="r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залишив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чашці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Через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деякий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час</a:t>
            </a:r>
          </a:p>
          <a:p>
            <a:pPr marL="0" indent="0" algn="r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ложка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нагрілася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скільки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градусів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нагрілась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 algn="r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срібна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ложка,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маса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150 г, а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отримана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води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теплоти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1,5 кДж?</a:t>
            </a:r>
            <a:r>
              <a:rPr lang="en-US" dirty="0" smtClean="0"/>
              <a:t> </a:t>
            </a:r>
            <a:r>
              <a:rPr lang="uk-UA" dirty="0" smtClean="0"/>
              <a:t>                     </a:t>
            </a:r>
            <a:r>
              <a:rPr lang="ru-RU" sz="2400" b="1" u="sng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2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І</a:t>
            </a:r>
            <a:r>
              <a:rPr lang="uk-UA" sz="2400" b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</a:t>
            </a:r>
            <a:r>
              <a:rPr lang="ru-RU" sz="2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r">
              <a:buNone/>
            </a:pPr>
            <a:r>
              <a:rPr lang="uk-UA" sz="1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uk-UA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чашці знаходиться 250 г чаю, при </a:t>
            </a:r>
          </a:p>
          <a:p>
            <a:pPr marL="0" indent="0" algn="r">
              <a:buNone/>
            </a:pPr>
            <a:r>
              <a:rPr lang="uk-UA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температурі 90℃. Скільки води при температурі </a:t>
            </a:r>
          </a:p>
          <a:p>
            <a:pPr marL="0" indent="0" algn="r">
              <a:buNone/>
            </a:pPr>
            <a:r>
              <a:rPr lang="uk-UA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20 ℃ потрібно долити, щоб охолодити чай до 75 ℃ ?         </a:t>
            </a:r>
          </a:p>
          <a:p>
            <a:pPr marL="0" indent="0" algn="r">
              <a:buNone/>
            </a:pPr>
            <a:r>
              <a:rPr lang="uk-UA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Теплоємністю чашки знехтувати, питому  </a:t>
            </a:r>
          </a:p>
          <a:p>
            <a:pPr marL="0" indent="0" algn="r">
              <a:buNone/>
            </a:pPr>
            <a:r>
              <a:rPr lang="uk-UA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теплоємність чаю вважати рівною  </a:t>
            </a:r>
          </a:p>
          <a:p>
            <a:pPr marL="0" indent="0" algn="r">
              <a:buNone/>
            </a:pPr>
            <a:r>
              <a:rPr lang="uk-UA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питомій теплоємності води. 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dirty="0" smtClean="0"/>
              <a:t>                                         </a:t>
            </a:r>
            <a:r>
              <a:rPr lang="uk-UA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Відповідь: 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1.  40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º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    2.  0,068 кг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99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857</TotalTime>
  <Words>2206</Words>
  <Application>Microsoft Office PowerPoint</Application>
  <PresentationFormat>Экран (4:3)</PresentationFormat>
  <Paragraphs>390</Paragraphs>
  <Slides>32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Підготувала: Учитель фізики  Закоморна Наталя Іванівна </vt:lpstr>
      <vt:lpstr>ХРАМ СВЯТОГО ПЕТРА</vt:lpstr>
      <vt:lpstr>  Що корисного в тому, що ти багато чого знав, Раз ти не вмів застосувати свої знання до твоїх потреб.                                                                      Франческо  Петрарка                                                                                                  </vt:lpstr>
      <vt:lpstr>Презентация PowerPoint</vt:lpstr>
      <vt:lpstr>Правила поведінки в групі:</vt:lpstr>
      <vt:lpstr>Карта подорожі </vt:lpstr>
      <vt:lpstr>Подорож у м. Кмітливих </vt:lpstr>
      <vt:lpstr>Подорож у м. Законоград </vt:lpstr>
      <vt:lpstr>Розв’язати розрахункову задачу </vt:lpstr>
      <vt:lpstr>Подорож у м. Знатоків: </vt:lpstr>
      <vt:lpstr>Подорож у м. Художників і Літераторів </vt:lpstr>
      <vt:lpstr>Завдання для ІІ команди: </vt:lpstr>
      <vt:lpstr>Пояснити про який вид теплопередачі йде мова у прислів’ях</vt:lpstr>
      <vt:lpstr>Подорож у м. Вчених – фізиків</vt:lpstr>
      <vt:lpstr> </vt:lpstr>
      <vt:lpstr>Подорож у м. Детективів</vt:lpstr>
      <vt:lpstr>Презентация PowerPoint</vt:lpstr>
      <vt:lpstr>Презентация PowerPoint</vt:lpstr>
      <vt:lpstr> Завдання для ІІ команди:</vt:lpstr>
      <vt:lpstr>Презентация PowerPoint</vt:lpstr>
      <vt:lpstr>Презентация PowerPoint</vt:lpstr>
      <vt:lpstr>                           Подорож у м. Практиків</vt:lpstr>
      <vt:lpstr> Релаксація </vt:lpstr>
      <vt:lpstr>Презентация PowerPoint</vt:lpstr>
      <vt:lpstr>Подорож у м. Експериментаторів</vt:lpstr>
      <vt:lpstr>Подорож у м. Мислителів</vt:lpstr>
      <vt:lpstr>                        Подорож у м. Цікавих фактів: </vt:lpstr>
      <vt:lpstr>Презентация PowerPoint</vt:lpstr>
      <vt:lpstr>  ЯК    УНИКНУТИ       ПЕРЕОХОЛОДЖЕННЯ</vt:lpstr>
      <vt:lpstr>Рефлексія </vt:lpstr>
      <vt:lpstr>Домашнє  завдання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aser</dc:creator>
  <cp:lastModifiedBy>aser</cp:lastModifiedBy>
  <cp:revision>65</cp:revision>
  <dcterms:created xsi:type="dcterms:W3CDTF">2019-11-10T09:22:49Z</dcterms:created>
  <dcterms:modified xsi:type="dcterms:W3CDTF">2019-11-12T22:51:16Z</dcterms:modified>
</cp:coreProperties>
</file>