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2" r:id="rId6"/>
    <p:sldId id="259" r:id="rId7"/>
    <p:sldId id="269" r:id="rId8"/>
    <p:sldId id="266" r:id="rId9"/>
    <p:sldId id="261" r:id="rId10"/>
    <p:sldId id="268" r:id="rId11"/>
    <p:sldId id="267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099" autoAdjust="0"/>
    <p:restoredTop sz="94660"/>
  </p:normalViewPr>
  <p:slideViewPr>
    <p:cSldViewPr>
      <p:cViewPr varScale="1">
        <p:scale>
          <a:sx n="70" d="100"/>
          <a:sy n="70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D5C8-6165-478B-909F-6B8E240414BF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C71B-539C-4FCC-9DAC-74F58F2B25C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D5C8-6165-478B-909F-6B8E240414BF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C71B-539C-4FCC-9DAC-74F58F2B25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D5C8-6165-478B-909F-6B8E240414BF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C71B-539C-4FCC-9DAC-74F58F2B25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D5C8-6165-478B-909F-6B8E240414BF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C71B-539C-4FCC-9DAC-74F58F2B25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D5C8-6165-478B-909F-6B8E240414BF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9AAC71B-539C-4FCC-9DAC-74F58F2B25C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D5C8-6165-478B-909F-6B8E240414BF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C71B-539C-4FCC-9DAC-74F58F2B25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D5C8-6165-478B-909F-6B8E240414BF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C71B-539C-4FCC-9DAC-74F58F2B25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D5C8-6165-478B-909F-6B8E240414BF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C71B-539C-4FCC-9DAC-74F58F2B25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D5C8-6165-478B-909F-6B8E240414BF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C71B-539C-4FCC-9DAC-74F58F2B25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D5C8-6165-478B-909F-6B8E240414BF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C71B-539C-4FCC-9DAC-74F58F2B25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D5C8-6165-478B-909F-6B8E240414BF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C71B-539C-4FCC-9DAC-74F58F2B25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B8ED5C8-6165-478B-909F-6B8E240414BF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9AAC71B-539C-4FCC-9DAC-74F58F2B25C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7.jpg"/><Relationship Id="rId7" Type="http://schemas.openxmlformats.org/officeDocument/2006/relationships/image" Target="../media/image30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jpeg"/><Relationship Id="rId5" Type="http://schemas.openxmlformats.org/officeDocument/2006/relationships/image" Target="../media/image9.jpg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052736"/>
            <a:ext cx="9144000" cy="1470025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Теплопровідність в будівництві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3356992"/>
            <a:ext cx="5256584" cy="1752600"/>
          </a:xfrm>
        </p:spPr>
        <p:txBody>
          <a:bodyPr/>
          <a:lstStyle/>
          <a:p>
            <a:r>
              <a:rPr lang="uk-UA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  <a:r>
              <a:rPr lang="uk-UA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Нерушев</a:t>
            </a:r>
            <a:r>
              <a:rPr lang="uk-UA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Богдан</a:t>
            </a:r>
          </a:p>
          <a:p>
            <a:endParaRPr lang="uk-UA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823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4536504" cy="648072"/>
          </a:xfrm>
        </p:spPr>
        <p:txBody>
          <a:bodyPr>
            <a:normAutofit/>
          </a:bodyPr>
          <a:lstStyle/>
          <a:p>
            <a:r>
              <a:rPr lang="uk-UA" sz="2400" b="1" i="1" dirty="0" err="1" smtClean="0">
                <a:solidFill>
                  <a:srgbClr val="FF0000"/>
                </a:solidFill>
              </a:rPr>
              <a:t>Енергоефективні</a:t>
            </a:r>
            <a:r>
              <a:rPr lang="uk-UA" sz="2400" b="1" i="1" dirty="0" smtClean="0">
                <a:solidFill>
                  <a:srgbClr val="FF0000"/>
                </a:solidFill>
              </a:rPr>
              <a:t> вікна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836712"/>
            <a:ext cx="5184576" cy="5688632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віконній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деталі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особливо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важливі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виконують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свою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функцію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Для початку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з'ясуємо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є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основними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елементами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вікна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профіль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склопакет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фурнітура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Залежно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технічних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показників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геометричних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розмірів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існує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поділ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профілів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системи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створення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енергозберігаючого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склопакета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полягає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нанесенні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спеціального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покриття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поверхню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звичайного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віконного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методом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магнітного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напилення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Виготовлений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такою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технологією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енергозберігаючий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склопакет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працює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як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своєрідний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тепловий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клапан -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пропускає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тепло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зовні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Ваш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будинок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відображає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його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як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дзеркало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не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даючи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залишити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приміщення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таким чином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зберігаючи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тепло і Ваш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сімейний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бюджет.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227" y="116632"/>
            <a:ext cx="3384376" cy="19037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652120" y="4747431"/>
            <a:ext cx="3419872" cy="20162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7954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74018"/>
          </a:xfrm>
        </p:spPr>
        <p:txBody>
          <a:bodyPr/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З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якого</a:t>
            </a:r>
            <a:r>
              <a:rPr lang="ru-RU" sz="20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матеріалу</a:t>
            </a:r>
            <a:r>
              <a:rPr lang="ru-RU" sz="20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краще</a:t>
            </a:r>
            <a:r>
              <a:rPr lang="ru-RU" sz="20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будувати</a:t>
            </a:r>
            <a:r>
              <a:rPr lang="ru-RU" sz="20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дім</a:t>
            </a:r>
            <a:r>
              <a:rPr lang="ru-RU" sz="2000" b="1" i="1" dirty="0" smtClean="0">
                <a:solidFill>
                  <a:srgbClr val="FF0000"/>
                </a:solidFill>
              </a:rPr>
              <a:t> ?                                           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Порівняння</a:t>
            </a:r>
            <a:r>
              <a:rPr lang="ru-RU" sz="20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</a:rPr>
              <a:t>значень</a:t>
            </a:r>
            <a:r>
              <a:rPr lang="ru-RU" sz="2000" b="1" i="1" dirty="0">
                <a:solidFill>
                  <a:srgbClr val="FF0000"/>
                </a:solidFill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</a:rPr>
              <a:t>теплопровідності</a:t>
            </a:r>
            <a:r>
              <a:rPr lang="ru-RU" sz="2000" b="1" i="1" dirty="0">
                <a:solidFill>
                  <a:srgbClr val="FF0000"/>
                </a:solidFill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</a:rPr>
              <a:t>деяких</a:t>
            </a:r>
            <a:r>
              <a:rPr lang="ru-RU" sz="2000" b="1" i="1" dirty="0">
                <a:solidFill>
                  <a:srgbClr val="FF0000"/>
                </a:solidFill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</a:rPr>
              <a:t>матеріалів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1052736"/>
            <a:ext cx="7139136" cy="1544960"/>
          </a:xfrm>
        </p:spPr>
        <p:txBody>
          <a:bodyPr/>
          <a:lstStyle/>
          <a:p>
            <a:r>
              <a:rPr lang="uk-UA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Кількість необхідного </a:t>
            </a:r>
            <a:r>
              <a:rPr lang="uk-UA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матеріала</a:t>
            </a:r>
            <a:r>
              <a:rPr lang="uk-UA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підтримання в середині будівлі температури 18</a:t>
            </a:r>
            <a:r>
              <a:rPr lang="en-US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°C</a:t>
            </a:r>
            <a:r>
              <a:rPr lang="uk-UA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 морозі на вулиці -26</a:t>
            </a:r>
            <a:r>
              <a:rPr lang="en-US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°C</a:t>
            </a:r>
            <a:r>
              <a:rPr lang="uk-UA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0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5" name="Picture 2" descr="Ð¢ÐµÐ¿Ð»Ð¾Ð¿ÑÐ¾Ð²ÑÐ´Ð½ÑÑÑÑ Ð±ÑÐ´ÑÐ²ÐµÐ»ÑÐ½Ð¸Ñ Ð¼Ð°ÑÐµÑÑÐ°Ð»ÑÐ²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5111750" cy="277442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52292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Безумовним лідером є </a:t>
            </a:r>
            <a:r>
              <a:rPr lang="uk-UA" sz="2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пенопуалітан</a:t>
            </a:r>
            <a:r>
              <a:rPr lang="uk-UA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20мм але він є досить дорогим і лише з нього будинок не побудуєш . На мій погляд оптимально комбінувати матеріали. Наприклад: дерево + мінеральна вата; </a:t>
            </a:r>
            <a:r>
              <a:rPr lang="uk-UA" sz="2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пенопласт</a:t>
            </a:r>
            <a:r>
              <a:rPr lang="uk-UA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+ червона цегла і т. д. …</a:t>
            </a:r>
            <a:endParaRPr lang="ru-RU" sz="20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233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-17625" y="0"/>
            <a:ext cx="9161625" cy="3068960"/>
          </a:xfrm>
        </p:spPr>
        <p:txBody>
          <a:bodyPr>
            <a:noAutofit/>
          </a:bodyPr>
          <a:lstStyle/>
          <a:p>
            <a:r>
              <a:rPr lang="uk-UA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Висновок:під час створення презентації дізнався основні правила будівництва </a:t>
            </a:r>
            <a:r>
              <a:rPr lang="uk-UA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енерго</a:t>
            </a:r>
            <a:r>
              <a:rPr lang="uk-UA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ефективного будинку :</a:t>
            </a:r>
          </a:p>
          <a:p>
            <a:r>
              <a:rPr lang="uk-UA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1.Обрання правильної комбінації матеріалів:</a:t>
            </a:r>
          </a:p>
          <a:p>
            <a:r>
              <a:rPr lang="uk-UA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uk-UA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потрібну товщину ;</a:t>
            </a:r>
          </a:p>
          <a:p>
            <a:r>
              <a:rPr lang="uk-UA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2.утеплювач ;</a:t>
            </a:r>
            <a:endParaRPr lang="uk-UA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2.Обрати </a:t>
            </a:r>
            <a:r>
              <a:rPr lang="uk-UA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вікна.</a:t>
            </a:r>
          </a:p>
          <a:p>
            <a:r>
              <a:rPr lang="uk-UA" sz="2400" b="1" i="1" dirty="0" smtClean="0">
                <a:solidFill>
                  <a:srgbClr val="FF0000"/>
                </a:solidFill>
              </a:rPr>
              <a:t/>
            </a:r>
            <a:br>
              <a:rPr lang="uk-UA" sz="2400" b="1" i="1" dirty="0" smtClean="0">
                <a:solidFill>
                  <a:srgbClr val="FF0000"/>
                </a:solidFill>
              </a:rPr>
            </a:b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430" y="4953540"/>
            <a:ext cx="2089028" cy="12441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extBox 1"/>
          <p:cNvSpPr txBox="1"/>
          <p:nvPr/>
        </p:nvSpPr>
        <p:spPr>
          <a:xfrm>
            <a:off x="0" y="2636912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Узагалі треба дібрати матеріал </a:t>
            </a:r>
            <a:r>
              <a:rPr lang="uk-UA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найкраще підходить для будівництва максимально ефективного будинку в плані затрат ресурсів (використання електроенергії ,газу,дров…)на </a:t>
            </a:r>
            <a:r>
              <a:rPr lang="uk-UA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опалення. 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03291"/>
            <a:ext cx="1845442" cy="11501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645" y="794841"/>
            <a:ext cx="2696898" cy="17586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101" y="1681906"/>
            <a:ext cx="1309687" cy="87153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245" y="4365104"/>
            <a:ext cx="2098520" cy="139148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425" y="3933056"/>
            <a:ext cx="2565920" cy="15841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70" y="5653972"/>
            <a:ext cx="1451910" cy="10873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8745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08920"/>
          </a:xfrm>
        </p:spPr>
        <p:txBody>
          <a:bodyPr>
            <a:noAutofit/>
          </a:bodyPr>
          <a:lstStyle/>
          <a:p>
            <a:r>
              <a:rPr lang="uk-UA" sz="2800" i="1" dirty="0" smtClean="0">
                <a:solidFill>
                  <a:srgbClr val="FF0000"/>
                </a:solidFill>
              </a:rPr>
              <a:t>Мета цих досліджень теплопровідності матеріалів полягає в будівництві максимально ефективного будинку в плані затрат ресурсів (використання електроенергії ,газу,дров…)на опалення .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496" y="2852936"/>
            <a:ext cx="9108504" cy="3994042"/>
          </a:xfrm>
        </p:spPr>
        <p:txBody>
          <a:bodyPr/>
          <a:lstStyle/>
          <a:p>
            <a:r>
              <a:rPr lang="ru-RU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</a:t>
            </a:r>
            <a:r>
              <a:rPr lang="uk-UA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 Презентації</a:t>
            </a:r>
          </a:p>
          <a:p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1.Теплопровідність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будівельних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матеріалів</a:t>
            </a:r>
            <a:r>
              <a:rPr lang="ru-RU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Енергоефективність.Енергоефективний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дім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uk-UA" sz="2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.Температура</a:t>
            </a:r>
            <a:r>
              <a:rPr lang="uk-UA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vi-VN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Кінети́чна ене́ргія</a:t>
            </a:r>
            <a:r>
              <a:rPr lang="uk-UA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vi-VN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Потенціа́льна ене́ргія</a:t>
            </a:r>
            <a:r>
              <a:rPr lang="uk-UA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uk-UA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Теплопровідність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–як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фізична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величина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uk-UA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правило.</a:t>
            </a:r>
            <a:endParaRPr lang="ru-RU" sz="20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чого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залежить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теплопровідність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матеріалу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b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</a:t>
            </a:r>
            <a:r>
              <a:rPr lang="uk-UA" sz="2000" b="1" i="1" dirty="0" err="1">
                <a:solidFill>
                  <a:srgbClr val="FFC000"/>
                </a:solidFill>
              </a:rPr>
              <a:t>Енергоефективні</a:t>
            </a:r>
            <a:r>
              <a:rPr lang="uk-UA" sz="2000" b="1" i="1" dirty="0">
                <a:solidFill>
                  <a:srgbClr val="FFC000"/>
                </a:solidFill>
              </a:rPr>
              <a:t> </a:t>
            </a:r>
            <a:r>
              <a:rPr lang="uk-UA" sz="2000" b="1" i="1" dirty="0" smtClean="0">
                <a:solidFill>
                  <a:srgbClr val="FFC000"/>
                </a:solidFill>
              </a:rPr>
              <a:t>вікна.</a:t>
            </a:r>
          </a:p>
          <a:p>
            <a:r>
              <a:rPr lang="uk-UA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</a:t>
            </a:r>
            <a:r>
              <a:rPr lang="ru-RU" sz="2000" b="1" i="1" dirty="0">
                <a:solidFill>
                  <a:srgbClr val="FF0000"/>
                </a:solidFill>
              </a:rPr>
              <a:t> </a:t>
            </a:r>
            <a:r>
              <a:rPr lang="ru-RU" sz="2000" b="1" i="1" dirty="0">
                <a:solidFill>
                  <a:srgbClr val="FFC000"/>
                </a:solidFill>
              </a:rPr>
              <a:t>З </a:t>
            </a:r>
            <a:r>
              <a:rPr lang="ru-RU" sz="2000" b="1" i="1" dirty="0" err="1">
                <a:solidFill>
                  <a:srgbClr val="FFC000"/>
                </a:solidFill>
              </a:rPr>
              <a:t>якого</a:t>
            </a:r>
            <a:r>
              <a:rPr lang="ru-RU" sz="2000" b="1" i="1" dirty="0">
                <a:solidFill>
                  <a:srgbClr val="FFC000"/>
                </a:solidFill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</a:rPr>
              <a:t>матеріалу</a:t>
            </a:r>
            <a:r>
              <a:rPr lang="ru-RU" sz="2000" b="1" i="1" dirty="0">
                <a:solidFill>
                  <a:srgbClr val="FFC000"/>
                </a:solidFill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</a:rPr>
              <a:t>краще</a:t>
            </a:r>
            <a:r>
              <a:rPr lang="ru-RU" sz="2000" b="1" i="1" dirty="0">
                <a:solidFill>
                  <a:srgbClr val="FFC000"/>
                </a:solidFill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</a:rPr>
              <a:t>будувати</a:t>
            </a:r>
            <a:r>
              <a:rPr lang="ru-RU" sz="2000" b="1" i="1" dirty="0">
                <a:solidFill>
                  <a:srgbClr val="FFC000"/>
                </a:solidFill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</a:rPr>
              <a:t>дім</a:t>
            </a:r>
            <a:r>
              <a:rPr lang="ru-RU" sz="2000" b="1" i="1" dirty="0">
                <a:solidFill>
                  <a:srgbClr val="FFC000"/>
                </a:solidFill>
              </a:rPr>
              <a:t> ?                                            </a:t>
            </a:r>
            <a:r>
              <a:rPr lang="ru-RU" sz="2000" b="1" i="1" dirty="0" err="1">
                <a:solidFill>
                  <a:srgbClr val="FFC000"/>
                </a:solidFill>
              </a:rPr>
              <a:t>Порівняння</a:t>
            </a:r>
            <a:r>
              <a:rPr lang="ru-RU" sz="2000" b="1" i="1" dirty="0">
                <a:solidFill>
                  <a:srgbClr val="FFC000"/>
                </a:solidFill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</a:rPr>
              <a:t>значень</a:t>
            </a:r>
            <a:r>
              <a:rPr lang="ru-RU" sz="2000" b="1" i="1" dirty="0">
                <a:solidFill>
                  <a:srgbClr val="FFC000"/>
                </a:solidFill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</a:rPr>
              <a:t>теплопровідності</a:t>
            </a:r>
            <a:r>
              <a:rPr lang="ru-RU" sz="2000" b="1" i="1" dirty="0">
                <a:solidFill>
                  <a:srgbClr val="FFC000"/>
                </a:solidFill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</a:rPr>
              <a:t>деяких</a:t>
            </a:r>
            <a:r>
              <a:rPr lang="ru-RU" sz="2000" b="1" i="1" dirty="0">
                <a:solidFill>
                  <a:srgbClr val="FFC000"/>
                </a:solidFill>
              </a:rPr>
              <a:t>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матеріалів</a:t>
            </a:r>
            <a:r>
              <a:rPr lang="ru-RU" sz="2000" b="1" i="1" dirty="0" smtClean="0">
                <a:solidFill>
                  <a:srgbClr val="FFC000"/>
                </a:solidFill>
              </a:rPr>
              <a:t>.</a:t>
            </a:r>
            <a:endParaRPr lang="ru-RU" sz="20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solidFill>
                <a:srgbClr val="FFC000"/>
              </a:solidFill>
            </a:endParaRPr>
          </a:p>
          <a:p>
            <a:endParaRPr lang="uk-UA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677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0392" cy="874018"/>
          </a:xfrm>
        </p:spPr>
        <p:txBody>
          <a:bodyPr>
            <a:noAutofit/>
          </a:bodyPr>
          <a:lstStyle/>
          <a:p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Теплопровідність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будівельних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матеріалів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1124744"/>
            <a:ext cx="4752528" cy="3600400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будівництві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будинку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підготовці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проекту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першочергова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увага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приділяється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відповідності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майбутньої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конструкції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всім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необхідним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вимогам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Адже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головне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будинку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тепло,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затишно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сухо.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багато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чому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залежить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теплопровідності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матеріалів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якості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Наприклад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будинок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соснового бруса буде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набагато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теплішим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ніж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будинок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силікатної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цегли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356992"/>
            <a:ext cx="3398027" cy="20237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404" y="548680"/>
            <a:ext cx="2528930" cy="189402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39552" y="4752188"/>
            <a:ext cx="2808312" cy="186212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332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393143"/>
            <a:ext cx="4608512" cy="1073919"/>
          </a:xfrm>
        </p:spPr>
        <p:txBody>
          <a:bodyPr>
            <a:noAutofit/>
          </a:bodyPr>
          <a:lstStyle/>
          <a:p>
            <a:r>
              <a:rPr 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Енергоефективність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Енергоефективний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дім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38096" y="1556792"/>
            <a:ext cx="8826392" cy="2808312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endParaRPr lang="ru-RU" sz="20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Енергоконсервація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стосується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зменшення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споживання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енергії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24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рахунок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використання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меншої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кількості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енергетичних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послуг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Зараз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з'явилося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поняття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енерго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ефективний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будинок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такий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дім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опалення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якого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витрачаеться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мінімум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коштів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,а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деякі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новітні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можуть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навіть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приносити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кошти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господарям (за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умови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встановлення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сонячних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батарей).</a:t>
            </a:r>
            <a:endParaRPr lang="ru-RU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604" y="116632"/>
            <a:ext cx="2216021" cy="13681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85" y="4293096"/>
            <a:ext cx="3130183" cy="233559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588" y="4293096"/>
            <a:ext cx="2426307" cy="151217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3202"/>
            <a:ext cx="1863277" cy="12150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5049181"/>
            <a:ext cx="2434700" cy="16201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3597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482"/>
            <a:ext cx="8964488" cy="553764"/>
          </a:xfrm>
        </p:spPr>
        <p:txBody>
          <a:bodyPr>
            <a:normAutofit/>
          </a:bodyPr>
          <a:lstStyle/>
          <a:p>
            <a:r>
              <a:rPr lang="uk-UA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Температура.</a:t>
            </a:r>
            <a:r>
              <a:rPr lang="vi-VN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Кінети́чна ене́ргія</a:t>
            </a:r>
            <a:r>
              <a:rPr lang="uk-UA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vi-VN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Потенціа́льна </a:t>
            </a:r>
            <a:r>
              <a:rPr lang="vi-VN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ене́ргія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0592" y="604217"/>
            <a:ext cx="5698976" cy="4602163"/>
          </a:xfrm>
        </p:spPr>
        <p:txBody>
          <a:bodyPr>
            <a:normAutofit/>
          </a:bodyPr>
          <a:lstStyle/>
          <a:p>
            <a:r>
              <a:rPr lang="uk-UA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Температура – це фізична величина ,яка характеризує стан  теплової рівноваги системи тіл.</a:t>
            </a:r>
          </a:p>
          <a:p>
            <a:r>
              <a:rPr lang="vi-VN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Кінети́чна ене́ргія — частина енергії фізичної системи, яку вона має завдяки руху. Кінетичну енергію заведено позначати або </a:t>
            </a:r>
            <a:r>
              <a:rPr lang="vi-VN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20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vi-VN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Потенціа́льна ене́ргія — частина енергії фізичної системи, що виникає завдяки взаємодії між тілами, які складають систему, та із зовнішніми, відносно цієї системи, тілами, й зумовлена розташуванням тіл у просторі.</a:t>
            </a:r>
            <a:endParaRPr lang="ru-RU" sz="20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829" y="1124744"/>
            <a:ext cx="2914243" cy="19442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209678"/>
            <a:ext cx="2657872" cy="19934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157192"/>
            <a:ext cx="1267619" cy="126761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226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8172400" cy="720080"/>
          </a:xfrm>
        </p:spPr>
        <p:txBody>
          <a:bodyPr>
            <a:noAutofit/>
          </a:bodyPr>
          <a:lstStyle/>
          <a:p>
            <a:r>
              <a:rPr 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Теплопровідність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–як </a:t>
            </a:r>
            <a:r>
              <a:rPr 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фізична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величина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1124744"/>
            <a:ext cx="5419100" cy="4365104"/>
          </a:xfrm>
        </p:spPr>
        <p:txBody>
          <a:bodyPr>
            <a:noAutofit/>
          </a:bodyPr>
          <a:lstStyle/>
          <a:p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Теплопровідність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-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властивість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яка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полягає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передачі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теплової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енергії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більш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нагрітих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менш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нагрітих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Чим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вище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теплопровідність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тим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швидше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йде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обмін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між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тілами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Чим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нижче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тим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довше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стіни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підлога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стеля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охолоджуються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нагріваються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Саме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тому в </a:t>
            </a:r>
            <a:r>
              <a:rPr lang="ru-RU" sz="2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будинках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котеджах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зведених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sz="2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матеріалів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sz="2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низькою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теплопровідністю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взимку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тепліше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</a:t>
            </a:r>
            <a:r>
              <a:rPr lang="ru-RU" sz="2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влітку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прохолодніше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endParaRPr lang="ru-RU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653136"/>
            <a:ext cx="1947184" cy="17172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85184"/>
            <a:ext cx="1520169" cy="10801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172" y="2204864"/>
            <a:ext cx="2619375" cy="17430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0866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707088" cy="598388"/>
          </a:xfrm>
        </p:spPr>
        <p:txBody>
          <a:bodyPr>
            <a:noAutofit/>
          </a:bodyPr>
          <a:lstStyle/>
          <a:p>
            <a:r>
              <a:rPr lang="uk-UA" sz="2400" b="1" i="1" dirty="0" smtClean="0"/>
              <a:t>Яким чином </a:t>
            </a:r>
            <a:r>
              <a:rPr lang="uk-UA" sz="2400" b="1" i="1" dirty="0" err="1" smtClean="0"/>
              <a:t>втрачается</a:t>
            </a:r>
            <a:r>
              <a:rPr lang="uk-UA" sz="2400" b="1" i="1" dirty="0" smtClean="0"/>
              <a:t> тепло в будинку</a:t>
            </a:r>
            <a:endParaRPr lang="ru-RU" sz="24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1052736"/>
            <a:ext cx="5554960" cy="4602163"/>
          </a:xfrm>
        </p:spPr>
        <p:txBody>
          <a:bodyPr>
            <a:normAutofit/>
          </a:bodyPr>
          <a:lstStyle/>
          <a:p>
            <a:r>
              <a:rPr lang="uk-UA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Температура виходить через  вікна стіни кришу за рахунок теплопровідність. </a:t>
            </a:r>
          </a:p>
          <a:p>
            <a:r>
              <a:rPr lang="uk-UA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40%  тепла через вікна, 20% через кришу, 25% стіну 15% через підлогу.</a:t>
            </a:r>
            <a:endParaRPr lang="ru-RU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068960"/>
            <a:ext cx="2302950" cy="17809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40559"/>
            <a:ext cx="2232248" cy="223224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196752"/>
            <a:ext cx="2448272" cy="137715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1553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970784" cy="1162050"/>
          </a:xfrm>
        </p:spPr>
        <p:txBody>
          <a:bodyPr>
            <a:normAutofit/>
          </a:bodyPr>
          <a:lstStyle/>
          <a:p>
            <a:r>
              <a:rPr lang="ru-RU" sz="28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Просте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правило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4186808" cy="4602163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будівельних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розрахунках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часто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користуються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коефіцієнтом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теплопровідності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чисельно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характеризує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теплопровідність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матеріалів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Також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варто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відзначити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уникнути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скупчування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конденсату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між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стіною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утеплювачем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 силу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різних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показників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теплопровідності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матеріалів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потрібно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дотримуватися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простого правила -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маленькою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теплопровідністю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зовні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високою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всередині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428" y="4437112"/>
            <a:ext cx="2143125" cy="21431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583" y="260648"/>
            <a:ext cx="2447925" cy="1866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708920"/>
            <a:ext cx="2859588" cy="132310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4415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083" y="0"/>
            <a:ext cx="8075240" cy="742404"/>
          </a:xfrm>
        </p:spPr>
        <p:txBody>
          <a:bodyPr>
            <a:normAutofit/>
          </a:bodyPr>
          <a:lstStyle/>
          <a:p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чого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залежить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теплопровідність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матеріалу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5376" y="692537"/>
            <a:ext cx="9108504" cy="3312528"/>
          </a:xfrm>
        </p:spPr>
        <p:txBody>
          <a:bodyPr/>
          <a:lstStyle/>
          <a:p>
            <a:r>
              <a:rPr lang="ru-RU" dirty="0"/>
              <a:t> 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Пористість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Порожнечі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перешкоджають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теплообміну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порушуючи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однорідність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матеріалу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порожнин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Чим вони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менші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розмірами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чим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їх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більше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тим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вище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опір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холоду та спеки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Вологостійкість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матеріалу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допустити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промокання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насичення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вологою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конструкції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20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564904"/>
            <a:ext cx="2036894" cy="171353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Нашивка 4"/>
          <p:cNvSpPr/>
          <p:nvPr/>
        </p:nvSpPr>
        <p:spPr>
          <a:xfrm rot="5400000">
            <a:off x="-4441" y="2196569"/>
            <a:ext cx="124591" cy="10176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ашивка 5"/>
          <p:cNvSpPr/>
          <p:nvPr/>
        </p:nvSpPr>
        <p:spPr>
          <a:xfrm rot="5400000">
            <a:off x="-569" y="867954"/>
            <a:ext cx="152400" cy="8991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 rot="5400000">
            <a:off x="14514" y="1539895"/>
            <a:ext cx="121158" cy="12115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573016"/>
            <a:ext cx="1656184" cy="16561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645024"/>
            <a:ext cx="1728192" cy="16648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14514" y="5617008"/>
            <a:ext cx="89579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Отже потрібно вибирати матеріал який має такі властивості : пористість малою ,структурою порожнин,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ологостійкість</a:t>
            </a:r>
            <a:endParaRPr lang="ru-RU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567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749</TotalTime>
  <Words>470</Words>
  <Application>Microsoft Office PowerPoint</Application>
  <PresentationFormat>Экран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Теплопровідність в будівництві</vt:lpstr>
      <vt:lpstr>Мета цих досліджень теплопровідності матеріалів полягає в будівництві максимально ефективного будинку в плані затрат ресурсів (використання електроенергії ,газу,дров…)на опалення .</vt:lpstr>
      <vt:lpstr>Теплопровідність будівельних матеріалів </vt:lpstr>
      <vt:lpstr>Енергоефективність. Енергоефективний дім</vt:lpstr>
      <vt:lpstr>Температура.Кінети́чна ене́ргія.Потенціа́льна ене́ргія</vt:lpstr>
      <vt:lpstr>Теплопровідність –як фізична величина</vt:lpstr>
      <vt:lpstr>Яким чином втрачается тепло в будинку</vt:lpstr>
      <vt:lpstr>Просте правило</vt:lpstr>
      <vt:lpstr>Від чого залежить теплопровідність матеріалу? </vt:lpstr>
      <vt:lpstr>Енергоефективні вікна</vt:lpstr>
      <vt:lpstr>З якого матеріалу краще будувати дім ?                                            Порівняння значень теплопровідності деяких матеріалів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Тепло провідність в будівництві</dc:title>
  <dc:creator>ReStart</dc:creator>
  <cp:lastModifiedBy>User</cp:lastModifiedBy>
  <cp:revision>55</cp:revision>
  <dcterms:created xsi:type="dcterms:W3CDTF">2019-10-19T08:30:59Z</dcterms:created>
  <dcterms:modified xsi:type="dcterms:W3CDTF">2019-11-13T10:12:24Z</dcterms:modified>
</cp:coreProperties>
</file>