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251951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068ac9163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068ac9163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4" name="Google Shape;10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1" name="Google Shape;11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7" name="Google Shape;11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2" name="Google Shape;1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7068ac916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7068ac916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0588"/>
                </a:srgbClr>
              </a:gs>
              <a:gs pos="37000">
                <a:srgbClr val="FFFFFF">
                  <a:alpha val="75294"/>
                </a:srgbClr>
              </a:gs>
              <a:gs pos="100000">
                <a:srgbClr val="B4DCFA">
                  <a:alpha val="7843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rgbClr val="FFFFFF">
                  <a:alpha val="88235"/>
                </a:srgbClr>
              </a:gs>
              <a:gs pos="48000">
                <a:srgbClr val="FFFFFF">
                  <a:alpha val="61568"/>
                </a:srgbClr>
              </a:gs>
              <a:gs pos="100000">
                <a:srgbClr val="B4DCFA">
                  <a:alpha val="7843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411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5490"/>
                </a:srgbClr>
              </a:gs>
              <a:gs pos="6500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0" name="Google Shape;20;p2"/>
          <p:cNvSpPr txBox="1"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860"/>
              <a:buNone/>
              <a:defRPr sz="2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ts val="182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12"/>
              <a:buChar char="*"/>
              <a:defRPr sz="5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1"/>
          <p:cNvSpPr txBox="1"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1"/>
          <p:cNvSpPr txBox="1">
            <a:spLocks noGrp="1"/>
          </p:cNvSpPr>
          <p:nvPr>
            <p:ph type="body" idx="1"/>
          </p:nvPr>
        </p:nvSpPr>
        <p:spPr>
          <a:xfrm rot="5400000">
            <a:off x="3368040" y="-731521"/>
            <a:ext cx="3474720" cy="64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marL="914400" lvl="1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marL="1371600" lvl="2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marL="1828800" lvl="3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marL="2286000" lvl="4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marL="2743200" lvl="5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marL="3200400" lvl="6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marL="3657600" lvl="7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marL="4114800" lvl="8" indent="-377190" algn="l">
              <a:lnSpc>
                <a:spcPct val="100000"/>
              </a:lnSpc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>
            <a:endParaRPr/>
          </a:p>
        </p:txBody>
      </p:sp>
      <p:sp>
        <p:nvSpPr>
          <p:cNvPr id="87" name="Google Shape;87;p11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1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1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2"/>
          <p:cNvSpPr txBox="1">
            <a:spLocks noGrp="1"/>
          </p:cNvSpPr>
          <p:nvPr>
            <p:ph type="title"/>
          </p:nvPr>
        </p:nvSpPr>
        <p:spPr>
          <a:xfrm rot="5400000">
            <a:off x="-436711" y="1966986"/>
            <a:ext cx="5238339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88"/>
              <a:buChar char="*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body" idx="1"/>
          </p:nvPr>
        </p:nvSpPr>
        <p:spPr>
          <a:xfrm rot="5400000">
            <a:off x="3291392" y="764240"/>
            <a:ext cx="4894729" cy="482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marL="914400" lvl="1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marL="1371600" lvl="2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marL="1828800" lvl="3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marL="2286000" lvl="4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marL="2743200" lvl="5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marL="3200400" lvl="6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marL="3657600" lvl="7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marL="4114800" lvl="8" indent="-377190" algn="l">
              <a:lnSpc>
                <a:spcPct val="100000"/>
              </a:lnSpc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>
            <a:endParaRPr/>
          </a:p>
        </p:txBody>
      </p:sp>
      <p:sp>
        <p:nvSpPr>
          <p:cNvPr id="93" name="Google Shape;93;p12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2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2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1372"/>
                </a:srgbClr>
              </a:gs>
              <a:gs pos="37000">
                <a:srgbClr val="FFFFFF">
                  <a:alpha val="76470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rgbClr val="FFFFFF">
                  <a:alpha val="89411"/>
                </a:srgbClr>
              </a:gs>
              <a:gs pos="48000">
                <a:srgbClr val="FFFFFF">
                  <a:alpha val="62352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411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5490"/>
                </a:srgbClr>
              </a:gs>
              <a:gs pos="6500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0" name="Google Shape;30;p3"/>
          <p:cNvSpPr txBox="1"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88"/>
              <a:buChar char="*"/>
              <a:defRPr sz="46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None/>
              <a:defRPr sz="200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 txBox="1"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84"/>
              <a:buChar char="*"/>
              <a:defRPr sz="28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body" idx="1"/>
          </p:nvPr>
        </p:nvSpPr>
        <p:spPr>
          <a:xfrm>
            <a:off x="4593515" y="731520"/>
            <a:ext cx="4017085" cy="4894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41021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860"/>
              <a:buChar char="*"/>
              <a:defRPr sz="2200"/>
            </a:lvl1pPr>
            <a:lvl2pPr marL="914400" lvl="1" indent="-3937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Char char="*"/>
              <a:defRPr sz="2000"/>
            </a:lvl2pPr>
            <a:lvl3pPr marL="1371600" lvl="2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3pPr>
            <a:lvl4pPr marL="1828800" lvl="3" indent="-36068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4pPr>
            <a:lvl5pPr marL="2286000" lvl="4" indent="-34417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20"/>
              <a:buChar char="*"/>
              <a:defRPr sz="1400"/>
            </a:lvl5pPr>
            <a:lvl6pPr marL="2743200" lvl="5" indent="-3937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Char char="*"/>
              <a:defRPr sz="2000"/>
            </a:lvl6pPr>
            <a:lvl7pPr marL="3200400" lvl="6" indent="-3937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Char char="*"/>
              <a:defRPr sz="2000"/>
            </a:lvl7pPr>
            <a:lvl8pPr marL="3657600" lvl="7" indent="-3937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Char char="*"/>
              <a:defRPr sz="2000"/>
            </a:lvl8pPr>
            <a:lvl9pPr marL="4114800" lvl="8" indent="-393700" algn="l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SzPts val="2600"/>
              <a:buChar char="*"/>
              <a:defRPr sz="2000"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body" idx="2"/>
          </p:nvPr>
        </p:nvSpPr>
        <p:spPr>
          <a:xfrm>
            <a:off x="1075765" y="3497802"/>
            <a:ext cx="3388660" cy="2139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82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6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3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ts val="1170"/>
              <a:buNone/>
              <a:defRPr sz="900"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1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marL="914400" lvl="1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marL="1371600" lvl="2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marL="1828800" lvl="3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marL="2286000" lvl="4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marL="2743200" lvl="5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marL="3200400" lvl="6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marL="3657600" lvl="7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marL="4114800" lvl="8" indent="-377190" algn="l">
              <a:lnSpc>
                <a:spcPct val="100000"/>
              </a:lnSpc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1142999" y="731519"/>
            <a:ext cx="3346704" cy="347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marL="914400" lvl="1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marL="1371600" lvl="2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marL="1828800" lvl="3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marL="2286000" lvl="4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marL="2743200" lvl="5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marL="3200400" lvl="6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marL="3657600" lvl="7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marL="4114800" lvl="8" indent="-377190" algn="l">
              <a:lnSpc>
                <a:spcPct val="100000"/>
              </a:lnSpc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body" idx="2"/>
          </p:nvPr>
        </p:nvSpPr>
        <p:spPr>
          <a:xfrm>
            <a:off x="4645152" y="731520"/>
            <a:ext cx="3346704" cy="347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marL="914400" lvl="1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marL="1371600" lvl="2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marL="1828800" lvl="3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marL="2286000" lvl="4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marL="2743200" lvl="5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marL="3200400" lvl="6" indent="-37718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marL="3657600" lvl="7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marL="4114800" lvl="8" indent="-377190" algn="l">
              <a:lnSpc>
                <a:spcPct val="100000"/>
              </a:lnSpc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 txBox="1"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120"/>
              <a:buNone/>
              <a:defRPr sz="2400" b="1" i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300"/>
              </a:spcAft>
              <a:buSzPts val="208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8"/>
          <p:cNvSpPr txBox="1">
            <a:spLocks noGrp="1"/>
          </p:cNvSpPr>
          <p:nvPr>
            <p:ph type="body" idx="2"/>
          </p:nvPr>
        </p:nvSpPr>
        <p:spPr>
          <a:xfrm>
            <a:off x="1156447" y="1400327"/>
            <a:ext cx="3346704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1pPr>
            <a:lvl2pPr marL="914400" lvl="1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2pPr>
            <a:lvl3pPr marL="1371600" lvl="2" indent="-36068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3pPr>
            <a:lvl4pPr marL="1828800" lvl="3" indent="-36068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4pPr>
            <a:lvl5pPr marL="2286000" lvl="4" indent="-36067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5pPr>
            <a:lvl6pPr marL="2743200" lvl="5" indent="-36067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6pPr>
            <a:lvl7pPr marL="3200400" lvl="6" indent="-36067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7pPr>
            <a:lvl8pPr marL="3657600" lvl="7" indent="-36067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8pPr>
            <a:lvl9pPr marL="4114800" lvl="8" indent="-360679" algn="l">
              <a:lnSpc>
                <a:spcPct val="100000"/>
              </a:lnSpc>
              <a:spcBef>
                <a:spcPts val="320"/>
              </a:spcBef>
              <a:spcAft>
                <a:spcPts val="300"/>
              </a:spcAft>
              <a:buSzPts val="2080"/>
              <a:buChar char="*"/>
              <a:defRPr sz="1600"/>
            </a:lvl9pPr>
          </a:lstStyle>
          <a:p>
            <a:endParaRPr/>
          </a:p>
        </p:txBody>
      </p:sp>
      <p:sp>
        <p:nvSpPr>
          <p:cNvPr id="62" name="Google Shape;62;p8"/>
          <p:cNvSpPr txBox="1">
            <a:spLocks noGrp="1"/>
          </p:cNvSpPr>
          <p:nvPr>
            <p:ph type="body" idx="3"/>
          </p:nvPr>
        </p:nvSpPr>
        <p:spPr>
          <a:xfrm>
            <a:off x="4647302" y="731520"/>
            <a:ext cx="3346704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120"/>
              <a:buNone/>
              <a:defRPr sz="2400" b="1" i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300"/>
              </a:spcAft>
              <a:buSzPts val="2080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8"/>
          <p:cNvSpPr txBox="1">
            <a:spLocks noGrp="1"/>
          </p:cNvSpPr>
          <p:nvPr>
            <p:ph type="body" idx="4"/>
          </p:nvPr>
        </p:nvSpPr>
        <p:spPr>
          <a:xfrm>
            <a:off x="4645025" y="1399032"/>
            <a:ext cx="3346704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1pPr>
            <a:lvl2pPr marL="914400" lvl="1" indent="-37719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2pPr>
            <a:lvl3pPr marL="1371600" lvl="2" indent="-36068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3pPr>
            <a:lvl4pPr marL="1828800" lvl="3" indent="-36068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4pPr>
            <a:lvl5pPr marL="2286000" lvl="4" indent="-36067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5pPr>
            <a:lvl6pPr marL="2743200" lvl="5" indent="-36067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6pPr>
            <a:lvl7pPr marL="3200400" lvl="6" indent="-36067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7pPr>
            <a:lvl8pPr marL="3657600" lvl="7" indent="-36067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8pPr>
            <a:lvl9pPr marL="4114800" lvl="8" indent="-360679" algn="l">
              <a:lnSpc>
                <a:spcPct val="100000"/>
              </a:lnSpc>
              <a:spcBef>
                <a:spcPts val="320"/>
              </a:spcBef>
              <a:spcAft>
                <a:spcPts val="300"/>
              </a:spcAft>
              <a:buSzPts val="2080"/>
              <a:buChar char="*"/>
              <a:defRPr sz="1600"/>
            </a:lvl9pPr>
          </a:lstStyle>
          <a:p>
            <a:endParaRPr/>
          </a:p>
        </p:txBody>
      </p:sp>
      <p:sp>
        <p:nvSpPr>
          <p:cNvPr id="64" name="Google Shape;64;p8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7" name="Google Shape;67;p8"/>
          <p:cNvSpPr txBox="1"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9"/>
          <p:cNvSpPr txBox="1"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1372"/>
                </a:srgbClr>
              </a:gs>
              <a:gs pos="37000">
                <a:srgbClr val="FFFFFF">
                  <a:alpha val="76470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5" name="Google Shape;75;p10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rgbClr val="FFFFFF">
                  <a:alpha val="89411"/>
                </a:srgbClr>
              </a:gs>
              <a:gs pos="48000">
                <a:srgbClr val="FFFFFF">
                  <a:alpha val="62352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6" name="Google Shape;76;p10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411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5490"/>
                </a:srgbClr>
              </a:gs>
              <a:gs pos="6500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7" name="Google Shape;77;p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8" name="Google Shape;78;p10"/>
          <p:cNvSpPr>
            <a:spLocks noGrp="1"/>
          </p:cNvSpPr>
          <p:nvPr>
            <p:ph type="pic" idx="2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rgbClr val="8BC9F7"/>
          </a:solidFill>
          <a:ln>
            <a:noFill/>
          </a:ln>
          <a:effectLst>
            <a:reflection stA="23000" endA="300" endPos="28000" sy="-100000" algn="bl" rotWithShape="0"/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sz="2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C3260C"/>
              </a:buClr>
              <a:buSzPts val="3640"/>
              <a:buFont typeface="Georgia"/>
              <a:buNone/>
              <a:defRPr sz="2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C3260C"/>
              </a:buClr>
              <a:buSzPts val="3120"/>
              <a:buFont typeface="Georgia"/>
              <a:buNone/>
              <a:defRPr sz="2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sz="2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sz="2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sz="2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sz="2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sz="2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ts val="2600"/>
              <a:buFont typeface="Georgia"/>
              <a:buNone/>
              <a:defRPr sz="2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9" name="Google Shape;79;p10"/>
          <p:cNvSpPr txBox="1">
            <a:spLocks noGrp="1"/>
          </p:cNvSpPr>
          <p:nvPr>
            <p:ph type="body" idx="1"/>
          </p:nvPr>
        </p:nvSpPr>
        <p:spPr>
          <a:xfrm>
            <a:off x="877887" y="1010486"/>
            <a:ext cx="3694114" cy="2163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36068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2080"/>
              <a:buFont typeface="Georgia"/>
              <a:buChar char="*"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6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3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ts val="1170"/>
              <a:buNone/>
              <a:defRPr sz="900"/>
            </a:lvl9pPr>
          </a:lstStyle>
          <a:p>
            <a:endParaRPr/>
          </a:p>
        </p:txBody>
      </p:sp>
      <p:sp>
        <p:nvSpPr>
          <p:cNvPr id="80" name="Google Shape;80;p10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0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0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3" name="Google Shape;83;p10"/>
          <p:cNvSpPr txBox="1"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88"/>
              <a:buChar char="*"/>
              <a:defRPr sz="46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D4FE"/>
            </a:gs>
            <a:gs pos="60000">
              <a:srgbClr val="FFFFFF"/>
            </a:gs>
            <a:gs pos="100000">
              <a:srgbClr val="54BD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rgbClr val="FFFFFF">
                  <a:alpha val="90588"/>
                </a:srgbClr>
              </a:gs>
              <a:gs pos="37000">
                <a:srgbClr val="FFFFFF">
                  <a:alpha val="75294"/>
                </a:srgbClr>
              </a:gs>
              <a:gs pos="100000">
                <a:srgbClr val="B4DCFA">
                  <a:alpha val="7843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>
            <a:gsLst>
              <a:gs pos="0">
                <a:srgbClr val="FFFFFF">
                  <a:alpha val="88235"/>
                </a:srgbClr>
              </a:gs>
              <a:gs pos="48000">
                <a:srgbClr val="FFFFFF">
                  <a:alpha val="61568"/>
                </a:srgbClr>
              </a:gs>
              <a:gs pos="100000">
                <a:srgbClr val="B4DCFA">
                  <a:alpha val="7843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" name="Google Shape;8;p1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411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5490"/>
                </a:srgbClr>
              </a:gs>
              <a:gs pos="6500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Google Shape;9;p1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lt1"/>
              </a:gs>
              <a:gs pos="5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ts val="5888"/>
              <a:buFont typeface="Georgia"/>
              <a:buChar char="*"/>
              <a:defRPr sz="4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1021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C3260C"/>
              </a:buClr>
              <a:buSzPts val="2860"/>
              <a:buFont typeface="Georgia"/>
              <a:buChar char="*"/>
              <a:defRPr sz="2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Char char="*"/>
              <a:defRPr sz="20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7718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3260C"/>
              </a:buClr>
              <a:buSzPts val="2340"/>
              <a:buFont typeface="Georgia"/>
              <a:buChar char="*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6068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C3260C"/>
              </a:buClr>
              <a:buSzPts val="2080"/>
              <a:buFont typeface="Georgia"/>
              <a:buChar char="*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417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C3260C"/>
              </a:buClr>
              <a:buSzPts val="1820"/>
              <a:buFont typeface="Georgia"/>
              <a:buChar char="*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417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C3260C"/>
              </a:buClr>
              <a:buSzPts val="1820"/>
              <a:buFont typeface="Georgia"/>
              <a:buChar char="*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417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C3260C"/>
              </a:buClr>
              <a:buSzPts val="1820"/>
              <a:buFont typeface="Georgia"/>
              <a:buChar char="*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417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C3260C"/>
              </a:buClr>
              <a:buSzPts val="1820"/>
              <a:buFont typeface="Georgia"/>
              <a:buChar char="*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417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3260C"/>
              </a:buClr>
              <a:buSzPts val="1820"/>
              <a:buFont typeface="Georgia"/>
              <a:buChar char="*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"/>
          <p:cNvSpPr txBox="1">
            <a:spLocks noGrp="1"/>
          </p:cNvSpPr>
          <p:nvPr>
            <p:ph type="subTitle" idx="1"/>
          </p:nvPr>
        </p:nvSpPr>
        <p:spPr>
          <a:xfrm>
            <a:off x="2699792" y="4869160"/>
            <a:ext cx="5637010" cy="88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46"/>
              <a:buNone/>
            </a:pPr>
            <a:r>
              <a:rPr lang="ru-RU" sz="2035" dirty="0" err="1" smtClean="0"/>
              <a:t>Підготували</a:t>
            </a:r>
            <a:r>
              <a:rPr lang="ru-RU" sz="2035" dirty="0" smtClean="0"/>
              <a:t>:</a:t>
            </a:r>
            <a:r>
              <a:rPr lang="en-US" sz="2035" dirty="0" smtClean="0"/>
              <a:t> </a:t>
            </a:r>
            <a:r>
              <a:rPr lang="uk-UA" sz="2035" dirty="0" smtClean="0"/>
              <a:t>Фурсович Софія, </a:t>
            </a:r>
            <a:r>
              <a:rPr lang="ru-RU" sz="2035" dirty="0" err="1" smtClean="0"/>
              <a:t>Зінчук</a:t>
            </a:r>
            <a:r>
              <a:rPr lang="ru-RU" sz="2035" dirty="0" smtClean="0"/>
              <a:t> </a:t>
            </a:r>
            <a:r>
              <a:rPr lang="ru-RU" sz="2035" dirty="0" err="1" smtClean="0"/>
              <a:t>Вікторія</a:t>
            </a:r>
            <a:r>
              <a:rPr lang="ru-RU" sz="2035" dirty="0" smtClean="0"/>
              <a:t>, Жеденко </a:t>
            </a:r>
            <a:r>
              <a:rPr lang="ru-RU" sz="2035" dirty="0" err="1" smtClean="0"/>
              <a:t>Наталія</a:t>
            </a:r>
            <a:r>
              <a:rPr lang="ru-RU" sz="2035" dirty="0" smtClean="0"/>
              <a:t>.</a:t>
            </a:r>
            <a:endParaRPr sz="2035" dirty="0"/>
          </a:p>
        </p:txBody>
      </p:sp>
      <p:sp>
        <p:nvSpPr>
          <p:cNvPr id="101" name="Google Shape;101;p13"/>
          <p:cNvSpPr txBox="1">
            <a:spLocks noGrp="1"/>
          </p:cNvSpPr>
          <p:nvPr>
            <p:ph type="ctrTitle"/>
          </p:nvPr>
        </p:nvSpPr>
        <p:spPr>
          <a:xfrm>
            <a:off x="1043608" y="1484784"/>
            <a:ext cx="7175351" cy="1793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288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12"/>
              <a:buNone/>
            </a:pPr>
            <a:r>
              <a:rPr lang="ru-RU" dirty="0" err="1"/>
              <a:t>Теплопровідність</a:t>
            </a:r>
            <a:r>
              <a:rPr lang="ru-RU" dirty="0"/>
              <a:t> у </a:t>
            </a:r>
            <a:r>
              <a:rPr lang="ru-RU" dirty="0" err="1"/>
              <a:t>побуті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 txBox="1">
            <a:spLocks noGrp="1"/>
          </p:cNvSpPr>
          <p:nvPr>
            <p:ph type="title"/>
          </p:nvPr>
        </p:nvSpPr>
        <p:spPr>
          <a:xfrm>
            <a:off x="1369825" y="518125"/>
            <a:ext cx="6512400" cy="118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 err="1"/>
              <a:t>Дякуємо</a:t>
            </a:r>
            <a:r>
              <a:rPr lang="ru-RU" sz="5400" dirty="0"/>
              <a:t> за вашу </a:t>
            </a:r>
            <a:r>
              <a:rPr lang="ru-RU" sz="5400" dirty="0" err="1"/>
              <a:t>увагу</a:t>
            </a:r>
            <a:r>
              <a:rPr lang="ru-RU" sz="5400" dirty="0"/>
              <a:t>!</a:t>
            </a:r>
            <a:endParaRPr sz="5400" dirty="0"/>
          </a:p>
        </p:txBody>
      </p:sp>
      <p:sp>
        <p:nvSpPr>
          <p:cNvPr id="172" name="Google Shape;172;p22"/>
          <p:cNvSpPr txBox="1">
            <a:spLocks noGrp="1"/>
          </p:cNvSpPr>
          <p:nvPr>
            <p:ph type="body" idx="1"/>
          </p:nvPr>
        </p:nvSpPr>
        <p:spPr>
          <a:xfrm>
            <a:off x="1425625" y="2238770"/>
            <a:ext cx="6400800" cy="3474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r>
              <a:rPr lang="ru-RU" sz="3200" dirty="0"/>
              <a:t>Гарного дня!</a:t>
            </a:r>
            <a:endParaRPr sz="3200" dirty="0"/>
          </a:p>
        </p:txBody>
      </p:sp>
      <p:pic>
        <p:nvPicPr>
          <p:cNvPr id="173" name="Google Shape;17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8875" y="2812291"/>
            <a:ext cx="4286250" cy="2819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4"/>
          <p:cNvSpPr txBox="1">
            <a:spLocks noGrp="1"/>
          </p:cNvSpPr>
          <p:nvPr>
            <p:ph type="title"/>
          </p:nvPr>
        </p:nvSpPr>
        <p:spPr>
          <a:xfrm>
            <a:off x="3671900" y="252556"/>
            <a:ext cx="2016224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88"/>
              <a:buNone/>
            </a:pPr>
            <a:r>
              <a:rPr lang="ru-RU" sz="4800" dirty="0"/>
              <a:t>Мета:</a:t>
            </a:r>
            <a:endParaRPr sz="4800" dirty="0"/>
          </a:p>
        </p:txBody>
      </p:sp>
      <p:sp>
        <p:nvSpPr>
          <p:cNvPr id="107" name="Google Shape;107;p14"/>
          <p:cNvSpPr txBox="1">
            <a:spLocks noGrp="1"/>
          </p:cNvSpPr>
          <p:nvPr>
            <p:ph type="body" idx="1"/>
          </p:nvPr>
        </p:nvSpPr>
        <p:spPr>
          <a:xfrm>
            <a:off x="1763688" y="1556792"/>
            <a:ext cx="5970494" cy="835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210"/>
              <a:buNone/>
            </a:pPr>
            <a:r>
              <a:rPr lang="ru-RU" sz="2800" dirty="0"/>
              <a:t>1. </a:t>
            </a:r>
            <a:r>
              <a:rPr lang="ru-RU" sz="2800" dirty="0" err="1"/>
              <a:t>Розібрати</a:t>
            </a:r>
            <a:r>
              <a:rPr lang="ru-RU" sz="2800" dirty="0"/>
              <a:t> </a:t>
            </a:r>
            <a:r>
              <a:rPr lang="ru-RU" sz="2800" dirty="0" err="1"/>
              <a:t>поняття</a:t>
            </a:r>
            <a:r>
              <a:rPr lang="ru-RU" sz="2800" dirty="0"/>
              <a:t> «</a:t>
            </a:r>
            <a:r>
              <a:rPr lang="ru-RU" sz="2800" dirty="0" err="1"/>
              <a:t>теплопровідність</a:t>
            </a:r>
            <a:r>
              <a:rPr lang="ru-RU" sz="2800" dirty="0"/>
              <a:t>».</a:t>
            </a:r>
            <a:endParaRPr sz="2800" dirty="0"/>
          </a:p>
          <a:p>
            <a:pPr marL="0" lvl="0" indent="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2210"/>
              <a:buNone/>
            </a:pPr>
            <a:r>
              <a:rPr lang="ru-RU" sz="2800" dirty="0"/>
              <a:t>2. </a:t>
            </a:r>
            <a:r>
              <a:rPr lang="ru-RU" sz="2800" dirty="0" err="1"/>
              <a:t>З’ясувати</a:t>
            </a:r>
            <a:r>
              <a:rPr lang="ru-RU" sz="2800" dirty="0"/>
              <a:t> як </a:t>
            </a:r>
            <a:r>
              <a:rPr lang="ru-RU" sz="2800" dirty="0" err="1"/>
              <a:t>теплопровідність</a:t>
            </a:r>
            <a:r>
              <a:rPr lang="ru-RU" sz="2800" dirty="0"/>
              <a:t> </a:t>
            </a:r>
            <a:r>
              <a:rPr lang="ru-RU" sz="2800" dirty="0" err="1"/>
              <a:t>застосовується</a:t>
            </a:r>
            <a:r>
              <a:rPr lang="ru-RU" sz="2800" dirty="0"/>
              <a:t> нами в </a:t>
            </a:r>
            <a:r>
              <a:rPr lang="ru-RU" sz="2800" dirty="0" err="1"/>
              <a:t>побуті</a:t>
            </a:r>
            <a:r>
              <a:rPr lang="ru-RU" sz="2800" dirty="0"/>
              <a:t>.</a:t>
            </a:r>
            <a:endParaRPr sz="2800" dirty="0"/>
          </a:p>
        </p:txBody>
      </p:sp>
      <p:pic>
        <p:nvPicPr>
          <p:cNvPr id="108" name="Google Shape;108;p14"/>
          <p:cNvPicPr preferRelativeResize="0"/>
          <p:nvPr/>
        </p:nvPicPr>
        <p:blipFill rotWithShape="1">
          <a:blip r:embed="rId3">
            <a:alphaModFix/>
          </a:blip>
          <a:srcRect b="9046"/>
          <a:stretch/>
        </p:blipFill>
        <p:spPr>
          <a:xfrm>
            <a:off x="2843808" y="3212976"/>
            <a:ext cx="3672408" cy="2406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5"/>
          <p:cNvSpPr txBox="1">
            <a:spLocks noGrp="1"/>
          </p:cNvSpPr>
          <p:nvPr>
            <p:ph type="title"/>
          </p:nvPr>
        </p:nvSpPr>
        <p:spPr>
          <a:xfrm>
            <a:off x="1763688" y="332656"/>
            <a:ext cx="5544616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88"/>
              <a:buNone/>
            </a:pPr>
            <a:r>
              <a:rPr lang="ru-RU" sz="4800" dirty="0" err="1"/>
              <a:t>Поняття</a:t>
            </a:r>
            <a:r>
              <a:rPr lang="ru-RU" sz="4800" dirty="0"/>
              <a:t> </a:t>
            </a:r>
            <a:r>
              <a:rPr lang="ru-RU" sz="4800" dirty="0" err="1"/>
              <a:t>теплопровідності</a:t>
            </a:r>
            <a:endParaRPr sz="4800" dirty="0"/>
          </a:p>
        </p:txBody>
      </p:sp>
      <p:sp>
        <p:nvSpPr>
          <p:cNvPr id="114" name="Google Shape;114;p15"/>
          <p:cNvSpPr txBox="1">
            <a:spLocks noGrp="1"/>
          </p:cNvSpPr>
          <p:nvPr>
            <p:ph type="body" idx="1"/>
          </p:nvPr>
        </p:nvSpPr>
        <p:spPr>
          <a:xfrm>
            <a:off x="1115616" y="2636912"/>
            <a:ext cx="7200800" cy="15841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40"/>
              <a:buNone/>
            </a:pPr>
            <a:r>
              <a:rPr lang="ru-RU" sz="3200" dirty="0">
                <a:solidFill>
                  <a:schemeClr val="accent6"/>
                </a:solidFill>
              </a:rPr>
              <a:t>Теплопровідність</a:t>
            </a:r>
            <a:r>
              <a:rPr lang="ru-RU" sz="3200" dirty="0"/>
              <a:t> - це швидкість, з якою матеріал передає теплову енергію через себе.</a:t>
            </a:r>
            <a:endParaRPr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6"/>
          <p:cNvSpPr txBox="1">
            <a:spLocks noGrp="1"/>
          </p:cNvSpPr>
          <p:nvPr>
            <p:ph type="title"/>
          </p:nvPr>
        </p:nvSpPr>
        <p:spPr>
          <a:xfrm>
            <a:off x="2215911" y="500127"/>
            <a:ext cx="5112568" cy="538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84"/>
              <a:buNone/>
            </a:pPr>
            <a:r>
              <a:rPr lang="ru-RU" sz="3600" dirty="0" err="1"/>
              <a:t>Фактори</a:t>
            </a:r>
            <a:r>
              <a:rPr lang="ru-RU" sz="3600" dirty="0"/>
              <a:t> </a:t>
            </a:r>
            <a:r>
              <a:rPr lang="ru-RU" sz="3600" dirty="0" err="1"/>
              <a:t>провідності</a:t>
            </a:r>
            <a:endParaRPr sz="3600" dirty="0"/>
          </a:p>
        </p:txBody>
      </p:sp>
      <p:sp>
        <p:nvSpPr>
          <p:cNvPr id="120" name="Google Shape;120;p16"/>
          <p:cNvSpPr txBox="1">
            <a:spLocks noGrp="1"/>
          </p:cNvSpPr>
          <p:nvPr>
            <p:ph type="body" idx="2"/>
          </p:nvPr>
        </p:nvSpPr>
        <p:spPr>
          <a:xfrm>
            <a:off x="509798" y="1153010"/>
            <a:ext cx="3794638" cy="280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80"/>
              <a:buNone/>
            </a:pPr>
            <a:r>
              <a:rPr lang="ru-RU" sz="2400" b="1" dirty="0"/>
              <a:t>Хороша </a:t>
            </a:r>
            <a:r>
              <a:rPr lang="ru-RU" sz="2400" b="1" dirty="0" err="1"/>
              <a:t>чи</a:t>
            </a:r>
            <a:r>
              <a:rPr lang="ru-RU" sz="2400" b="1" dirty="0"/>
              <a:t> </a:t>
            </a:r>
            <a:r>
              <a:rPr lang="ru-RU" sz="2400" b="1" dirty="0" err="1"/>
              <a:t>погана</a:t>
            </a:r>
            <a:r>
              <a:rPr lang="ru-RU" sz="2400" b="1" dirty="0"/>
              <a:t> </a:t>
            </a:r>
            <a:r>
              <a:rPr lang="ru-RU" sz="2400" b="1" dirty="0" err="1"/>
              <a:t>провідність</a:t>
            </a:r>
            <a:r>
              <a:rPr lang="ru-RU" sz="2400" b="1" dirty="0"/>
              <a:t> </a:t>
            </a:r>
            <a:r>
              <a:rPr lang="ru-RU" sz="2400" b="1" dirty="0" err="1"/>
              <a:t>залежить</a:t>
            </a:r>
            <a:r>
              <a:rPr lang="ru-RU" sz="2400" b="1" dirty="0"/>
              <a:t> </a:t>
            </a:r>
            <a:r>
              <a:rPr lang="ru-RU" sz="2400" b="1" dirty="0" err="1"/>
              <a:t>від</a:t>
            </a:r>
            <a:r>
              <a:rPr lang="ru-RU" sz="2400" b="1" dirty="0"/>
              <a:t> </a:t>
            </a:r>
            <a:r>
              <a:rPr lang="ru-RU" sz="2400" b="1" dirty="0" err="1"/>
              <a:t>кількох</a:t>
            </a:r>
            <a:r>
              <a:rPr lang="ru-RU" sz="2400" b="1" dirty="0"/>
              <a:t> </a:t>
            </a:r>
            <a:r>
              <a:rPr lang="ru-RU" sz="2400" b="1" dirty="0" err="1"/>
              <a:t>факторів</a:t>
            </a:r>
            <a:r>
              <a:rPr lang="ru-RU" sz="2400" b="1" dirty="0"/>
              <a:t>:</a:t>
            </a:r>
            <a:endParaRPr sz="2400" b="1" dirty="0"/>
          </a:p>
          <a:p>
            <a:pPr marL="457200" lvl="1" indent="0" algn="l" rtl="0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SzPts val="2080"/>
              <a:buNone/>
            </a:pPr>
            <a:r>
              <a:rPr lang="ru-RU" sz="2200" b="1" dirty="0"/>
              <a:t>-вид і </a:t>
            </a:r>
            <a:r>
              <a:rPr lang="ru-RU" sz="2200" b="1" dirty="0" err="1"/>
              <a:t>якість</a:t>
            </a:r>
            <a:r>
              <a:rPr lang="ru-RU" sz="2200" b="1" dirty="0"/>
              <a:t> </a:t>
            </a:r>
            <a:r>
              <a:rPr lang="ru-RU" sz="2200" b="1" dirty="0" err="1"/>
              <a:t>матеріалу</a:t>
            </a:r>
            <a:r>
              <a:rPr lang="ru-RU" sz="2200" b="1" dirty="0"/>
              <a:t>, з </a:t>
            </a:r>
            <a:r>
              <a:rPr lang="ru-RU" sz="2200" b="1" dirty="0" err="1"/>
              <a:t>якого</a:t>
            </a:r>
            <a:r>
              <a:rPr lang="ru-RU" sz="2200" b="1" dirty="0"/>
              <a:t> </a:t>
            </a:r>
            <a:r>
              <a:rPr lang="ru-RU" sz="2200" b="1" dirty="0" err="1"/>
              <a:t>зроблені</a:t>
            </a:r>
            <a:r>
              <a:rPr lang="ru-RU" sz="2200" b="1" dirty="0"/>
              <a:t> </a:t>
            </a:r>
            <a:r>
              <a:rPr lang="ru-RU" sz="2200" b="1" dirty="0" err="1"/>
              <a:t>предмети</a:t>
            </a:r>
            <a:r>
              <a:rPr lang="ru-RU" sz="2200" b="1" dirty="0"/>
              <a:t>.</a:t>
            </a:r>
            <a:endParaRPr sz="2200" b="1" dirty="0"/>
          </a:p>
          <a:p>
            <a:pPr marL="457200" lvl="1" indent="0" algn="l" rtl="0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SzPts val="2080"/>
              <a:buNone/>
            </a:pPr>
            <a:r>
              <a:rPr lang="ru-RU" sz="2200" b="1" dirty="0"/>
              <a:t>-</a:t>
            </a:r>
            <a:r>
              <a:rPr lang="ru-RU" sz="2200" b="1" dirty="0" err="1"/>
              <a:t>площа</a:t>
            </a:r>
            <a:r>
              <a:rPr lang="ru-RU" sz="2200" b="1" dirty="0"/>
              <a:t> </a:t>
            </a:r>
            <a:r>
              <a:rPr lang="ru-RU" sz="2200" b="1" dirty="0" err="1"/>
              <a:t>поверхні</a:t>
            </a:r>
            <a:r>
              <a:rPr lang="ru-RU" sz="2200" b="1" dirty="0"/>
              <a:t> </a:t>
            </a:r>
            <a:r>
              <a:rPr lang="ru-RU" sz="2200" b="1" dirty="0" err="1"/>
              <a:t>двох</a:t>
            </a:r>
            <a:r>
              <a:rPr lang="ru-RU" sz="2200" b="1" dirty="0"/>
              <a:t> </a:t>
            </a:r>
            <a:r>
              <a:rPr lang="ru-RU" sz="2200" b="1" dirty="0" err="1"/>
              <a:t>об'єктів</a:t>
            </a:r>
            <a:r>
              <a:rPr lang="ru-RU" sz="2200" b="1" dirty="0"/>
              <a:t>, </a:t>
            </a:r>
            <a:r>
              <a:rPr lang="ru-RU" sz="2200" b="1" dirty="0" err="1"/>
              <a:t>що</a:t>
            </a:r>
            <a:r>
              <a:rPr lang="ru-RU" sz="2200" b="1" dirty="0"/>
              <a:t> </a:t>
            </a:r>
            <a:r>
              <a:rPr lang="ru-RU" sz="2200" b="1" dirty="0" err="1"/>
              <a:t>знаходяться</a:t>
            </a:r>
            <a:r>
              <a:rPr lang="ru-RU" sz="2200" b="1" dirty="0"/>
              <a:t> в </a:t>
            </a:r>
            <a:r>
              <a:rPr lang="ru-RU" sz="2200" b="1" dirty="0" err="1"/>
              <a:t>контакті</a:t>
            </a:r>
            <a:r>
              <a:rPr lang="ru-RU" sz="2200" b="1" dirty="0"/>
              <a:t>.</a:t>
            </a:r>
            <a:endParaRPr sz="2200" b="1" dirty="0"/>
          </a:p>
          <a:p>
            <a:pPr marL="457200" lvl="1" indent="0" algn="l" rtl="0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SzPts val="2080"/>
              <a:buNone/>
            </a:pPr>
            <a:r>
              <a:rPr lang="ru-RU" sz="2200" b="1" dirty="0"/>
              <a:t>-</a:t>
            </a:r>
            <a:r>
              <a:rPr lang="ru-RU" sz="2200" b="1" dirty="0" err="1"/>
              <a:t>різниця</a:t>
            </a:r>
            <a:r>
              <a:rPr lang="ru-RU" sz="2200" b="1" dirty="0"/>
              <a:t> температур </a:t>
            </a:r>
            <a:r>
              <a:rPr lang="ru-RU" sz="2200" b="1" dirty="0" err="1"/>
              <a:t>між</a:t>
            </a:r>
            <a:r>
              <a:rPr lang="ru-RU" sz="2200" b="1" dirty="0"/>
              <a:t> </a:t>
            </a:r>
            <a:r>
              <a:rPr lang="ru-RU" sz="2200" b="1" dirty="0" err="1"/>
              <a:t>двома</a:t>
            </a:r>
            <a:r>
              <a:rPr lang="ru-RU" sz="2200" b="1" dirty="0"/>
              <a:t> </a:t>
            </a:r>
            <a:r>
              <a:rPr lang="ru-RU" sz="2200" b="1" dirty="0" err="1"/>
              <a:t>об'єктами</a:t>
            </a:r>
            <a:r>
              <a:rPr lang="ru-RU" sz="2200" b="1" dirty="0"/>
              <a:t>.</a:t>
            </a:r>
            <a:endParaRPr sz="2200" b="1" dirty="0"/>
          </a:p>
          <a:p>
            <a:pPr marL="457200" lvl="1" indent="0" algn="l" rtl="0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SzPts val="2080"/>
              <a:buNone/>
            </a:pPr>
            <a:r>
              <a:rPr lang="ru-RU" sz="2200" b="1" dirty="0"/>
              <a:t>-</a:t>
            </a:r>
            <a:r>
              <a:rPr lang="ru-RU" sz="2200" b="1" dirty="0" err="1"/>
              <a:t>товщина</a:t>
            </a:r>
            <a:r>
              <a:rPr lang="ru-RU" sz="2200" b="1" dirty="0"/>
              <a:t> і </a:t>
            </a:r>
            <a:r>
              <a:rPr lang="ru-RU" sz="2200" b="1" dirty="0" err="1"/>
              <a:t>розмір</a:t>
            </a:r>
            <a:r>
              <a:rPr lang="ru-RU" sz="2200" b="1" dirty="0"/>
              <a:t> </a:t>
            </a:r>
            <a:r>
              <a:rPr lang="ru-RU" sz="2200" b="1" dirty="0" err="1"/>
              <a:t>предметів</a:t>
            </a:r>
            <a:r>
              <a:rPr lang="ru-RU" sz="2200" b="1" dirty="0"/>
              <a:t>.</a:t>
            </a:r>
            <a:endParaRPr sz="2200" b="1" dirty="0"/>
          </a:p>
        </p:txBody>
      </p:sp>
      <p:pic>
        <p:nvPicPr>
          <p:cNvPr id="121" name="Google Shape;121;p1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533693" y="2406168"/>
            <a:ext cx="4016400" cy="2673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7"/>
          <p:cNvSpPr/>
          <p:nvPr/>
        </p:nvSpPr>
        <p:spPr>
          <a:xfrm>
            <a:off x="159529" y="396509"/>
            <a:ext cx="5089890" cy="4154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Велику</a:t>
            </a:r>
            <a:r>
              <a:rPr lang="ru-RU" sz="2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теплопровідність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мають метали, особливо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срібло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і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мідь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рідин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за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винятком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розплавлених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металів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теплопровідність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невелика.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газів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теплопровідність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найменша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оскільки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молекули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розміщені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далеко одна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від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одної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тому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стикаються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рідше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і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енергія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від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одних молекул до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інших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передається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повільніше</a:t>
            </a:r>
            <a:r>
              <a:rPr lang="ru-RU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pic>
        <p:nvPicPr>
          <p:cNvPr id="127" name="Google Shape;12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0350" y="896054"/>
            <a:ext cx="3744804" cy="2767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8" name="Google Shape;128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6658" y="4551493"/>
            <a:ext cx="3530439" cy="21868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9" name="Google Shape;129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4006" y="4582146"/>
            <a:ext cx="3843718" cy="20998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331773" y="-315588"/>
            <a:ext cx="4337331" cy="1772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84"/>
              <a:buNone/>
            </a:pPr>
            <a:r>
              <a:rPr lang="ru-RU" dirty="0"/>
              <a:t>          </a:t>
            </a:r>
            <a:r>
              <a:rPr lang="ru-RU" dirty="0" err="1"/>
              <a:t>Приклади</a:t>
            </a:r>
            <a:r>
              <a:rPr lang="ru-RU" dirty="0"/>
              <a:t/>
            </a:r>
            <a:br>
              <a:rPr lang="ru-RU" dirty="0"/>
            </a:br>
            <a:r>
              <a:rPr lang="ru-RU" sz="2000" dirty="0" err="1"/>
              <a:t>використання</a:t>
            </a:r>
            <a:r>
              <a:rPr lang="ru-RU" sz="2000" dirty="0"/>
              <a:t> </a:t>
            </a:r>
            <a:r>
              <a:rPr lang="ru-RU" sz="2000" dirty="0" err="1"/>
              <a:t>матеріалів</a:t>
            </a:r>
            <a:r>
              <a:rPr lang="ru-RU" sz="2000" dirty="0"/>
              <a:t> </a:t>
            </a:r>
            <a:r>
              <a:rPr lang="ru-RU" sz="2000" dirty="0" smtClean="0"/>
              <a:t>з </a:t>
            </a:r>
            <a:r>
              <a:rPr lang="ru-RU" sz="2000" dirty="0" err="1"/>
              <a:t>низькою</a:t>
            </a:r>
            <a:r>
              <a:rPr lang="ru-RU" sz="2000" dirty="0"/>
              <a:t> </a:t>
            </a:r>
            <a:r>
              <a:rPr lang="ru-RU" sz="2000" dirty="0" err="1" smtClean="0"/>
              <a:t>теплопровідністю</a:t>
            </a:r>
            <a:r>
              <a:rPr lang="ru-RU" sz="2000" dirty="0"/>
              <a:t>:</a:t>
            </a:r>
            <a:endParaRPr sz="2000" dirty="0"/>
          </a:p>
        </p:txBody>
      </p:sp>
      <p:sp>
        <p:nvSpPr>
          <p:cNvPr id="135" name="Google Shape;135;p18"/>
          <p:cNvSpPr txBox="1">
            <a:spLocks noGrp="1"/>
          </p:cNvSpPr>
          <p:nvPr>
            <p:ph type="body" idx="2"/>
          </p:nvPr>
        </p:nvSpPr>
        <p:spPr>
          <a:xfrm>
            <a:off x="529819" y="1457400"/>
            <a:ext cx="3388660" cy="54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lang="ru-RU" dirty="0" err="1"/>
              <a:t>Речовини</a:t>
            </a:r>
            <a:r>
              <a:rPr lang="ru-RU" dirty="0"/>
              <a:t> з малою </a:t>
            </a:r>
            <a:r>
              <a:rPr lang="ru-RU" dirty="0" err="1"/>
              <a:t>теплопровідністю</a:t>
            </a:r>
            <a:r>
              <a:rPr lang="ru-RU" dirty="0"/>
              <a:t> </a:t>
            </a:r>
            <a:r>
              <a:rPr lang="ru-RU" dirty="0" err="1"/>
              <a:t>використовуються</a:t>
            </a:r>
            <a:r>
              <a:rPr lang="ru-RU" dirty="0"/>
              <a:t> там, де треба </a:t>
            </a:r>
            <a:r>
              <a:rPr lang="ru-RU" dirty="0" err="1"/>
              <a:t>тіло</a:t>
            </a:r>
            <a:r>
              <a:rPr lang="ru-RU" dirty="0"/>
              <a:t> </a:t>
            </a:r>
            <a:r>
              <a:rPr lang="ru-RU" dirty="0" err="1"/>
              <a:t>вберегти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охолодження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нагрівання</a:t>
            </a:r>
            <a:r>
              <a:rPr lang="ru-RU" dirty="0"/>
              <a:t>.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lang="ru-RU" dirty="0" smtClean="0"/>
              <a:t>При </a:t>
            </a:r>
            <a:r>
              <a:rPr lang="ru-RU" dirty="0" err="1"/>
              <a:t>виготовленні</a:t>
            </a:r>
            <a:r>
              <a:rPr lang="ru-RU" dirty="0"/>
              <a:t> </a:t>
            </a:r>
            <a:r>
              <a:rPr lang="ru-RU" dirty="0" err="1"/>
              <a:t>термосів</a:t>
            </a:r>
            <a:r>
              <a:rPr lang="ru-RU" dirty="0"/>
              <a:t>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використовують</a:t>
            </a:r>
            <a:r>
              <a:rPr lang="ru-RU" dirty="0"/>
              <a:t> принцип </a:t>
            </a:r>
            <a:r>
              <a:rPr lang="ru-RU" dirty="0" err="1"/>
              <a:t>повітрянного</a:t>
            </a:r>
            <a:r>
              <a:rPr lang="ru-RU" dirty="0"/>
              <a:t> </a:t>
            </a:r>
            <a:r>
              <a:rPr lang="ru-RU" dirty="0" err="1"/>
              <a:t>прошарку,часто</a:t>
            </a:r>
            <a:r>
              <a:rPr lang="ru-RU" dirty="0"/>
              <a:t> це </a:t>
            </a:r>
            <a:r>
              <a:rPr lang="ru-RU" dirty="0" err="1"/>
              <a:t>повітря</a:t>
            </a:r>
            <a:r>
              <a:rPr lang="ru-RU" dirty="0"/>
              <a:t> </a:t>
            </a:r>
            <a:r>
              <a:rPr lang="ru-RU" dirty="0" err="1"/>
              <a:t>викачують</a:t>
            </a:r>
            <a:r>
              <a:rPr lang="ru-RU" dirty="0"/>
              <a:t>, </a:t>
            </a:r>
            <a:r>
              <a:rPr lang="ru-RU" dirty="0" err="1"/>
              <a:t>адже</a:t>
            </a:r>
            <a:r>
              <a:rPr lang="ru-RU" dirty="0"/>
              <a:t> вакуум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найвищу</a:t>
            </a:r>
            <a:r>
              <a:rPr lang="ru-RU" dirty="0"/>
              <a:t> </a:t>
            </a:r>
            <a:r>
              <a:rPr lang="ru-RU" dirty="0" err="1"/>
              <a:t>термоізоляційну</a:t>
            </a:r>
            <a:r>
              <a:rPr lang="ru-RU" dirty="0"/>
              <a:t> </a:t>
            </a:r>
            <a:r>
              <a:rPr lang="ru-RU" dirty="0" err="1"/>
              <a:t>здатність</a:t>
            </a:r>
            <a:r>
              <a:rPr lang="ru-RU" dirty="0"/>
              <a:t>. </a:t>
            </a:r>
            <a:r>
              <a:rPr lang="ru-RU" dirty="0" err="1"/>
              <a:t>Іноді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заповнюють</a:t>
            </a:r>
            <a:r>
              <a:rPr lang="ru-RU" dirty="0"/>
              <a:t> </a:t>
            </a:r>
            <a:r>
              <a:rPr lang="ru-RU" dirty="0" err="1"/>
              <a:t>пінополістиролами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низьку</a:t>
            </a:r>
            <a:r>
              <a:rPr lang="ru-RU" dirty="0"/>
              <a:t> </a:t>
            </a:r>
            <a:r>
              <a:rPr lang="ru-RU" dirty="0" err="1"/>
              <a:t>провідність</a:t>
            </a:r>
            <a:r>
              <a:rPr lang="ru-RU" dirty="0"/>
              <a:t>.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SzPts val="1820"/>
              <a:buNone/>
            </a:pPr>
            <a:r>
              <a:rPr lang="ru-RU" dirty="0"/>
              <a:t>Малу </a:t>
            </a:r>
            <a:r>
              <a:rPr lang="ru-RU" dirty="0" err="1"/>
              <a:t>теплопровідність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дерево, пластик, тканина. Тому ручки кухонного посуду </a:t>
            </a:r>
            <a:r>
              <a:rPr lang="ru-RU" dirty="0" err="1"/>
              <a:t>виготовляють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дерева та </a:t>
            </a:r>
            <a:r>
              <a:rPr lang="ru-RU" dirty="0" smtClean="0"/>
              <a:t>пластику.</a:t>
            </a:r>
            <a:endParaRPr lang="ru-RU" dirty="0"/>
          </a:p>
          <a:p>
            <a:pPr marL="0" lvl="0" indent="0" algn="ctr" rtl="0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SzPts val="1820"/>
              <a:buNone/>
            </a:pPr>
            <a:r>
              <a:rPr lang="ru-RU" dirty="0" err="1" smtClean="0"/>
              <a:t>Вовна</a:t>
            </a:r>
            <a:r>
              <a:rPr lang="ru-RU" dirty="0"/>
              <a:t>, пух, </a:t>
            </a:r>
            <a:r>
              <a:rPr lang="ru-RU" dirty="0" err="1"/>
              <a:t>хутро</a:t>
            </a:r>
            <a:r>
              <a:rPr lang="ru-RU" dirty="0"/>
              <a:t> та </a:t>
            </a:r>
            <a:r>
              <a:rPr lang="ru-RU" dirty="0" err="1"/>
              <a:t>інші</a:t>
            </a:r>
            <a:r>
              <a:rPr lang="ru-RU" dirty="0"/>
              <a:t> </a:t>
            </a:r>
            <a:r>
              <a:rPr lang="ru-RU" dirty="0" err="1"/>
              <a:t>пористі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мають </a:t>
            </a:r>
            <a:r>
              <a:rPr lang="ru-RU" dirty="0" err="1"/>
              <a:t>погану</a:t>
            </a:r>
            <a:r>
              <a:rPr lang="ru-RU" dirty="0"/>
              <a:t> </a:t>
            </a:r>
            <a:r>
              <a:rPr lang="ru-RU" dirty="0" err="1"/>
              <a:t>теплопровідність</a:t>
            </a:r>
            <a:r>
              <a:rPr lang="ru-RU" dirty="0"/>
              <a:t>, </a:t>
            </a:r>
            <a:r>
              <a:rPr lang="ru-RU" dirty="0" err="1"/>
              <a:t>адже</a:t>
            </a:r>
            <a:r>
              <a:rPr lang="ru-RU" dirty="0"/>
              <a:t> вони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своїми</a:t>
            </a:r>
            <a:r>
              <a:rPr lang="ru-RU" dirty="0"/>
              <a:t> волокнами </a:t>
            </a:r>
            <a:r>
              <a:rPr lang="ru-RU" dirty="0" err="1"/>
              <a:t>містять</a:t>
            </a:r>
            <a:r>
              <a:rPr lang="ru-RU" dirty="0"/>
              <a:t> </a:t>
            </a:r>
            <a:r>
              <a:rPr lang="ru-RU" dirty="0" err="1"/>
              <a:t>повітря.По</a:t>
            </a:r>
            <a:r>
              <a:rPr lang="ru-RU" dirty="0"/>
              <a:t> </a:t>
            </a:r>
            <a:r>
              <a:rPr lang="ru-RU" dirty="0" err="1"/>
              <a:t>цій</a:t>
            </a:r>
            <a:r>
              <a:rPr lang="ru-RU" dirty="0"/>
              <a:t> </a:t>
            </a:r>
            <a:r>
              <a:rPr lang="ru-RU" dirty="0" err="1"/>
              <a:t>причині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використовують</a:t>
            </a:r>
            <a:r>
              <a:rPr lang="ru-RU" dirty="0"/>
              <a:t> у </a:t>
            </a:r>
            <a:r>
              <a:rPr lang="ru-RU" dirty="0" err="1"/>
              <a:t>виготовленні</a:t>
            </a:r>
            <a:r>
              <a:rPr lang="ru-RU" dirty="0"/>
              <a:t> </a:t>
            </a:r>
            <a:r>
              <a:rPr lang="ru-RU" dirty="0" err="1"/>
              <a:t>зимового</a:t>
            </a:r>
            <a:r>
              <a:rPr lang="ru-RU" dirty="0"/>
              <a:t> </a:t>
            </a:r>
            <a:r>
              <a:rPr lang="ru-RU" dirty="0" err="1"/>
              <a:t>одягу</a:t>
            </a:r>
            <a:r>
              <a:rPr lang="ru-RU" dirty="0"/>
              <a:t>, </a:t>
            </a:r>
            <a:r>
              <a:rPr lang="ru-RU" dirty="0" err="1"/>
              <a:t>ковдр</a:t>
            </a:r>
            <a:r>
              <a:rPr lang="ru-RU" dirty="0"/>
              <a:t> і т.д.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SzPts val="1820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SzPts val="1820"/>
              <a:buNone/>
            </a:pPr>
            <a:r>
              <a:rPr lang="ru-RU" dirty="0"/>
              <a:t> </a:t>
            </a:r>
            <a:endParaRPr dirty="0"/>
          </a:p>
        </p:txBody>
      </p:sp>
      <p:sp>
        <p:nvSpPr>
          <p:cNvPr id="136" name="Google Shape;136;p18" descr="Похожее изображение"/>
          <p:cNvSpPr/>
          <p:nvPr/>
        </p:nvSpPr>
        <p:spPr>
          <a:xfrm>
            <a:off x="155575" y="-1393825"/>
            <a:ext cx="5305425" cy="290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Google Shape;137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03480" y="375287"/>
            <a:ext cx="2880425" cy="1882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8" name="Google Shape;138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82456" y="2438358"/>
            <a:ext cx="2143125" cy="2143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523" y="4710955"/>
            <a:ext cx="2589874" cy="13985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9"/>
          <p:cNvSpPr/>
          <p:nvPr/>
        </p:nvSpPr>
        <p:spPr>
          <a:xfrm>
            <a:off x="238716" y="270162"/>
            <a:ext cx="4572000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</a:t>
            </a:r>
            <a:r>
              <a:rPr lang="ru-RU" sz="2000" b="1" i="0" u="none" strike="noStrike" cap="none" dirty="0" err="1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Приклади</a:t>
            </a:r>
            <a:r>
              <a:rPr lang="ru-RU" sz="2000" b="1" i="0" u="none" strike="noStrike" cap="none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/>
            </a:r>
            <a:br>
              <a:rPr lang="ru-RU" sz="2000" b="1" i="0" u="none" strike="noStrike" cap="none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ru-RU" sz="2000" b="1" i="0" u="none" strike="noStrike" cap="none" dirty="0" err="1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використання</a:t>
            </a:r>
            <a:r>
              <a:rPr lang="ru-RU" sz="2000" b="1" i="0" u="none" strike="noStrike" cap="none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2000" b="1" i="0" u="none" strike="noStrike" cap="none" dirty="0" err="1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матеріалів</a:t>
            </a:r>
            <a:r>
              <a:rPr lang="ru-RU" sz="2000" b="1" i="0" u="none" strike="noStrike" cap="none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2000" b="1" i="0" u="none" strike="noStrike" cap="none" dirty="0" err="1" smtClean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із</a:t>
            </a:r>
            <a:r>
              <a:rPr lang="ru-RU" sz="2000" b="1" i="0" u="none" strike="noStrike" cap="none" dirty="0" smtClean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2000" b="1" i="0" u="none" strike="noStrike" cap="none" dirty="0" err="1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високою</a:t>
            </a:r>
            <a:r>
              <a:rPr lang="ru-RU" sz="2000" b="1" i="0" u="none" strike="noStrike" cap="none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2000" b="1" i="0" u="none" strike="noStrike" cap="none" dirty="0" err="1" smtClean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теплопровідністю</a:t>
            </a:r>
            <a:r>
              <a:rPr lang="ru-RU" sz="2000" b="1" dirty="0">
                <a:latin typeface="Trebuchet MS"/>
                <a:ea typeface="Trebuchet MS"/>
                <a:cs typeface="Trebuchet MS"/>
                <a:sym typeface="Trebuchet MS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19"/>
          <p:cNvSpPr/>
          <p:nvPr/>
        </p:nvSpPr>
        <p:spPr>
          <a:xfrm>
            <a:off x="315590" y="1531016"/>
            <a:ext cx="3479575" cy="4512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Речовини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з великою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теплопровідністю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використовуються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, де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потрібно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швидко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 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передати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тепло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від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одного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тіла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до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іншого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.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Наприклад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каструлі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сковорідки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endParaRPr dirty="0"/>
          </a:p>
          <a:p>
            <a:pPr marL="0" marR="0" lvl="0" indent="0" algn="ctr" rtl="0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Радіатори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опалення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також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виготовляють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з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металів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.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Алюмінієві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радіатори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на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сьогоднішній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день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вважаються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найбільш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ефективними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внаслідок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високої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теплопровідності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алюмінію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і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підвищеної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за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рахунок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виступів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і ребер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площі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поверхні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радіатора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endParaRPr sz="1400" b="0" i="0" u="none" strike="noStrike" cap="none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Гарячий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чайник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із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металевою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ручкою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знімають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із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плити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за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допомогою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ганчірки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. Причиною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цьому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є те,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що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метали є хорошими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провідниками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тепла,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тож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швидко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нагріваються</a:t>
            </a:r>
            <a:r>
              <a:rPr lang="ru-RU" sz="1400" b="0" i="0" u="none" strike="noStrike" cap="none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endParaRPr sz="1400" b="0" i="0" u="none" strike="noStrike" cap="none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20202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Коли </a:t>
            </a:r>
            <a:r>
              <a:rPr lang="ru-RU" sz="1400" b="0" i="0" u="none" strike="noStrike" cap="none" dirty="0" err="1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лід</a:t>
            </a:r>
            <a:r>
              <a:rPr lang="ru-RU" sz="1400" b="0" i="0" u="none" strike="noStrike" cap="none" dirty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поміщають</a:t>
            </a:r>
            <a:r>
              <a:rPr lang="ru-RU" sz="1400" b="0" i="0" u="none" strike="noStrike" cap="none" dirty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у склянку з водою, </a:t>
            </a:r>
            <a:r>
              <a:rPr lang="ru-RU" sz="1400" b="0" i="0" u="none" strike="noStrike" cap="none" dirty="0" err="1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теплова</a:t>
            </a:r>
            <a:r>
              <a:rPr lang="ru-RU" sz="1400" b="0" i="0" u="none" strike="noStrike" cap="none" dirty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енергія</a:t>
            </a:r>
            <a:r>
              <a:rPr lang="ru-RU" sz="1400" b="0" i="0" u="none" strike="noStrike" cap="none" dirty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з води </a:t>
            </a:r>
            <a:r>
              <a:rPr lang="ru-RU" sz="1400" b="0" i="0" u="none" strike="noStrike" cap="none" dirty="0" err="1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його</a:t>
            </a:r>
            <a:r>
              <a:rPr lang="ru-RU" sz="1400" b="0" i="0" u="none" strike="noStrike" cap="none" dirty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плавить, </a:t>
            </a:r>
            <a:r>
              <a:rPr lang="ru-RU" sz="1400" b="0" i="0" u="none" strike="noStrike" cap="none" dirty="0" err="1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тобто</a:t>
            </a:r>
            <a:r>
              <a:rPr lang="ru-RU" sz="1400" b="0" i="0" u="none" strike="noStrike" cap="none" dirty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сама вода є </a:t>
            </a:r>
            <a:r>
              <a:rPr lang="ru-RU" sz="1400" b="0" i="0" u="none" strike="noStrike" cap="none" dirty="0" err="1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джерелом</a:t>
            </a:r>
            <a:r>
              <a:rPr lang="ru-RU" sz="1400" b="0" i="0" u="none" strike="noStrike" cap="none" dirty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1400" b="0" i="0" u="none" strike="noStrike" cap="none" dirty="0" err="1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енергії</a:t>
            </a:r>
            <a:r>
              <a:rPr lang="ru-RU" sz="1400" b="0" i="0" u="none" strike="noStrike" cap="none" dirty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r>
              <a:rPr lang="ru-RU" sz="1400" b="0" i="0" u="none" strike="noStrike" cap="none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" name="Google Shape;145;p19" descr="ÐÐ°ÑÑÐ¸Ð½ÐºÐ¸ Ð¿Ð¾ Ð·Ð°Ð¿ÑÐ¾ÑÑ Ð²Ð¾Ð´Ð° ÑÐ¾ Ð»ÑÐ´Ð¾Ð¼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76796" y="4248221"/>
            <a:ext cx="2223484" cy="19513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6" name="Google Shape;146;p19" descr="http://2.bp.blogspot.com/-3VCPaHSe9BQ/UpenY2ZAgHI/AAAAAAAACbM/cgu31PFyW-A/s1600/1233_a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26463" y="357671"/>
            <a:ext cx="2740147" cy="18153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7" name="Google Shape;147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74608" y="357671"/>
            <a:ext cx="2412654" cy="18094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8" name="Google Shape;148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926463" y="2328272"/>
            <a:ext cx="2724150" cy="167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9" name="Google Shape;149;p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66610" y="2328272"/>
            <a:ext cx="2428651" cy="16822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0" name="Google Shape;150;p1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527473" y="4302604"/>
            <a:ext cx="2567788" cy="19513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/>
          <p:nvPr/>
        </p:nvSpPr>
        <p:spPr>
          <a:xfrm>
            <a:off x="2286000" y="3188935"/>
            <a:ext cx="4572000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6" name="Google Shape;156;p20"/>
          <p:cNvSpPr/>
          <p:nvPr/>
        </p:nvSpPr>
        <p:spPr>
          <a:xfrm>
            <a:off x="1870521" y="611677"/>
            <a:ext cx="4572000" cy="8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rgbClr val="20202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b="0" i="0" u="none" strike="noStrike" cap="none" dirty="0" smtClean="0">
              <a:solidFill>
                <a:srgbClr val="20202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rgbClr val="20202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000" b="0" i="0" u="none" strike="noStrike" cap="none" dirty="0" smtClean="0">
              <a:solidFill>
                <a:srgbClr val="20202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Включений 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тостер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перетворює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шматок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хліба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у тост. Це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пов'язано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з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променистою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тепловою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енергією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тосту,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який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витягує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вологу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з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хліба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і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робить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ru-RU" sz="2000" b="0" i="0" u="none" strike="noStrike" cap="none" dirty="0" err="1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його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 хрустким</a:t>
            </a:r>
            <a:r>
              <a:rPr lang="ru-RU" sz="2000" b="0" i="0" u="none" strike="noStrike" cap="none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b="0" i="0" u="none" strike="noStrike" cap="none" dirty="0" smtClean="0">
              <a:solidFill>
                <a:srgbClr val="20202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000" dirty="0" smtClean="0">
                <a:solidFill>
                  <a:srgbClr val="202020"/>
                </a:solidFill>
                <a:latin typeface="Trebuchet MS"/>
                <a:ea typeface="Trebuchet MS"/>
                <a:cs typeface="Trebuchet MS"/>
                <a:sym typeface="Trebuchet MS"/>
              </a:rPr>
              <a:t>Кераміка погано проводить тепло, тому її використовують для того, щоб їжа залишалася якомога довше гарячою.</a:t>
            </a:r>
            <a:endParaRPr sz="2000" b="0" i="0" u="none" strike="noStrike" cap="none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7" name="Google Shape;157;p20"/>
          <p:cNvSpPr/>
          <p:nvPr/>
        </p:nvSpPr>
        <p:spPr>
          <a:xfrm>
            <a:off x="1104563" y="5017890"/>
            <a:ext cx="4572000" cy="6740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58" name="Google Shape;15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394" y="180634"/>
            <a:ext cx="2359025" cy="1584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9" name="Google Shape;159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42521" y="180635"/>
            <a:ext cx="2499519" cy="1584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560" y="4755167"/>
            <a:ext cx="2628900" cy="1733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1"/>
          <p:cNvSpPr txBox="1">
            <a:spLocks noGrp="1"/>
          </p:cNvSpPr>
          <p:nvPr>
            <p:ph type="title"/>
          </p:nvPr>
        </p:nvSpPr>
        <p:spPr>
          <a:xfrm>
            <a:off x="1891895" y="250898"/>
            <a:ext cx="5966700" cy="2423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err="1"/>
              <a:t>Висновки</a:t>
            </a:r>
            <a:r>
              <a:rPr lang="ru-RU" sz="4800" dirty="0"/>
              <a:t>:</a:t>
            </a:r>
            <a:endParaRPr sz="4800" dirty="0"/>
          </a:p>
        </p:txBody>
      </p:sp>
      <p:sp>
        <p:nvSpPr>
          <p:cNvPr id="166" name="Google Shape;166;p21"/>
          <p:cNvSpPr txBox="1">
            <a:spLocks noGrp="1"/>
          </p:cNvSpPr>
          <p:nvPr>
            <p:ph type="body" idx="1"/>
          </p:nvPr>
        </p:nvSpPr>
        <p:spPr>
          <a:xfrm>
            <a:off x="1749238" y="1517661"/>
            <a:ext cx="5970600" cy="835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ru-RU" sz="3000" dirty="0"/>
              <a:t>У </a:t>
            </a:r>
            <a:r>
              <a:rPr lang="ru-RU" sz="3000" dirty="0" err="1"/>
              <a:t>нашому</a:t>
            </a:r>
            <a:r>
              <a:rPr lang="ru-RU" sz="3000" dirty="0"/>
              <a:t> </a:t>
            </a:r>
            <a:r>
              <a:rPr lang="ru-RU" sz="3000" dirty="0" err="1"/>
              <a:t>житті</a:t>
            </a:r>
            <a:r>
              <a:rPr lang="ru-RU" sz="3000" dirty="0"/>
              <a:t> та </a:t>
            </a:r>
            <a:r>
              <a:rPr lang="ru-RU" sz="3000" dirty="0" err="1"/>
              <a:t>побуті</a:t>
            </a:r>
            <a:r>
              <a:rPr lang="ru-RU" sz="3000" dirty="0"/>
              <a:t> </a:t>
            </a:r>
            <a:r>
              <a:rPr lang="ru-RU" sz="3000" dirty="0" err="1"/>
              <a:t>теплопровідність</a:t>
            </a:r>
            <a:r>
              <a:rPr lang="ru-RU" sz="3000" dirty="0"/>
              <a:t> </a:t>
            </a:r>
            <a:r>
              <a:rPr lang="ru-RU" sz="3000" dirty="0" err="1"/>
              <a:t>відіграє</a:t>
            </a:r>
            <a:r>
              <a:rPr lang="ru-RU" sz="3000" dirty="0"/>
              <a:t> </a:t>
            </a:r>
            <a:r>
              <a:rPr lang="ru-RU" sz="3000" dirty="0" err="1"/>
              <a:t>дуже</a:t>
            </a:r>
            <a:r>
              <a:rPr lang="ru-RU" sz="3000" dirty="0"/>
              <a:t> </a:t>
            </a:r>
            <a:r>
              <a:rPr lang="ru-RU" sz="3000" dirty="0" err="1"/>
              <a:t>важливу</a:t>
            </a:r>
            <a:r>
              <a:rPr lang="ru-RU" sz="3000" dirty="0"/>
              <a:t> </a:t>
            </a:r>
            <a:r>
              <a:rPr lang="ru-RU" sz="3000" dirty="0" smtClean="0"/>
              <a:t>роль.</a:t>
            </a: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ru-RU" sz="3000" dirty="0" err="1" smtClean="0"/>
              <a:t>Її</a:t>
            </a:r>
            <a:r>
              <a:rPr lang="ru-RU" sz="3000" dirty="0" smtClean="0"/>
              <a:t> </a:t>
            </a:r>
            <a:r>
              <a:rPr lang="ru-RU" sz="3000" dirty="0" err="1"/>
              <a:t>основними</a:t>
            </a:r>
            <a:r>
              <a:rPr lang="ru-RU" sz="3000" dirty="0"/>
              <a:t> факторами є: </a:t>
            </a:r>
            <a:endParaRPr sz="3000" dirty="0"/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ru-RU" sz="3000" dirty="0"/>
              <a:t>вид та </a:t>
            </a:r>
            <a:r>
              <a:rPr lang="ru-RU" sz="3000" dirty="0" err="1"/>
              <a:t>якість</a:t>
            </a:r>
            <a:r>
              <a:rPr lang="ru-RU" sz="3000" dirty="0"/>
              <a:t> </a:t>
            </a:r>
            <a:r>
              <a:rPr lang="ru-RU" sz="3000" dirty="0" err="1"/>
              <a:t>предметів</a:t>
            </a:r>
            <a:r>
              <a:rPr lang="ru-RU" sz="3000" dirty="0"/>
              <a:t>;</a:t>
            </a:r>
            <a:endParaRPr sz="3000" dirty="0"/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ru-RU" sz="3000" dirty="0" err="1"/>
              <a:t>різниця</a:t>
            </a:r>
            <a:r>
              <a:rPr lang="ru-RU" sz="3000" dirty="0"/>
              <a:t> температур </a:t>
            </a:r>
            <a:r>
              <a:rPr lang="ru-RU" sz="3000" dirty="0" err="1"/>
              <a:t>між</a:t>
            </a:r>
            <a:r>
              <a:rPr lang="ru-RU" sz="3000" dirty="0"/>
              <a:t> </a:t>
            </a:r>
            <a:r>
              <a:rPr lang="ru-RU" sz="3000" dirty="0" err="1"/>
              <a:t>об`єктами</a:t>
            </a:r>
            <a:r>
              <a:rPr lang="ru-RU" sz="3000" dirty="0"/>
              <a:t>;</a:t>
            </a:r>
            <a:endParaRPr sz="3000" dirty="0"/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ru-RU" sz="3000" dirty="0" err="1"/>
              <a:t>товщина</a:t>
            </a:r>
            <a:r>
              <a:rPr lang="ru-RU" sz="3000" dirty="0"/>
              <a:t> та </a:t>
            </a:r>
            <a:r>
              <a:rPr lang="ru-RU" sz="3000" dirty="0" err="1"/>
              <a:t>розмір</a:t>
            </a:r>
            <a:r>
              <a:rPr lang="ru-RU" sz="3000" dirty="0"/>
              <a:t> </a:t>
            </a:r>
            <a:r>
              <a:rPr lang="ru-RU" sz="3000" dirty="0" err="1"/>
              <a:t>предметів</a:t>
            </a:r>
            <a:r>
              <a:rPr lang="ru-RU" sz="3000" dirty="0"/>
              <a:t>. </a:t>
            </a:r>
            <a:endParaRPr sz="3000" dirty="0"/>
          </a:p>
          <a:p>
            <a:pPr marL="0" lvl="0" indent="0" algn="r" rtl="0">
              <a:spcBef>
                <a:spcPts val="4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ru-RU" dirty="0"/>
              <a:t>  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437</Words>
  <Application>Microsoft Office PowerPoint</Application>
  <PresentationFormat>Экран (4:3)</PresentationFormat>
  <Paragraphs>46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Теплопровідність у побуті</vt:lpstr>
      <vt:lpstr>Мета:</vt:lpstr>
      <vt:lpstr>Поняття теплопровідності</vt:lpstr>
      <vt:lpstr>Фактори провідності</vt:lpstr>
      <vt:lpstr>Презентация PowerPoint</vt:lpstr>
      <vt:lpstr>          Приклади використання матеріалів з низькою теплопровідністю:</vt:lpstr>
      <vt:lpstr>Презентация PowerPoint</vt:lpstr>
      <vt:lpstr>Презентация PowerPoint</vt:lpstr>
      <vt:lpstr>Висновки:</vt:lpstr>
      <vt:lpstr>Дякуємо за вашу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Теплопровідність у побуті</dc:title>
  <dc:creator>admin</dc:creator>
  <cp:lastModifiedBy>admin</cp:lastModifiedBy>
  <cp:revision>5</cp:revision>
  <dcterms:modified xsi:type="dcterms:W3CDTF">2019-11-09T16:35:59Z</dcterms:modified>
</cp:coreProperties>
</file>