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9144000"/>
  <p:notesSz cx="6858000" cy="9144000"/>
  <p:embeddedFontLst>
    <p:embeddedFont>
      <p:font typeface="Amatic SC"/>
      <p:regular r:id="rId24"/>
      <p:bold r:id="rId25"/>
    </p:embeddedFont>
    <p:embeddedFont>
      <p:font typeface="Constantia"/>
      <p:regular r:id="rId26"/>
      <p:bold r:id="rId27"/>
      <p:italic r:id="rId28"/>
      <p:boldItalic r:id="rId29"/>
    </p:embeddedFont>
    <p:embeddedFont>
      <p:font typeface="Average"/>
      <p:regular r:id="rId30"/>
    </p:embeddedFont>
    <p:embeddedFont>
      <p:font typeface="Oswald"/>
      <p:regular r:id="rId31"/>
      <p:bold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AmaticSC-regular.fntdata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onstantia-regular.fntdata"/><Relationship Id="rId25" Type="http://schemas.openxmlformats.org/officeDocument/2006/relationships/font" Target="fonts/AmaticSC-bold.fntdata"/><Relationship Id="rId28" Type="http://schemas.openxmlformats.org/officeDocument/2006/relationships/font" Target="fonts/Constantia-italic.fntdata"/><Relationship Id="rId27" Type="http://schemas.openxmlformats.org/officeDocument/2006/relationships/font" Target="fonts/Constantia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Constantia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swald-regular.fntdata"/><Relationship Id="rId30" Type="http://schemas.openxmlformats.org/officeDocument/2006/relationships/font" Target="fonts/Average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font" Target="fonts/Oswald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6c41cc9b89_0_5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6c41cc9b89_0_5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6c68a6c8fe_6_0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g6c68a6c8fe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6c68a6c8fe_2_286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g6c68a6c8fe_2_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6c68a6c8fe_2_292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g6c68a6c8fe_2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6c68a6c8fe_2_299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g6c68a6c8fe_2_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6c68a6c8fe_2_304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g6c68a6c8fe_2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6c68a6c8fe_2_312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2" name="Google Shape;192;g6c68a6c8fe_2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6c68a6c8fe_2_319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6c68a6c8fe_2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6c68a6c8fe_2_327:notes"/>
          <p:cNvSpPr/>
          <p:nvPr>
            <p:ph idx="2" type="sldImg"/>
          </p:nvPr>
        </p:nvSpPr>
        <p:spPr>
          <a:xfrm>
            <a:off x="11433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6c68a6c8fe_2_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3807170"/>
            <a:ext cx="443589" cy="140843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1321067"/>
            <a:ext cx="7801500" cy="2306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4233168"/>
            <a:ext cx="78015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673700"/>
            <a:ext cx="8520600" cy="2520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43045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855000"/>
            <a:ext cx="7852200" cy="11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701800"/>
            <a:ext cx="62271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441867"/>
            <a:ext cx="4045200" cy="228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3793601"/>
            <a:ext cx="4045200" cy="179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6241346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med"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ru.wikipedia.org/wiki/%D0%93%D0%B5%D1%80%D1%86_(%D0%B5%D0%B4%D0%B8%D0%BD%D0%B8%D1%86%D0%B0_%D0%B8%D0%B7%D0%BC%D0%B5%D1%80%D0%B5%D0%BD%D0%B8%D1%8F)" TargetMode="External"/><Relationship Id="rId4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ru.wikipedia.org/wiki/%D0%93%D0%B0%D0%BB%D1%8C%D1%82%D0%BE%D0%BD,_%D0%A4%D1%80%D1%8D%D0%BD%D1%81%D0%B8%D1%81" TargetMode="External"/><Relationship Id="rId4" Type="http://schemas.openxmlformats.org/officeDocument/2006/relationships/image" Target="../media/image20.png"/><Relationship Id="rId5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21.png"/><Relationship Id="rId5" Type="http://schemas.openxmlformats.org/officeDocument/2006/relationships/image" Target="../media/image2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5.jpg"/><Relationship Id="rId5" Type="http://schemas.openxmlformats.org/officeDocument/2006/relationships/image" Target="../media/image3.jpg"/><Relationship Id="rId6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Relationship Id="rId4" Type="http://schemas.openxmlformats.org/officeDocument/2006/relationships/image" Target="../media/image10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8.jpg"/><Relationship Id="rId5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Relationship Id="rId4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671250" y="1673700"/>
            <a:ext cx="7801500" cy="1683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>
                <a:latin typeface="Amatic SC"/>
                <a:ea typeface="Amatic SC"/>
                <a:cs typeface="Amatic SC"/>
                <a:sym typeface="Amatic SC"/>
              </a:rPr>
              <a:t>Ультразвук в</a:t>
            </a:r>
            <a:endParaRPr b="1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>
                <a:latin typeface="Amatic SC"/>
                <a:ea typeface="Amatic SC"/>
                <a:cs typeface="Amatic SC"/>
                <a:sym typeface="Amatic SC"/>
              </a:rPr>
              <a:t>природе и технике</a:t>
            </a:r>
            <a:endParaRPr b="1"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630425" y="4222968"/>
            <a:ext cx="78015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Цель</a:t>
            </a: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:</a:t>
            </a: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расширить знания об ультразвуковых волнах, рассмотреть область применения ультразвука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4667125" y="6192800"/>
            <a:ext cx="43302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Подготовил Синченко Степан и Горбатых Иван  9-А класс</a:t>
            </a:r>
            <a:endParaRPr sz="2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/>
          <p:nvPr/>
        </p:nvSpPr>
        <p:spPr>
          <a:xfrm>
            <a:off x="2195725" y="404675"/>
            <a:ext cx="4728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Резка металла с помощью ультразвука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51" name="Google Shape;151;p22"/>
          <p:cNvSpPr/>
          <p:nvPr/>
        </p:nvSpPr>
        <p:spPr>
          <a:xfrm>
            <a:off x="395536" y="1124744"/>
            <a:ext cx="777686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С помощью ультразвука  магнитострикционный вибратор может просверлить отверстие любой формы.  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Ультразвуком можно даже сделать винтовую нарезку в металлических деталях, в стекле, в рубине, в алмазе.  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52" name="Google Shape;15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43799" y="2767192"/>
            <a:ext cx="4728600" cy="37001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/>
          <p:nvPr>
            <p:ph idx="4294967295" type="body"/>
          </p:nvPr>
        </p:nvSpPr>
        <p:spPr>
          <a:xfrm>
            <a:off x="311700" y="473571"/>
            <a:ext cx="8520600" cy="19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При интенсивных ультразвуковых колебаниях в жидкости ее частицы приобретают такие большие ускорения, что в жидкости образуются на короткое время разрывы (пустоты), которые резко захлопываются, создавая множество маленьких ударов, т. е. происходит кавитация. В таких условиях жидкость оказывает сильное дробящее действие, что используется для приготовления суспензий, состоящих из распыленных частиц твердого тела в жидкости, и эмульсий — взвесей мелких капелек одной жидкости в другой.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300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</p:txBody>
      </p:sp>
      <p:pic>
        <p:nvPicPr>
          <p:cNvPr id="158" name="Google Shape;158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2917550"/>
            <a:ext cx="3826350" cy="371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90850" y="2917550"/>
            <a:ext cx="3941450" cy="371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 txBox="1"/>
          <p:nvPr>
            <p:ph idx="4294967295" type="title"/>
          </p:nvPr>
        </p:nvSpPr>
        <p:spPr>
          <a:xfrm>
            <a:off x="0" y="360300"/>
            <a:ext cx="9144000" cy="23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2400">
                <a:latin typeface="Amatic SC"/>
                <a:ea typeface="Amatic SC"/>
                <a:cs typeface="Amatic SC"/>
                <a:sym typeface="Amatic SC"/>
              </a:rPr>
              <a:t>Частота ультразвуковых колебаний, применяемых в промышленности и биологии, лежит в диапазоне от нескольких десятков </a:t>
            </a:r>
            <a:r>
              <a:rPr b="1" lang="ru-RU" sz="2400"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3"/>
              </a:rPr>
              <a:t>кГц</a:t>
            </a:r>
            <a:r>
              <a:rPr b="1" lang="ru-RU" sz="2400">
                <a:latin typeface="Amatic SC"/>
                <a:ea typeface="Amatic SC"/>
                <a:cs typeface="Amatic SC"/>
                <a:sym typeface="Amatic SC"/>
              </a:rPr>
              <a:t> до единиц МГц. Высокочастотные колебания обычно создают с помощью пьезокерамических преобразователей, например, из титанита бария. В тех случаях, когда основное значение имеет мощность ультразвуковых колебаний, обычно используются механические источники ультразвука. Первоначально все ультразвуковые волны получали механическим путём (камертоны, свистки, сирены).</a:t>
            </a:r>
            <a:endParaRPr b="1" sz="24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65" name="Google Shape;165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2894300"/>
            <a:ext cx="9144000" cy="396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 txBox="1"/>
          <p:nvPr>
            <p:ph idx="4294967295" type="title"/>
          </p:nvPr>
        </p:nvSpPr>
        <p:spPr>
          <a:xfrm>
            <a:off x="313825" y="1011200"/>
            <a:ext cx="8411700" cy="25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Первый ультразвуковой свисток сделал в 1883 году англичанин </a:t>
            </a:r>
            <a:r>
              <a:rPr b="1" lang="ru-RU" sz="2000">
                <a:uFill>
                  <a:noFill/>
                </a:uFill>
                <a:latin typeface="Amatic SC"/>
                <a:ea typeface="Amatic SC"/>
                <a:cs typeface="Amatic SC"/>
                <a:sym typeface="Amatic SC"/>
                <a:hlinkClick r:id="rId3"/>
              </a:rPr>
              <a:t>Фрэнсис Гальтон</a:t>
            </a: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Ультразвук здесь создаётся подобно звуку высокого тона на острие ножа, когда на него попадает поток воздуха. Роль такого острия в свистке Гальтона играет «губа» в маленькой цилиндрической резонансной полости. Газ, пропускаемый под высоким давлением через полый цилиндр, ударяется об эту «губу»; возникают колебания, частота которых (около 170 кГц) определяется размерами сопла и губы. Мощность свистка Гальтона невелика. В основном его применяют для подачи команд при дрессировке собак и кошек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71" name="Google Shape;171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6050" y="3771400"/>
            <a:ext cx="4125950" cy="25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51700" y="3771400"/>
            <a:ext cx="2773875" cy="256352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5"/>
          <p:cNvSpPr txBox="1"/>
          <p:nvPr/>
        </p:nvSpPr>
        <p:spPr>
          <a:xfrm>
            <a:off x="313825" y="290600"/>
            <a:ext cx="24294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6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Свисток Гальтона: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/>
          <p:nvPr>
            <p:ph idx="4294967295" type="title"/>
          </p:nvPr>
        </p:nvSpPr>
        <p:spPr>
          <a:xfrm>
            <a:off x="360325" y="784000"/>
            <a:ext cx="8427300" cy="3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ru-RU" sz="1900">
                <a:latin typeface="Amatic SC"/>
                <a:ea typeface="Amatic SC"/>
                <a:cs typeface="Amatic SC"/>
                <a:sym typeface="Amatic SC"/>
              </a:rPr>
              <a:t>На обычных металлорежущих станках нельзя просверлить в металлической детали узкое отверстие сложной формы, например в виде пятиконечной звезды.С помощью ультразвука это возможно, магнитострикционный вибратор может просверлить отверстие любой формы. Ультразвуковое долото вполне заменяет фрезерный станок. При этом такое долото намного проще фрезерного станка и обрабатывать им металлические детали дешевле и быстрее, чем фрезерным станком.Ультразвуком можно даже делать винтовую нарезку в металлических деталях, в стекле, в рубине, в алмазе. Обычно резьба сначала делается в мягком металле, а потом уже деталь подвергают закалке. На ультразвуковом станке резьбу можно делать в уже закалённом металле и в самых твёрдых сплавах. То же и со штампами. Обычно штамп закаляют уже после его тщательной отделки. На ультразвуковом станке сложнейшую обработку производит абразив (наждак, корундовый порошок) в поле ультразвуковой волны. Беспрерывно колеблясь в поле ультразвука, частицы твёрдого порошка врезаются в обрабатываемый сплав и вырезают отверстие такой же формы, как и у долота.</a:t>
            </a:r>
            <a:endParaRPr b="1" sz="1900"/>
          </a:p>
        </p:txBody>
      </p:sp>
      <p:sp>
        <p:nvSpPr>
          <p:cNvPr id="179" name="Google Shape;179;p26"/>
          <p:cNvSpPr txBox="1"/>
          <p:nvPr/>
        </p:nvSpPr>
        <p:spPr>
          <a:xfrm>
            <a:off x="360325" y="93000"/>
            <a:ext cx="3452400" cy="6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6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Применение в производстве.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80" name="Google Shape;18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80475" y="4382300"/>
            <a:ext cx="3863575" cy="218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7"/>
          <p:cNvSpPr txBox="1"/>
          <p:nvPr>
            <p:ph idx="4294967295" type="title"/>
          </p:nvPr>
        </p:nvSpPr>
        <p:spPr>
          <a:xfrm>
            <a:off x="348700" y="1034450"/>
            <a:ext cx="8402100" cy="24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</a:pPr>
            <a:r>
              <a:rPr b="1" lang="ru-RU" sz="1800">
                <a:latin typeface="Amatic SC"/>
                <a:ea typeface="Amatic SC"/>
                <a:cs typeface="Amatic SC"/>
                <a:sym typeface="Amatic SC"/>
              </a:rPr>
              <a:t>Широко применяется ультразвук для приготовления однородных смесей (гомогенизации). Получаемые эмульсии играют большую роль в современной промышленности, это: лаки, краски, фармацевтические изделия, косметика.</a:t>
            </a:r>
            <a:endParaRPr b="1" sz="18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</a:pPr>
            <a:r>
              <a:rPr b="1" lang="ru-RU" sz="1800">
                <a:latin typeface="Amatic SC"/>
                <a:ea typeface="Amatic SC"/>
                <a:cs typeface="Amatic SC"/>
                <a:sym typeface="Amatic SC"/>
              </a:rPr>
              <a:t>В 1927 году американские ученые Лимус и Вуд обнаружили, что если две несмешивающиеся жидкости (например, масло и воду) слить в одну мензурку и подвергнуть облучению ультразвуком, то в мензурке образуется эмульсия, то есть мелкая взвесь масла в воде. Данный процесс происходит из-за явления кавитации, начинающегося при превышении определённых порогов интенсивности излучения (вода — 1 Вт/см</a:t>
            </a:r>
            <a:r>
              <a:rPr b="1" baseline="30000" lang="ru-RU" sz="1800">
                <a:latin typeface="Amatic SC"/>
                <a:ea typeface="Amatic SC"/>
                <a:cs typeface="Amatic SC"/>
                <a:sym typeface="Amatic SC"/>
              </a:rPr>
              <a:t>2</a:t>
            </a:r>
            <a:r>
              <a:rPr b="1" lang="ru-RU" sz="1800">
                <a:latin typeface="Amatic SC"/>
                <a:ea typeface="Amatic SC"/>
                <a:cs typeface="Amatic SC"/>
                <a:sym typeface="Amatic SC"/>
              </a:rPr>
              <a:t>, масло — 4 Вт/см</a:t>
            </a:r>
            <a:r>
              <a:rPr b="1" baseline="30000" lang="ru-RU" sz="1800">
                <a:latin typeface="Amatic SC"/>
                <a:ea typeface="Amatic SC"/>
                <a:cs typeface="Amatic SC"/>
                <a:sym typeface="Amatic SC"/>
              </a:rPr>
              <a:t>2</a:t>
            </a:r>
            <a:r>
              <a:rPr b="1" lang="ru-RU" sz="1800">
                <a:latin typeface="Amatic SC"/>
                <a:ea typeface="Amatic SC"/>
                <a:cs typeface="Amatic SC"/>
                <a:sym typeface="Amatic SC"/>
              </a:rPr>
              <a:t>). При изменении давления, температуры и времени воздействия кавитация может начинаться и при более низкой мощности</a:t>
            </a:r>
            <a:endParaRPr b="1" sz="18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8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86" name="Google Shape;18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700" y="3905600"/>
            <a:ext cx="2708350" cy="244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25300" y="3994775"/>
            <a:ext cx="2425400" cy="242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18063" y="3986950"/>
            <a:ext cx="2590800" cy="244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7"/>
          <p:cNvSpPr txBox="1"/>
          <p:nvPr/>
        </p:nvSpPr>
        <p:spPr>
          <a:xfrm>
            <a:off x="348700" y="278950"/>
            <a:ext cx="5800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6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Приготовление смесей с помощью ультразвука 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8"/>
          <p:cNvSpPr txBox="1"/>
          <p:nvPr>
            <p:ph type="title"/>
          </p:nvPr>
        </p:nvSpPr>
        <p:spPr>
          <a:xfrm>
            <a:off x="511450" y="255725"/>
            <a:ext cx="4754100" cy="77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6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</a:pPr>
            <a:r>
              <a:rPr b="1" lang="ru-RU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Ультразвуковая сварка: </a:t>
            </a:r>
            <a:endParaRPr b="1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95" name="Google Shape;195;p28"/>
          <p:cNvSpPr txBox="1"/>
          <p:nvPr>
            <p:ph idx="1" type="body"/>
          </p:nvPr>
        </p:nvSpPr>
        <p:spPr>
          <a:xfrm>
            <a:off x="511450" y="871800"/>
            <a:ext cx="7938900" cy="247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Ультразвуковая сварка — сварка давлением, осуществляемая при воздействии ультразвуковых колебаний. Такой вид сварки применяется для соединения деталей, нагрев которых затруднён, при соединении разнородных металлов, металлов с прочными оксидными плёнками (алюминий, нержавеющие стали, магнитопроводы из пермаллоя и т. п.), при производстве интегральных микросхем.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96" name="Google Shape;19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1450" y="3568450"/>
            <a:ext cx="3368950" cy="297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81400" y="3568450"/>
            <a:ext cx="3368950" cy="297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9"/>
          <p:cNvSpPr txBox="1"/>
          <p:nvPr>
            <p:ph idx="4294967295" type="title"/>
          </p:nvPr>
        </p:nvSpPr>
        <p:spPr>
          <a:xfrm>
            <a:off x="381600" y="220850"/>
            <a:ext cx="83808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Ультразвуковой контроль (УЗК) используется для обнаружения дефектов и неоднородностей внутренней структуры материалов, таких как сталь, бетон, деревообрабатывающее литье, кованые материалы, сварные соединения и сплавы. В процессе проверки, проверяемым материалам не наносится никакого ущерба, так что эта технология подпадает под определение неразрушающего контроля (НК).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В процессе ультразвукового контроля используются короткие ультразвуковые импульсы. Эти импульсы находятся в частотном диапазоне 0,1-15 МГц, хотя могут достигать 50 МГц. Процесс тестирования позволяет использовать различные единицы техники, такие как генераторы или приемники, измерительные преобразователи, стандартные образцы и устройства отображения. УЗК находит свое применение при оценке материалов, используемых в аэрокосмической, автомобильной и транспортной промышленности.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203" name="Google Shape;203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8700" y="3888100"/>
            <a:ext cx="2857275" cy="262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38025" y="3888100"/>
            <a:ext cx="2791475" cy="262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22550" y="3888100"/>
            <a:ext cx="2498900" cy="262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0"/>
          <p:cNvSpPr txBox="1"/>
          <p:nvPr>
            <p:ph idx="4294967295" type="title"/>
          </p:nvPr>
        </p:nvSpPr>
        <p:spPr>
          <a:xfrm>
            <a:off x="387450" y="994525"/>
            <a:ext cx="8369100" cy="18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1.Он позволяет регистрировать предельно малые дефекты в материале.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2.Он обеспечивает точные результаты для измерений и характеристики предметов тестирования.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3.Тестирование может быть выполнено на одной стороне с отражением или в режиме импульс-Эхо.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4.Благодаря использованию автоматизированных и электронных процедур, могут быть достигнуты мгновенные и непосредственные результаты проверки и интерпретации детальных изображений.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ru-RU" sz="2000">
                <a:latin typeface="Amatic SC"/>
                <a:ea typeface="Amatic SC"/>
                <a:cs typeface="Amatic SC"/>
                <a:sym typeface="Amatic SC"/>
              </a:rPr>
              <a:t>5.Использование ультразвуковых волн для тестирования не опасная операция.</a:t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45720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2000"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211" name="Google Shape;21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450" y="3312775"/>
            <a:ext cx="3777725" cy="31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11900" y="3312775"/>
            <a:ext cx="3644650" cy="31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0"/>
          <p:cNvSpPr txBox="1"/>
          <p:nvPr/>
        </p:nvSpPr>
        <p:spPr>
          <a:xfrm>
            <a:off x="387450" y="262225"/>
            <a:ext cx="8446500" cy="7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ru-RU" sz="24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Преимущества ультразвукового контроля над другими методами неразрушающего контроля:</a:t>
            </a:r>
            <a:endParaRPr b="1" sz="2400"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/>
        </p:nvSpPr>
        <p:spPr>
          <a:xfrm>
            <a:off x="2735825" y="387450"/>
            <a:ext cx="33843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Ультразвук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67" name="Google Shape;67;p14"/>
          <p:cNvSpPr/>
          <p:nvPr/>
        </p:nvSpPr>
        <p:spPr>
          <a:xfrm>
            <a:off x="179512" y="1916832"/>
            <a:ext cx="849694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rPr>
              <a:t> </a:t>
            </a: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descr="images (3).jpg" id="68" name="Google Shape;68;p14"/>
          <p:cNvPicPr preferRelativeResize="0"/>
          <p:nvPr/>
        </p:nvPicPr>
        <p:blipFill rotWithShape="1">
          <a:blip r:embed="rId3">
            <a:alphaModFix/>
          </a:blip>
          <a:srcRect b="10078" l="0" r="0" t="0"/>
          <a:stretch/>
        </p:blipFill>
        <p:spPr>
          <a:xfrm>
            <a:off x="6279685" y="3077613"/>
            <a:ext cx="2722815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/>
          <p:nvPr/>
        </p:nvSpPr>
        <p:spPr>
          <a:xfrm>
            <a:off x="179550" y="1004639"/>
            <a:ext cx="8784900" cy="16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 Ультразвук – механические волны, аналогичные звуковым, но имеющие частоту  от 20  кГц до миллиарда Гц. (Волны, имеющие частоту более миллиарда Гц, называются гиперзвуком). О существовании ультразвука ученым было известно давно, однако его практическое использование началось только в XX веке. На данный момент ультразвук широко применяют в самых разных сферах.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1691800" y="3194700"/>
            <a:ext cx="1224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Источники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71" name="Google Shape;71;p14"/>
          <p:cNvSpPr/>
          <p:nvPr/>
        </p:nvSpPr>
        <p:spPr>
          <a:xfrm>
            <a:off x="179500" y="4082600"/>
            <a:ext cx="13818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излучатели-генераторы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72" name="Google Shape;72;p14"/>
          <p:cNvSpPr txBox="1"/>
          <p:nvPr/>
        </p:nvSpPr>
        <p:spPr>
          <a:xfrm>
            <a:off x="2267744" y="4077072"/>
            <a:ext cx="10801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73" name="Google Shape;73;p14"/>
          <p:cNvSpPr/>
          <p:nvPr/>
        </p:nvSpPr>
        <p:spPr>
          <a:xfrm>
            <a:off x="1367650" y="5666477"/>
            <a:ext cx="28803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электроакустические преобразователи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74" name="Google Shape;74;p14"/>
          <p:cNvSpPr/>
          <p:nvPr/>
        </p:nvSpPr>
        <p:spPr>
          <a:xfrm>
            <a:off x="3671946" y="3491152"/>
            <a:ext cx="2488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природные явления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75" name="Google Shape;75;p14"/>
          <p:cNvSpPr/>
          <p:nvPr/>
        </p:nvSpPr>
        <p:spPr>
          <a:xfrm>
            <a:off x="2699792" y="4270552"/>
            <a:ext cx="19443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естественные шумы 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76" name="Google Shape;76;p14"/>
          <p:cNvSpPr/>
          <p:nvPr/>
        </p:nvSpPr>
        <p:spPr>
          <a:xfrm>
            <a:off x="4356093" y="4743077"/>
            <a:ext cx="2001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звуки животного мира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cxnSp>
        <p:nvCxnSpPr>
          <p:cNvPr id="77" name="Google Shape;77;p14"/>
          <p:cNvCxnSpPr>
            <a:stCxn id="70" idx="1"/>
            <a:endCxn id="71" idx="0"/>
          </p:cNvCxnSpPr>
          <p:nvPr/>
        </p:nvCxnSpPr>
        <p:spPr>
          <a:xfrm flipH="1">
            <a:off x="870400" y="3448650"/>
            <a:ext cx="821400" cy="63390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78" name="Google Shape;78;p14"/>
          <p:cNvCxnSpPr>
            <a:stCxn id="70" idx="2"/>
            <a:endCxn id="73" idx="0"/>
          </p:cNvCxnSpPr>
          <p:nvPr/>
        </p:nvCxnSpPr>
        <p:spPr>
          <a:xfrm>
            <a:off x="2303800" y="3702600"/>
            <a:ext cx="504000" cy="196380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79" name="Google Shape;79;p14"/>
          <p:cNvCxnSpPr>
            <a:stCxn id="70" idx="3"/>
          </p:cNvCxnSpPr>
          <p:nvPr/>
        </p:nvCxnSpPr>
        <p:spPr>
          <a:xfrm>
            <a:off x="2915800" y="3448650"/>
            <a:ext cx="1098300" cy="28950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80" name="Google Shape;80;p14"/>
          <p:cNvCxnSpPr>
            <a:stCxn id="74" idx="2"/>
            <a:endCxn id="75" idx="0"/>
          </p:cNvCxnSpPr>
          <p:nvPr/>
        </p:nvCxnSpPr>
        <p:spPr>
          <a:xfrm flipH="1">
            <a:off x="3671946" y="3860452"/>
            <a:ext cx="1244100" cy="41010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81" name="Google Shape;81;p14"/>
          <p:cNvCxnSpPr>
            <a:stCxn id="74" idx="2"/>
            <a:endCxn id="76" idx="0"/>
          </p:cNvCxnSpPr>
          <p:nvPr/>
        </p:nvCxnSpPr>
        <p:spPr>
          <a:xfrm>
            <a:off x="4916046" y="3860452"/>
            <a:ext cx="440400" cy="88260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 txBox="1"/>
          <p:nvPr/>
        </p:nvSpPr>
        <p:spPr>
          <a:xfrm>
            <a:off x="539550" y="260651"/>
            <a:ext cx="35283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Эхолокация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87" name="Google Shape;87;p15"/>
          <p:cNvSpPr/>
          <p:nvPr/>
        </p:nvSpPr>
        <p:spPr>
          <a:xfrm>
            <a:off x="179500" y="836697"/>
            <a:ext cx="4572000" cy="15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Летучие мыши, используют при ночном ориентировании эхолокацию, испускают при этом ртом  сигналы чрезвычайно высокой интенсивности.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http://animalworld.com.ua/images/2011/June/Animals/Let-mysh/Let-mysh_12.jpg" id="88" name="Google Shape;8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60032" y="332656"/>
            <a:ext cx="3335337" cy="2220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7-tub-ru.yandex.net/i?id=37628489-62-72&amp;n=21" id="89" name="Google Shape;89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544" y="2492896"/>
            <a:ext cx="2976562" cy="223202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5"/>
          <p:cNvSpPr/>
          <p:nvPr/>
        </p:nvSpPr>
        <p:spPr>
          <a:xfrm>
            <a:off x="3635900" y="2780925"/>
            <a:ext cx="5261100" cy="14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У ночных бабочек из семейства медведиц развился генератор ультразвуковых помех, «сбивающий со следа» летучих мышей, преследующих этих насекомых.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91" name="Google Shape;91;p15"/>
          <p:cNvSpPr/>
          <p:nvPr/>
        </p:nvSpPr>
        <p:spPr>
          <a:xfrm>
            <a:off x="4482450" y="5901801"/>
            <a:ext cx="4572000" cy="79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Ультразвуковой эхолокацией в воде пользуются китообразные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http://im3-tub-ru.yandex.net/i?id=206688336-22-72&amp;n=21" id="92" name="Google Shape;92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95736" y="4786313"/>
            <a:ext cx="2016125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umpback stellwagen.JPG" id="93" name="Google Shape;93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92080" y="4077072"/>
            <a:ext cx="2952750" cy="1671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/>
          <p:nvPr/>
        </p:nvSpPr>
        <p:spPr>
          <a:xfrm>
            <a:off x="2339752" y="395022"/>
            <a:ext cx="3888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Ультразвук и человек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0" y="1052736"/>
            <a:ext cx="842493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0" name="Google Shape;100;p16"/>
          <p:cNvSpPr/>
          <p:nvPr/>
        </p:nvSpPr>
        <p:spPr>
          <a:xfrm>
            <a:off x="179512" y="945742"/>
            <a:ext cx="89646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Электроакустические   преобразователи - преобразуют уже заданные колебания  электрического  напряжения  или  тока  в механическое колебание твердого тела, которое и излучает в окружающую  среду акустические волны.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2286000" y="2244060"/>
            <a:ext cx="4572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179512" y="2060290"/>
            <a:ext cx="8568900" cy="14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В зависимости от направления преобразования различают излучатели и приёмники. Электроакустические преобразователи широко используют для излучения и приёма звука в технике связи и звуковоспроизведения, для измерения и приёма упругих колебаний в ультразвуковой технике, гидролокации и в акустоэлектронике.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http://upload.wikimedia.org/wikipedia/commons/thumb/9/93/Echo_Sounding_USN.jpg/220px-Echo_Sounding_USN.jpg" id="103" name="Google Shape;10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3698050"/>
            <a:ext cx="4176400" cy="281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/>
          <p:nvPr/>
        </p:nvSpPr>
        <p:spPr>
          <a:xfrm>
            <a:off x="431549" y="1224141"/>
            <a:ext cx="8280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В рыбной промышленности применяют ультразвуковую эхолокацию для обнаружения косяков рыб. Ультразвуковые волны отражаются от косяков рыб и приходят в приёмник ультразвука раньше, чем ультразвуковая волна, отразившаяся от дна.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09" name="Google Shape;109;p17"/>
          <p:cNvSpPr/>
          <p:nvPr/>
        </p:nvSpPr>
        <p:spPr>
          <a:xfrm>
            <a:off x="1727690" y="467665"/>
            <a:ext cx="5688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Применение ультразвука в эхолокации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images (13).jpg" id="110" name="Google Shape;11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27813" y="2693825"/>
            <a:ext cx="4684863" cy="350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/>
          <p:nvPr/>
        </p:nvSpPr>
        <p:spPr>
          <a:xfrm>
            <a:off x="503700" y="1133925"/>
            <a:ext cx="8071500" cy="9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в медицине (УЗИ)  - неинвазивное исследование организма человека или животного с помощью ультразвуковых волн.</a:t>
            </a:r>
            <a:endParaRPr b="1" sz="26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250px-MedicalSonographicScanner.jpg" id="116" name="Google Shape;11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3701" y="2205050"/>
            <a:ext cx="3462725" cy="3898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20px-Doppler_mitral_valve.gif" id="117" name="Google Shape;117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2205050"/>
            <a:ext cx="4061725" cy="389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8"/>
          <p:cNvSpPr txBox="1"/>
          <p:nvPr/>
        </p:nvSpPr>
        <p:spPr>
          <a:xfrm>
            <a:off x="503700" y="311225"/>
            <a:ext cx="4861800" cy="71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Диагностическое применение ультразвука</a:t>
            </a:r>
            <a:endParaRPr b="1"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s (20).jpg" id="123" name="Google Shape;12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875" y="2254361"/>
            <a:ext cx="2736325" cy="17070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s (22).jpg" id="124" name="Google Shape;124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35550" y="2239250"/>
            <a:ext cx="2664300" cy="1995653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9"/>
          <p:cNvSpPr/>
          <p:nvPr/>
        </p:nvSpPr>
        <p:spPr>
          <a:xfrm>
            <a:off x="2123728" y="188640"/>
            <a:ext cx="525658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Ультразвуковая дефектоскопия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26" name="Google Shape;126;p19"/>
          <p:cNvSpPr/>
          <p:nvPr/>
        </p:nvSpPr>
        <p:spPr>
          <a:xfrm>
            <a:off x="395536" y="692696"/>
            <a:ext cx="792088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— поиск дефектов в материале изделия ультразвуковым методом, то есть путём излучения и принятия ультразвуковых колебаний, и дальнейшего анализа их амплитуды, времени прихода, формы и других характеристик с помощью специального оборудования — ультразвукового дефектоскопа. 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images (16).jpg" id="127" name="Google Shape;127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78035" y="4581128"/>
            <a:ext cx="2683471" cy="2009168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9"/>
          <p:cNvSpPr/>
          <p:nvPr/>
        </p:nvSpPr>
        <p:spPr>
          <a:xfrm>
            <a:off x="808883" y="3965672"/>
            <a:ext cx="3628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Ультразвуковая сварка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29" name="Google Shape;129;p19"/>
          <p:cNvSpPr/>
          <p:nvPr/>
        </p:nvSpPr>
        <p:spPr>
          <a:xfrm>
            <a:off x="0" y="4431625"/>
            <a:ext cx="6375000" cy="23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4320" lvl="0" marL="27432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— сварка давлением, осуществляемая при воздействии ультразвуковых колебаний. 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-274320" lvl="0" marL="27432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Такой вид сварки применяется для соединения деталей нагрев которых затруднен, или при соединении разнородных металлов или металлов с прочными окисными пленками (алюминий, нержавеющие стали, магнитопроводы из  пермаллоя и т. п.)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/>
          <p:nvPr/>
        </p:nvSpPr>
        <p:spPr>
          <a:xfrm>
            <a:off x="1763688" y="476672"/>
            <a:ext cx="568863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Применение ультразвука в гальванотехнике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35" name="Google Shape;135;p20"/>
          <p:cNvSpPr/>
          <p:nvPr/>
        </p:nvSpPr>
        <p:spPr>
          <a:xfrm>
            <a:off x="251520" y="1412776"/>
            <a:ext cx="835292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для интенсификации гальванических процессов и улучшения качества покрытий, получаемых электрохимическим способом.</a:t>
            </a:r>
            <a:endParaRPr b="1" sz="24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1312485594_1-1.jpg" id="136" name="Google Shape;13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8113" y="2752275"/>
            <a:ext cx="4167187" cy="32115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s (19).jpg" id="137" name="Google Shape;137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04726" y="2818950"/>
            <a:ext cx="3520125" cy="307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/>
          <p:nvPr/>
        </p:nvSpPr>
        <p:spPr>
          <a:xfrm>
            <a:off x="2195736" y="260648"/>
            <a:ext cx="457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Применение ультразвука </a:t>
            </a:r>
            <a:b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</a:br>
            <a:r>
              <a:rPr b="1" lang="ru-RU" sz="3000">
                <a:solidFill>
                  <a:srgbClr val="434343"/>
                </a:solidFill>
                <a:highlight>
                  <a:srgbClr val="B6D7A8"/>
                </a:highlight>
                <a:latin typeface="Amatic SC"/>
                <a:ea typeface="Amatic SC"/>
                <a:cs typeface="Amatic SC"/>
                <a:sym typeface="Amatic SC"/>
              </a:rPr>
              <a:t>для очистки изделий</a:t>
            </a:r>
            <a:endParaRPr b="1" sz="3000">
              <a:solidFill>
                <a:srgbClr val="434343"/>
              </a:solidFill>
              <a:highlight>
                <a:srgbClr val="B6D7A8"/>
              </a:highlight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43" name="Google Shape;143;p21"/>
          <p:cNvSpPr/>
          <p:nvPr/>
        </p:nvSpPr>
        <p:spPr>
          <a:xfrm>
            <a:off x="720525" y="1307125"/>
            <a:ext cx="4806600" cy="54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В лабораториях и на производстве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применяются ультразвуковые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ванны для очистки лабораторной 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посуды и деталей от мелких частиц. 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В ювелирной промышленности 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ювелирные изделия очищают от мелких частиц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полировальной пасты в ультразвуковых ваннах.  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0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rPr>
              <a:t>Для стирки текстильных изделий. </a:t>
            </a:r>
            <a:endParaRPr b="1" sz="3000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descr="220px-Ultra_Sonic_Cleaner_out(ThKraft).jpg" id="144" name="Google Shape;14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33126" y="1230388"/>
            <a:ext cx="3321350" cy="2376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kc-ultrasonic-cleaning-baths-000055381-4.jpg" id="145" name="Google Shape;145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33125" y="3745600"/>
            <a:ext cx="3321350" cy="297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