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9" r:id="rId3"/>
    <p:sldId id="260" r:id="rId4"/>
    <p:sldId id="262" r:id="rId5"/>
    <p:sldId id="266" r:id="rId6"/>
    <p:sldId id="264" r:id="rId7"/>
    <p:sldId id="267" r:id="rId8"/>
    <p:sldId id="265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>
            <a:extLst>
              <a:ext uri="{FF2B5EF4-FFF2-40B4-BE49-F238E27FC236}">
                <a16:creationId xmlns:a16="http://schemas.microsoft.com/office/drawing/2014/main" xmlns="" id="{5B620988-1D8A-4245-95FC-935AEF9B48BA}"/>
              </a:ext>
            </a:extLst>
          </p:cNvPr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>
              <a:extLst>
                <a:ext uri="{FF2B5EF4-FFF2-40B4-BE49-F238E27FC236}">
                  <a16:creationId xmlns:a16="http://schemas.microsoft.com/office/drawing/2014/main" xmlns="" id="{E47D625E-5B86-43E4-A1AF-EE3098E643E1}"/>
                </a:ext>
              </a:extLst>
            </p:cNvPr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>
              <a:extLst>
                <a:ext uri="{FF2B5EF4-FFF2-40B4-BE49-F238E27FC236}">
                  <a16:creationId xmlns:a16="http://schemas.microsoft.com/office/drawing/2014/main" xmlns="" id="{48E67AD8-1172-43B2-A9A4-40ECDB60A6C5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xmlns="" id="{87E7AA0E-2749-4DA6-97ED-C27C2FCD9898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xmlns="" id="{F8478598-9FA3-4AF2-A999-C1C0A8C343CC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xmlns="" id="{19DB69C4-57D7-454E-9A00-C3EC0E1EF974}"/>
                </a:ext>
              </a:extLst>
            </p:cNvPr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xmlns="" id="{E73D0077-A3EC-471B-99FE-738988BC2679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xmlns="" id="{A686334B-4DBE-4903-9952-851E6D3C717C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xmlns="" id="{F039C9E6-0D48-4F85-8436-5E7745106521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xmlns="" id="{589C8D54-DC47-4A96-BE1F-94C53989AE58}"/>
                </a:ext>
              </a:extLst>
            </p:cNvPr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xmlns="" id="{A829F10A-A350-4BDF-8360-9FBBBA71E728}"/>
                </a:ext>
              </a:extLst>
            </p:cNvPr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xmlns="" id="{062CADFB-6934-4D46-8572-F4EDB67FE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xmlns="" id="{6AD706BD-F870-485D-9C30-EDE14E099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xmlns="" id="{5D17C75B-5E29-49AD-B4AF-185FAED11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D6CEE-FD75-433E-BEA2-35A1873C6C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5431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15D70FB-F452-4327-9703-73679F05B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ECACE06-1485-475F-B28F-A77DBFD57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5D02770-5404-4DB9-9C48-56C8B7507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E0F18-7F55-4A16-BDC9-3C631A0308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619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5FE7A0-14FA-4165-B487-4B6CDBAE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A87215D-1C02-42B1-8982-9E3EAFC5E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B57CAB59-8DAF-4A98-9942-35994EC1E9E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9CEE5325-2DBE-4219-BE62-2BD438204E2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DEA523F1-C756-4A37-9DB2-EBB3CAFFEF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768010C-EE86-4F7A-8A57-B9E134B298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1899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A2ADDE3-339B-4670-B78E-8AED28A83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70DE03-D220-465B-A143-51757386A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5937FA-4F81-40FD-98CA-06927F8F2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CF628-13BC-4495-9F54-42E01C1F6E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7939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296FB36-A323-4F51-AD3C-54EE466F9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9833A6A-CBFD-4855-AAF7-81780B684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700CCB8-BA27-469F-A6C0-F9F5F22BB58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9C2E51A3-2AC5-4A5E-82CC-973EAEFBD0A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ABF0CE44-C303-4A9D-88EE-D822E7F2115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F77A9BA-366D-450D-8CD2-1A490CC934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5599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BE084728-2EB9-4E9F-AD79-0B834E8335E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8CF5C229-400D-4E85-AA65-2CD9F06B0B8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F94B8B02-001C-4036-B260-93A76DC411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90990ED5-0AF3-4166-B8F3-FE131B6DA3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987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8C7B5B-5DA2-4E2C-8CBF-08BD1EE7C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766B7DC-F619-4AD3-89B7-E086E59B6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B8C93D2-7EC3-46C0-8E41-44422CF2B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72D55-00C7-4F47-8CD0-797BA85733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513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F1C663-9CC2-4908-B56B-AB625FFEE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41748B-92C5-4753-A828-80437EDDE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7824779-A89F-4433-90B1-8F2A17223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38513-8B24-41C4-8773-76877F917F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3990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5180186-F390-4AA7-B1B0-B7CA864B9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4D88C4-1C6B-43DB-94FC-139C202B2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FCA1120-D097-4DB1-B5F2-2683EB5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033C3-4C34-4AA3-AF24-E6E18794D4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76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5CE0EFA-459C-46B3-B956-666B64ADE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87C6EAA-8A9B-4FC6-9162-28670C4D7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5FFF351-094A-411B-8342-327033331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7B427-D856-47B3-B48D-AE205EEFD6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4752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E771A670-641E-43B5-AC0F-EC30BE6CC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290ED9A-53FF-4A39-88AB-48B4A688B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3DDDA5A-01FE-45CB-AEA3-8C78E249D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CACF6-DECB-4FF5-A127-494C5921D1C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1867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0765AC76-B7F2-401D-B00B-46E0C68FE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82A83BC9-1370-4061-914B-0E231C80F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5F42A5EB-1B90-408C-AD31-0D89CB8E6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2C928-10B0-4E37-92D8-93D690183D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0374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0F4F0738-EAE1-4049-9EEB-901BC4036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63DDEB5E-EB46-4A67-8D8C-02BC66042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FC449E-DB69-489C-AB39-F15CC307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64AFC-B1D5-413F-BB36-B09F102122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542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1276D79F-B5CB-4CAB-9C8C-4181C9B5F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ECCE7793-B10C-47AA-AF7E-8D4C646F3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F8E183AD-266E-4CF5-931E-DCB19C3FB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30702-1956-4688-8DA2-0576A3B0C12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5918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E8D9FDB-C41E-42DB-8479-665E2BA99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6AF3D31D-8990-45C4-877A-15F759948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CB584A37-C1E3-4C3C-B68E-98F62D5F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C407-4178-486B-92C7-09DF4166F0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288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942685D2-4BE5-4D71-B54A-711DAFA66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0EAF4B1F-C253-4D98-8CC6-57C4DBED2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A28403D4-DF5A-4311-ABB6-300D63D4B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17AA5-8589-4B3A-B135-1044B8D6CB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30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6">
            <a:extLst>
              <a:ext uri="{FF2B5EF4-FFF2-40B4-BE49-F238E27FC236}">
                <a16:creationId xmlns:a16="http://schemas.microsoft.com/office/drawing/2014/main" xmlns="" id="{BA32AAC4-DA43-4241-9CE4-F0E0FEC508DF}"/>
              </a:ext>
            </a:extLst>
          </p:cNvPr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BFDD38C6-2BCC-403D-8B01-00D902E8D4F0}"/>
                </a:ext>
              </a:extLst>
            </p:cNvPr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E4B02EE3-3E5C-4758-AF12-A206CF84D726}"/>
                </a:ext>
              </a:extLst>
            </p:cNvPr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B8C27360-E244-41AB-8126-DFB3EDE8CF82}"/>
                </a:ext>
              </a:extLst>
            </p:cNvPr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xmlns="" id="{FC76D513-EE6D-4C18-B8C2-4DC7AE692136}"/>
                </a:ext>
              </a:extLst>
            </p:cNvPr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C3271914-3B09-46BE-B452-E6EE9298E11C}"/>
                </a:ext>
              </a:extLst>
            </p:cNvPr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DBBC2559-D15D-4ED4-BE18-5741F3D6552B}"/>
                </a:ext>
              </a:extLst>
            </p:cNvPr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xmlns="" id="{83E3AF8D-F307-4106-B0B7-150E87182C4C}"/>
                </a:ext>
              </a:extLst>
            </p:cNvPr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17F43733-DD5A-46EB-821D-FE56B3F325F8}"/>
                </a:ext>
              </a:extLst>
            </p:cNvPr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xmlns="" id="{52F258D2-0E86-4CAA-BB19-EB4D5E20B76B}"/>
                </a:ext>
              </a:extLst>
            </p:cNvPr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xmlns="" id="{3978F56B-228B-4323-A342-2AB15A31E4C8}"/>
                </a:ext>
              </a:extLst>
            </p:cNvPr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0D8B5CE1-B37C-4DDC-AFAC-51B8BAD18D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161026CA-E7AE-4F26-98AA-71B9A1875D2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3C80FB-0F95-4668-BB41-EC8CA36C6C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BD685D4-B706-4503-B30C-C4A1FB925A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F2843D-2A0B-4173-A4B1-39F05F45E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chemeClr val="accent1"/>
                </a:solidFill>
              </a:defRPr>
            </a:lvl1pPr>
          </a:lstStyle>
          <a:p>
            <a:fld id="{E4C190BB-577B-42C9-A7F5-E4DA967090B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5" r:id="rId11"/>
    <p:sldLayoutId id="2147483710" r:id="rId12"/>
    <p:sldLayoutId id="2147483716" r:id="rId13"/>
    <p:sldLayoutId id="2147483711" r:id="rId14"/>
    <p:sldLayoutId id="2147483712" r:id="rId15"/>
    <p:sldLayoutId id="2147483713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78159436-6153-4259-A0D5-47A8A308271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30300" y="2405063"/>
            <a:ext cx="5827713" cy="1646237"/>
          </a:xfrm>
        </p:spPr>
        <p:txBody>
          <a:bodyPr/>
          <a:lstStyle/>
          <a:p>
            <a:pPr eaLnBrk="1" hangingPunct="1"/>
            <a:r>
              <a:rPr lang="ru-RU" altLang="ru-RU"/>
              <a:t>Дифузія в побуті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492896"/>
            <a:ext cx="5688632" cy="1602505"/>
          </a:xfrm>
        </p:spPr>
        <p:txBody>
          <a:bodyPr/>
          <a:lstStyle/>
          <a:p>
            <a:r>
              <a:rPr lang="uk-UA" dirty="0" smtClean="0"/>
              <a:t>Дякую за увагу!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8060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xmlns="" id="{D0D12C67-B9FC-445E-8E47-853876C61E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6348413" cy="1320800"/>
          </a:xfrm>
        </p:spPr>
        <p:txBody>
          <a:bodyPr/>
          <a:lstStyle/>
          <a:p>
            <a:pPr eaLnBrk="1" hangingPunct="1"/>
            <a:r>
              <a:rPr lang="uk-UA" altLang="ru-RU"/>
              <a:t>Що таке дифузія?</a:t>
            </a:r>
            <a:endParaRPr lang="ru-RU" altLang="ru-RU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xmlns="" id="{81672E7E-3690-4FDE-99BD-240990F40B34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609600" y="2160588"/>
            <a:ext cx="3087688" cy="3881437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altLang="ru-RU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Дифузія</a:t>
            </a:r>
            <a:r>
              <a:rPr lang="ru-RU" altLang="ru-RU" sz="2000">
                <a:solidFill>
                  <a:schemeClr val="tx1">
                    <a:lumMod val="75000"/>
                    <a:lumOff val="25000"/>
                  </a:schemeClr>
                </a:solidFill>
              </a:rPr>
              <a:t> ( </a:t>
            </a:r>
            <a:r>
              <a:rPr lang="ru-RU" altLang="ru-RU" i="1">
                <a:solidFill>
                  <a:schemeClr val="tx1">
                    <a:lumMod val="75000"/>
                    <a:lumOff val="25000"/>
                  </a:schemeClr>
                </a:solidFill>
              </a:rPr>
              <a:t>з лат. поширення, розтікання, розсіювання, взаємодія)-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altLang="ru-RU" sz="2000">
                <a:solidFill>
                  <a:schemeClr val="tx1">
                    <a:lumMod val="75000"/>
                    <a:lumOff val="25000"/>
                  </a:schemeClr>
                </a:solidFill>
              </a:rPr>
              <a:t>    процес взаємного проникнення молекул або атомів однієї речовини поміж молекул або атомів іншої, що зазвичай приводить до вирівнювання їхніх концентрацій по всьому займаному об'ємі.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0E99D2B2-AA9A-438D-9E00-D3EA67EFE57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68738" y="2819400"/>
            <a:ext cx="3089275" cy="2563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xmlns="" id="{987B2A57-9B8F-4CEA-88D7-70AE0ECB4E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6348413" cy="1320800"/>
          </a:xfrm>
        </p:spPr>
        <p:txBody>
          <a:bodyPr/>
          <a:lstStyle/>
          <a:p>
            <a:pPr eaLnBrk="1" hangingPunct="1"/>
            <a:r>
              <a:rPr lang="uk-UA" altLang="ru-RU"/>
              <a:t>Історична довідка</a:t>
            </a:r>
            <a:endParaRPr lang="ru-RU" altLang="ru-RU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xmlns="" id="{C318607D-B288-4267-A3B9-0B3512F4414A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3708400" y="1412875"/>
            <a:ext cx="4906963" cy="48958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uk-UA" altLang="ru-RU" sz="2800" b="1"/>
              <a:t>Давньогецький учений Демокріт</a:t>
            </a:r>
            <a:r>
              <a:rPr lang="uk-UA" altLang="ru-RU" sz="2800"/>
              <a:t> </a:t>
            </a:r>
            <a:r>
              <a:rPr lang="uk-UA" altLang="ru-RU" sz="1600"/>
              <a:t>(460 р. до н. е.)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uk-UA" altLang="ru-RU" sz="2800"/>
              <a:t>висловив такі припущення: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ь"/>
            </a:pPr>
            <a:r>
              <a:rPr lang="uk-UA" altLang="ru-RU" sz="2800"/>
              <a:t>Всі тіла складаються з атомів;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ь"/>
            </a:pPr>
            <a:r>
              <a:rPr lang="uk-UA" altLang="ru-RU" sz="2800"/>
              <a:t>Атоми утворюють молекули;</a:t>
            </a: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ь"/>
            </a:pPr>
            <a:r>
              <a:rPr lang="uk-UA" altLang="ru-RU" sz="2800"/>
              <a:t>Всі частинки перебувають в безперервному (тепловому) русі </a:t>
            </a:r>
          </a:p>
          <a:p>
            <a:pPr eaLnBrk="1" hangingPunct="1"/>
            <a:endParaRPr lang="ru-RU" altLang="ru-RU" sz="280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D2EF78A6-EA6D-4485-A01E-06722267B8B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989138"/>
            <a:ext cx="3322637" cy="36337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xmlns="" id="{BCB7BC2D-386A-4F07-B4BB-3ADB7269EE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 sz="4000"/>
              <a:t>Від чого залежить швидкість дифузії?</a:t>
            </a:r>
            <a:endParaRPr lang="ru-RU" altLang="ru-RU" sz="4000"/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xmlns="" id="{1C29AC07-39D4-4444-84FB-3D8E70A175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2562225"/>
            <a:ext cx="3600450" cy="1700213"/>
          </a:xfrm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xmlns="" id="{11717633-174B-4EB7-8BFF-D4E07924E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76475"/>
            <a:ext cx="331152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418785" cy="5195664"/>
          </a:xfrm>
        </p:spPr>
        <p:txBody>
          <a:bodyPr/>
          <a:lstStyle/>
          <a:p>
            <a:r>
              <a:rPr lang="ru-RU" sz="2400" dirty="0" err="1"/>
              <a:t>Швидкість</a:t>
            </a:r>
            <a:r>
              <a:rPr lang="ru-RU" sz="2400" dirty="0"/>
              <a:t> </a:t>
            </a:r>
            <a:r>
              <a:rPr lang="ru-RU" sz="2400" dirty="0" err="1"/>
              <a:t>дифузії</a:t>
            </a:r>
            <a:r>
              <a:rPr lang="ru-RU" sz="2400" dirty="0"/>
              <a:t> (англ. </a:t>
            </a:r>
            <a:r>
              <a:rPr lang="en-US" sz="2400" dirty="0"/>
              <a:t>diffusion rate, </a:t>
            </a:r>
            <a:r>
              <a:rPr lang="ru-RU" sz="2400" dirty="0"/>
              <a:t>рос. скорость диффузии) — число молекул,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продифундували</a:t>
            </a:r>
            <a:r>
              <a:rPr lang="ru-RU" sz="2400" dirty="0"/>
              <a:t> через </a:t>
            </a:r>
            <a:r>
              <a:rPr lang="ru-RU" sz="2400" dirty="0" err="1"/>
              <a:t>одиницю</a:t>
            </a:r>
            <a:r>
              <a:rPr lang="ru-RU" sz="2400" dirty="0"/>
              <a:t> </a:t>
            </a:r>
            <a:r>
              <a:rPr lang="ru-RU" sz="2400" dirty="0" err="1"/>
              <a:t>площі</a:t>
            </a:r>
            <a:r>
              <a:rPr lang="ru-RU" sz="2400" dirty="0"/>
              <a:t> за секунду. Вона </a:t>
            </a:r>
            <a:r>
              <a:rPr lang="ru-RU" sz="2400" dirty="0" err="1"/>
              <a:t>зростає</a:t>
            </a:r>
            <a:r>
              <a:rPr lang="ru-RU" sz="2400" dirty="0"/>
              <a:t>, якщо </a:t>
            </a:r>
            <a:r>
              <a:rPr lang="ru-RU" sz="2400" dirty="0" err="1"/>
              <a:t>існує</a:t>
            </a:r>
            <a:r>
              <a:rPr lang="ru-RU" sz="2400" dirty="0"/>
              <a:t> велика </a:t>
            </a:r>
            <a:r>
              <a:rPr lang="ru-RU" sz="2400" dirty="0" err="1"/>
              <a:t>різниця</a:t>
            </a:r>
            <a:r>
              <a:rPr lang="ru-RU" sz="2400" dirty="0"/>
              <a:t> </a:t>
            </a:r>
            <a:r>
              <a:rPr lang="ru-RU" sz="2400" dirty="0" err="1"/>
              <a:t>концентрацій</a:t>
            </a:r>
            <a:r>
              <a:rPr lang="ru-RU" sz="2400" dirty="0"/>
              <a:t> з будь-</a:t>
            </a:r>
            <a:r>
              <a:rPr lang="ru-RU" sz="2400" dirty="0" err="1"/>
              <a:t>якого</a:t>
            </a:r>
            <a:r>
              <a:rPr lang="ru-RU" sz="2400" dirty="0"/>
              <a:t> боку </a:t>
            </a:r>
            <a:r>
              <a:rPr lang="ru-RU" sz="2400" dirty="0" err="1"/>
              <a:t>площини</a:t>
            </a:r>
            <a:r>
              <a:rPr lang="ru-RU" sz="2400" dirty="0"/>
              <a:t>, а </a:t>
            </a:r>
            <a:r>
              <a:rPr lang="ru-RU" sz="2400" dirty="0" err="1"/>
              <a:t>також</a:t>
            </a:r>
            <a:r>
              <a:rPr lang="ru-RU" sz="2400" dirty="0"/>
              <a:t> з температурою. Зменшується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збільшенням</a:t>
            </a:r>
            <a:r>
              <a:rPr lang="ru-RU" sz="2400" dirty="0"/>
              <a:t> тиску, </a:t>
            </a:r>
            <a:r>
              <a:rPr lang="ru-RU" sz="2400" dirty="0" err="1"/>
              <a:t>молекулярної</a:t>
            </a:r>
            <a:r>
              <a:rPr lang="ru-RU" sz="2400" dirty="0"/>
              <a:t> ваги та </a:t>
            </a:r>
            <a:r>
              <a:rPr lang="ru-RU" sz="2400" dirty="0" err="1"/>
              <a:t>молекулярних</a:t>
            </a:r>
            <a:r>
              <a:rPr lang="ru-RU" sz="2400" dirty="0"/>
              <a:t> </a:t>
            </a:r>
            <a:r>
              <a:rPr lang="ru-RU" sz="2400" dirty="0" err="1"/>
              <a:t>розмірів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У </a:t>
            </a:r>
            <a:r>
              <a:rPr lang="ru-RU" sz="2400" dirty="0" err="1"/>
              <a:t>твердих</a:t>
            </a:r>
            <a:r>
              <a:rPr lang="ru-RU" sz="2400" dirty="0"/>
              <a:t> </a:t>
            </a:r>
            <a:r>
              <a:rPr lang="ru-RU" sz="2400" dirty="0" err="1"/>
              <a:t>тілах</a:t>
            </a:r>
            <a:r>
              <a:rPr lang="ru-RU" sz="2400" dirty="0"/>
              <a:t> </a:t>
            </a:r>
            <a:r>
              <a:rPr lang="ru-RU" sz="2400" dirty="0" err="1"/>
              <a:t>дифузія</a:t>
            </a:r>
            <a:r>
              <a:rPr lang="ru-RU" sz="2400" dirty="0"/>
              <a:t> </a:t>
            </a:r>
            <a:r>
              <a:rPr lang="ru-RU" sz="2400" dirty="0" err="1"/>
              <a:t>відбувається</a:t>
            </a:r>
            <a:r>
              <a:rPr lang="ru-RU" sz="2400" dirty="0"/>
              <a:t> </a:t>
            </a:r>
            <a:r>
              <a:rPr lang="ru-RU" sz="2400" dirty="0" err="1"/>
              <a:t>завдяки</a:t>
            </a:r>
            <a:r>
              <a:rPr lang="ru-RU" sz="2400" dirty="0"/>
              <a:t> дефектам </a:t>
            </a:r>
            <a:r>
              <a:rPr lang="ru-RU" sz="2400" dirty="0" err="1"/>
              <a:t>кристалічної</a:t>
            </a:r>
            <a:r>
              <a:rPr lang="ru-RU" sz="2400" dirty="0"/>
              <a:t> </a:t>
            </a:r>
            <a:r>
              <a:rPr lang="ru-RU" sz="2400" dirty="0" err="1"/>
              <a:t>ґратки</a:t>
            </a:r>
            <a:r>
              <a:rPr lang="ru-RU" sz="2400" dirty="0"/>
              <a:t>, </a:t>
            </a:r>
            <a:r>
              <a:rPr lang="ru-RU" sz="2400" dirty="0" err="1"/>
              <a:t>переміщенню</a:t>
            </a:r>
            <a:r>
              <a:rPr lang="ru-RU" sz="2400" dirty="0"/>
              <a:t> </a:t>
            </a:r>
            <a:r>
              <a:rPr lang="ru-RU" sz="2400" dirty="0" err="1"/>
              <a:t>атомів</a:t>
            </a:r>
            <a:r>
              <a:rPr lang="ru-RU" sz="2400" dirty="0"/>
              <a:t> між її </a:t>
            </a:r>
            <a:r>
              <a:rPr lang="ru-RU" sz="2400" dirty="0" err="1"/>
              <a:t>вузлами</a:t>
            </a:r>
            <a:r>
              <a:rPr lang="ru-RU" sz="2400" dirty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обміну</a:t>
            </a:r>
            <a:r>
              <a:rPr lang="ru-RU" sz="2400" dirty="0"/>
              <a:t> </a:t>
            </a:r>
            <a:r>
              <a:rPr lang="ru-RU" sz="2400" dirty="0" err="1"/>
              <a:t>місцями</a:t>
            </a:r>
            <a:r>
              <a:rPr lang="ru-RU" sz="2400" dirty="0"/>
              <a:t> </a:t>
            </a:r>
            <a:r>
              <a:rPr lang="ru-RU" sz="2400" dirty="0" err="1"/>
              <a:t>сусідніх</a:t>
            </a:r>
            <a:r>
              <a:rPr lang="ru-RU" sz="2400" dirty="0"/>
              <a:t> </a:t>
            </a:r>
            <a:r>
              <a:rPr lang="ru-RU" sz="2400" dirty="0" err="1"/>
              <a:t>атомів</a:t>
            </a:r>
            <a:r>
              <a:rPr lang="ru-RU" sz="2400" dirty="0"/>
              <a:t>. </a:t>
            </a:r>
            <a:r>
              <a:rPr lang="ru-RU" sz="2400" dirty="0" err="1"/>
              <a:t>Швидкість</a:t>
            </a:r>
            <a:r>
              <a:rPr lang="ru-RU" sz="2400" dirty="0"/>
              <a:t> </a:t>
            </a:r>
            <a:r>
              <a:rPr lang="ru-RU" sz="2400" dirty="0" err="1"/>
              <a:t>дифузії</a:t>
            </a:r>
            <a:r>
              <a:rPr lang="ru-RU" sz="2400" dirty="0"/>
              <a:t> у </a:t>
            </a:r>
            <a:r>
              <a:rPr lang="ru-RU" sz="2400" dirty="0" err="1"/>
              <a:t>твердих</a:t>
            </a:r>
            <a:r>
              <a:rPr lang="ru-RU" sz="2400" dirty="0"/>
              <a:t> </a:t>
            </a:r>
            <a:r>
              <a:rPr lang="ru-RU" sz="2400" dirty="0" err="1"/>
              <a:t>тілах</a:t>
            </a:r>
            <a:r>
              <a:rPr lang="ru-RU" sz="2400" dirty="0"/>
              <a:t> </a:t>
            </a:r>
            <a:r>
              <a:rPr lang="ru-RU" sz="2400" dirty="0" err="1"/>
              <a:t>залежить</a:t>
            </a:r>
            <a:r>
              <a:rPr lang="ru-RU" sz="2400" dirty="0"/>
              <a:t> від </a:t>
            </a:r>
            <a:r>
              <a:rPr lang="ru-RU" sz="2400" dirty="0" err="1"/>
              <a:t>кількості</a:t>
            </a:r>
            <a:r>
              <a:rPr lang="ru-RU" sz="2400" dirty="0"/>
              <a:t> </a:t>
            </a:r>
            <a:r>
              <a:rPr lang="ru-RU" sz="2400" dirty="0" err="1"/>
              <a:t>дефектів</a:t>
            </a:r>
            <a:r>
              <a:rPr lang="ru-RU" sz="2400" dirty="0"/>
              <a:t> у </a:t>
            </a:r>
            <a:r>
              <a:rPr lang="ru-RU" sz="2400" dirty="0" err="1"/>
              <a:t>ґратці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78529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02B64167-B350-4C57-A177-1D0924A45D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/>
              <a:t>Дифузія в природі</a:t>
            </a:r>
            <a:endParaRPr lang="ru-RU" altLang="ru-RU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942237A5-630F-4B68-9E0F-26367A3D6B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altLang="ru-RU"/>
              <a:t>Тварини знаходять їжу та партнерів для розмноження за запахами</a:t>
            </a:r>
          </a:p>
          <a:p>
            <a:pPr eaLnBrk="1" hangingPunct="1"/>
            <a:endParaRPr lang="ru-RU" altLang="ru-RU"/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xmlns="" id="{31B2048F-5F8C-4F4D-BBE8-94C4DE398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141663"/>
            <a:ext cx="476250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634809" cy="5123656"/>
          </a:xfrm>
        </p:spPr>
        <p:txBody>
          <a:bodyPr/>
          <a:lstStyle/>
          <a:p>
            <a:r>
              <a:rPr lang="ru-RU" sz="1600" dirty="0" err="1"/>
              <a:t>Приклади</a:t>
            </a:r>
            <a:r>
              <a:rPr lang="ru-RU" sz="1600" dirty="0"/>
              <a:t> </a:t>
            </a:r>
            <a:r>
              <a:rPr lang="ru-RU" sz="1600" dirty="0" err="1"/>
              <a:t>дифузії</a:t>
            </a:r>
            <a:r>
              <a:rPr lang="ru-RU" sz="1600" dirty="0"/>
              <a:t> в </a:t>
            </a:r>
            <a:r>
              <a:rPr lang="ru-RU" sz="1600" dirty="0" err="1"/>
              <a:t>навколишньому</a:t>
            </a:r>
            <a:r>
              <a:rPr lang="ru-RU" sz="1600" dirty="0"/>
              <a:t> </a:t>
            </a:r>
            <a:r>
              <a:rPr lang="ru-RU" sz="1600" dirty="0" err="1"/>
              <a:t>світі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err="1"/>
              <a:t>Завдяки</a:t>
            </a:r>
            <a:r>
              <a:rPr lang="ru-RU" sz="1600" dirty="0"/>
              <a:t> </a:t>
            </a:r>
            <a:r>
              <a:rPr lang="ru-RU" sz="1600" dirty="0" err="1"/>
              <a:t>дифузії</a:t>
            </a:r>
            <a:r>
              <a:rPr lang="ru-RU" sz="1600" dirty="0"/>
              <a:t>:</a:t>
            </a:r>
            <a:br>
              <a:rPr lang="ru-RU" sz="1600" dirty="0"/>
            </a:br>
            <a:r>
              <a:rPr lang="ru-RU" sz="1600" dirty="0" err="1"/>
              <a:t>підтримується</a:t>
            </a:r>
            <a:r>
              <a:rPr lang="ru-RU" sz="1600" dirty="0"/>
              <a:t> </a:t>
            </a:r>
            <a:r>
              <a:rPr lang="ru-RU" sz="1600" dirty="0" err="1"/>
              <a:t>однорідний</a:t>
            </a:r>
            <a:r>
              <a:rPr lang="ru-RU" sz="1600" dirty="0"/>
              <a:t> склад атмосферного повітря </a:t>
            </a:r>
            <a:r>
              <a:rPr lang="ru-RU" sz="1600" dirty="0" err="1"/>
              <a:t>поблизу</a:t>
            </a:r>
            <a:r>
              <a:rPr lang="ru-RU" sz="1600" dirty="0"/>
              <a:t> </a:t>
            </a:r>
            <a:r>
              <a:rPr lang="ru-RU" sz="1600" dirty="0" err="1"/>
              <a:t>поверхні</a:t>
            </a:r>
            <a:r>
              <a:rPr lang="ru-RU" sz="1600" dirty="0"/>
              <a:t> </a:t>
            </a:r>
            <a:r>
              <a:rPr lang="ru-RU" sz="1600" dirty="0" err="1"/>
              <a:t>нашої</a:t>
            </a:r>
            <a:r>
              <a:rPr lang="ru-RU" sz="1600" dirty="0"/>
              <a:t> </a:t>
            </a:r>
            <a:r>
              <a:rPr lang="ru-RU" sz="1600" dirty="0" err="1"/>
              <a:t>планети</a:t>
            </a:r>
            <a:r>
              <a:rPr lang="ru-RU" sz="1600" dirty="0"/>
              <a:t>,</a:t>
            </a:r>
            <a:br>
              <a:rPr lang="ru-RU" sz="1600" dirty="0"/>
            </a:br>
            <a:r>
              <a:rPr lang="ru-RU" sz="1600" dirty="0" err="1"/>
              <a:t>відбувається</a:t>
            </a:r>
            <a:r>
              <a:rPr lang="ru-RU" sz="1600" dirty="0"/>
              <a:t> </a:t>
            </a:r>
            <a:r>
              <a:rPr lang="ru-RU" sz="1600" dirty="0" err="1"/>
              <a:t>живлення</a:t>
            </a:r>
            <a:r>
              <a:rPr lang="ru-RU" sz="1600" dirty="0"/>
              <a:t> </a:t>
            </a:r>
            <a:r>
              <a:rPr lang="ru-RU" sz="1600" dirty="0" err="1"/>
              <a:t>рослин</a:t>
            </a:r>
            <a:r>
              <a:rPr lang="ru-RU" sz="1600" dirty="0"/>
              <a:t>,</a:t>
            </a:r>
            <a:br>
              <a:rPr lang="ru-RU" sz="1600" dirty="0"/>
            </a:br>
            <a:r>
              <a:rPr lang="ru-RU" sz="1600" dirty="0" err="1"/>
              <a:t>здійснюється</a:t>
            </a:r>
            <a:r>
              <a:rPr lang="ru-RU" sz="1600" dirty="0"/>
              <a:t> </a:t>
            </a:r>
            <a:r>
              <a:rPr lang="ru-RU" sz="1600" dirty="0" err="1"/>
              <a:t>дихання</a:t>
            </a:r>
            <a:r>
              <a:rPr lang="ru-RU" sz="1600" dirty="0"/>
              <a:t> </a:t>
            </a:r>
            <a:r>
              <a:rPr lang="ru-RU" sz="1600" dirty="0" err="1"/>
              <a:t>людини</a:t>
            </a:r>
            <a:r>
              <a:rPr lang="ru-RU" sz="1600" dirty="0"/>
              <a:t> і </a:t>
            </a:r>
            <a:r>
              <a:rPr lang="ru-RU" sz="1600" dirty="0" err="1"/>
              <a:t>тварин</a:t>
            </a:r>
            <a:r>
              <a:rPr lang="ru-RU" sz="1600" dirty="0"/>
              <a:t>.</a:t>
            </a:r>
            <a:br>
              <a:rPr lang="ru-RU" sz="1600" dirty="0"/>
            </a:br>
            <a:r>
              <a:rPr lang="ru-RU" sz="1600" dirty="0" err="1"/>
              <a:t>Важливий</a:t>
            </a:r>
            <a:r>
              <a:rPr lang="ru-RU" sz="1600" dirty="0"/>
              <a:t> </a:t>
            </a:r>
            <a:r>
              <a:rPr lang="ru-RU" sz="1600" dirty="0" err="1"/>
              <a:t>біологічний</a:t>
            </a:r>
            <a:r>
              <a:rPr lang="ru-RU" sz="1600" dirty="0"/>
              <a:t> процес – фотосинтез </a:t>
            </a:r>
            <a:r>
              <a:rPr lang="ru-RU" sz="1600" dirty="0" err="1"/>
              <a:t>здійснюється</a:t>
            </a:r>
            <a:r>
              <a:rPr lang="ru-RU" sz="1600" dirty="0"/>
              <a:t>, в тому </a:t>
            </a:r>
            <a:r>
              <a:rPr lang="ru-RU" sz="1600" dirty="0" err="1"/>
              <a:t>числі</a:t>
            </a:r>
            <a:r>
              <a:rPr lang="ru-RU" sz="1600" dirty="0"/>
              <a:t> і за </a:t>
            </a:r>
            <a:r>
              <a:rPr lang="ru-RU" sz="1600" dirty="0" err="1"/>
              <a:t>допомогою</a:t>
            </a:r>
            <a:r>
              <a:rPr lang="ru-RU" sz="1600" dirty="0"/>
              <a:t> </a:t>
            </a:r>
            <a:r>
              <a:rPr lang="ru-RU" sz="1600" dirty="0" err="1"/>
              <a:t>дифузії</a:t>
            </a:r>
            <a:r>
              <a:rPr lang="ru-RU" sz="1600" dirty="0"/>
              <a:t>: як ми </a:t>
            </a:r>
            <a:r>
              <a:rPr lang="ru-RU" sz="1600" dirty="0" err="1"/>
              <a:t>знаємо</a:t>
            </a:r>
            <a:r>
              <a:rPr lang="ru-RU" sz="1600" dirty="0"/>
              <a:t>, </a:t>
            </a:r>
            <a:r>
              <a:rPr lang="ru-RU" sz="1600" dirty="0" err="1"/>
              <a:t>завдяки</a:t>
            </a:r>
            <a:r>
              <a:rPr lang="ru-RU" sz="1600" dirty="0"/>
              <a:t> енергії </a:t>
            </a:r>
            <a:r>
              <a:rPr lang="ru-RU" sz="1600" dirty="0" err="1"/>
              <a:t>сонячного</a:t>
            </a:r>
            <a:r>
              <a:rPr lang="ru-RU" sz="1600" dirty="0"/>
              <a:t> </a:t>
            </a:r>
            <a:r>
              <a:rPr lang="ru-RU" sz="1600" dirty="0" err="1"/>
              <a:t>світла</a:t>
            </a:r>
            <a:r>
              <a:rPr lang="ru-RU" sz="1600" dirty="0"/>
              <a:t> вода </a:t>
            </a:r>
            <a:r>
              <a:rPr lang="ru-RU" sz="1600" dirty="0" err="1"/>
              <a:t>розкладається</a:t>
            </a:r>
            <a:r>
              <a:rPr lang="ru-RU" sz="1600" dirty="0"/>
              <a:t> </a:t>
            </a:r>
            <a:r>
              <a:rPr lang="ru-RU" sz="1600" dirty="0" err="1"/>
              <a:t>хлорофілами</a:t>
            </a:r>
            <a:r>
              <a:rPr lang="ru-RU" sz="1600" dirty="0"/>
              <a:t> на </a:t>
            </a:r>
            <a:r>
              <a:rPr lang="ru-RU" sz="1600" dirty="0" err="1"/>
              <a:t>складові</a:t>
            </a:r>
            <a:r>
              <a:rPr lang="ru-RU" sz="1600" dirty="0"/>
              <a:t>, </a:t>
            </a:r>
            <a:r>
              <a:rPr lang="ru-RU" sz="1600" dirty="0" err="1"/>
              <a:t>кисень</a:t>
            </a:r>
            <a:r>
              <a:rPr lang="ru-RU" sz="1600" dirty="0"/>
              <a:t>, </a:t>
            </a:r>
            <a:r>
              <a:rPr lang="ru-RU" sz="1600" dirty="0" err="1"/>
              <a:t>який</a:t>
            </a:r>
            <a:r>
              <a:rPr lang="ru-RU" sz="1600" dirty="0"/>
              <a:t> </a:t>
            </a:r>
            <a:r>
              <a:rPr lang="ru-RU" sz="1600" dirty="0" err="1"/>
              <a:t>виділяється</a:t>
            </a:r>
            <a:r>
              <a:rPr lang="ru-RU" sz="1600" dirty="0"/>
              <a:t> при </a:t>
            </a:r>
            <a:r>
              <a:rPr lang="ru-RU" sz="1600" dirty="0" err="1"/>
              <a:t>цьому</a:t>
            </a:r>
            <a:r>
              <a:rPr lang="ru-RU" sz="1600" dirty="0"/>
              <a:t>, </a:t>
            </a:r>
            <a:r>
              <a:rPr lang="ru-RU" sz="1600" dirty="0" err="1"/>
              <a:t>потрапляє</a:t>
            </a:r>
            <a:r>
              <a:rPr lang="ru-RU" sz="1600" dirty="0"/>
              <a:t> в атмосферу і </a:t>
            </a:r>
            <a:r>
              <a:rPr lang="ru-RU" sz="1600" dirty="0" err="1"/>
              <a:t>поглинається</a:t>
            </a:r>
            <a:r>
              <a:rPr lang="ru-RU" sz="1600" dirty="0"/>
              <a:t> </a:t>
            </a:r>
            <a:r>
              <a:rPr lang="ru-RU" sz="1600" dirty="0" err="1"/>
              <a:t>всіма</a:t>
            </a:r>
            <a:r>
              <a:rPr lang="ru-RU" sz="1600" dirty="0"/>
              <a:t> </a:t>
            </a:r>
            <a:r>
              <a:rPr lang="ru-RU" sz="1600" dirty="0" err="1"/>
              <a:t>живими</a:t>
            </a:r>
            <a:r>
              <a:rPr lang="ru-RU" sz="1600" dirty="0"/>
              <a:t> </a:t>
            </a:r>
            <a:r>
              <a:rPr lang="ru-RU" sz="1600" dirty="0" err="1"/>
              <a:t>організмами</a:t>
            </a:r>
            <a:r>
              <a:rPr lang="ru-RU" sz="1600" dirty="0"/>
              <a:t>. Так от, і сам процес </a:t>
            </a:r>
            <a:r>
              <a:rPr lang="ru-RU" sz="1600" dirty="0" err="1"/>
              <a:t>поглинання</a:t>
            </a:r>
            <a:r>
              <a:rPr lang="ru-RU" sz="1600" dirty="0"/>
              <a:t> </a:t>
            </a:r>
            <a:r>
              <a:rPr lang="ru-RU" sz="1600" dirty="0" err="1"/>
              <a:t>кисню</a:t>
            </a:r>
            <a:r>
              <a:rPr lang="ru-RU" sz="1600" dirty="0"/>
              <a:t> </a:t>
            </a:r>
            <a:r>
              <a:rPr lang="ru-RU" sz="1600" dirty="0" err="1"/>
              <a:t>людиною</a:t>
            </a:r>
            <a:r>
              <a:rPr lang="ru-RU" sz="1600" dirty="0"/>
              <a:t> і </a:t>
            </a:r>
            <a:r>
              <a:rPr lang="ru-RU" sz="1600" dirty="0" err="1"/>
              <a:t>тваринами</a:t>
            </a:r>
            <a:r>
              <a:rPr lang="ru-RU" sz="1600" dirty="0"/>
              <a:t>, і </a:t>
            </a:r>
            <a:r>
              <a:rPr lang="ru-RU" sz="1600" dirty="0" err="1"/>
              <a:t>обмін</a:t>
            </a:r>
            <a:r>
              <a:rPr lang="ru-RU" sz="1600" dirty="0"/>
              <a:t> </a:t>
            </a:r>
            <a:r>
              <a:rPr lang="ru-RU" sz="1600" dirty="0" err="1"/>
              <a:t>речовин</a:t>
            </a:r>
            <a:r>
              <a:rPr lang="ru-RU" sz="1600" dirty="0"/>
              <a:t> у </a:t>
            </a:r>
            <a:r>
              <a:rPr lang="ru-RU" sz="1600" dirty="0" err="1"/>
              <a:t>рослин</a:t>
            </a:r>
            <a:r>
              <a:rPr lang="ru-RU" sz="1600" dirty="0"/>
              <a:t>, все </a:t>
            </a:r>
            <a:r>
              <a:rPr lang="ru-RU" sz="1600" dirty="0" err="1"/>
              <a:t>це</a:t>
            </a:r>
            <a:r>
              <a:rPr lang="ru-RU" sz="1600" dirty="0"/>
              <a:t> </a:t>
            </a:r>
            <a:r>
              <a:rPr lang="ru-RU" sz="1600" dirty="0" err="1"/>
              <a:t>підтримується</a:t>
            </a:r>
            <a:r>
              <a:rPr lang="ru-RU" sz="1600" dirty="0"/>
              <a:t> </a:t>
            </a:r>
            <a:r>
              <a:rPr lang="ru-RU" sz="1600" dirty="0" err="1"/>
              <a:t>дифузією</a:t>
            </a:r>
            <a:r>
              <a:rPr lang="ru-RU" sz="1600" dirty="0"/>
              <a:t>, без якої не могло б </a:t>
            </a:r>
            <a:r>
              <a:rPr lang="ru-RU" sz="1600" dirty="0" err="1"/>
              <a:t>існувати</a:t>
            </a:r>
            <a:r>
              <a:rPr lang="ru-RU" sz="1600" dirty="0"/>
              <a:t> саме </a:t>
            </a:r>
            <a:r>
              <a:rPr lang="ru-RU" sz="1600" dirty="0" err="1"/>
              <a:t>Життя</a:t>
            </a:r>
            <a:r>
              <a:rPr lang="ru-RU" sz="1600" dirty="0"/>
              <a:t>.</a:t>
            </a:r>
            <a:br>
              <a:rPr lang="ru-RU" sz="1600" dirty="0"/>
            </a:br>
            <a:r>
              <a:rPr lang="ru-RU" sz="1600" dirty="0"/>
              <a:t>Але </a:t>
            </a:r>
            <a:r>
              <a:rPr lang="ru-RU" sz="1600" dirty="0" err="1"/>
              <a:t>це</a:t>
            </a:r>
            <a:r>
              <a:rPr lang="ru-RU" sz="1600" dirty="0"/>
              <a:t> в глобальному </a:t>
            </a:r>
            <a:r>
              <a:rPr lang="ru-RU" sz="1600" dirty="0" err="1"/>
              <a:t>плані</a:t>
            </a:r>
            <a:r>
              <a:rPr lang="ru-RU" sz="1600" dirty="0"/>
              <a:t>, в </a:t>
            </a:r>
            <a:r>
              <a:rPr lang="ru-RU" sz="1600" dirty="0" err="1"/>
              <a:t>більш</a:t>
            </a:r>
            <a:r>
              <a:rPr lang="ru-RU" sz="1600" dirty="0"/>
              <a:t> </a:t>
            </a:r>
            <a:r>
              <a:rPr lang="ru-RU" sz="1600" dirty="0" err="1"/>
              <a:t>простих</a:t>
            </a:r>
            <a:r>
              <a:rPr lang="ru-RU" sz="1600" dirty="0"/>
              <a:t> речах, ми </a:t>
            </a:r>
            <a:r>
              <a:rPr lang="ru-RU" sz="1600" dirty="0" err="1"/>
              <a:t>можемо</a:t>
            </a:r>
            <a:r>
              <a:rPr lang="ru-RU" sz="1600" dirty="0"/>
              <a:t> </a:t>
            </a:r>
            <a:r>
              <a:rPr lang="ru-RU" sz="1600" dirty="0" err="1"/>
              <a:t>спостерігати</a:t>
            </a:r>
            <a:r>
              <a:rPr lang="ru-RU" sz="1600" dirty="0"/>
              <a:t> </a:t>
            </a:r>
            <a:r>
              <a:rPr lang="ru-RU" sz="1600" dirty="0" err="1"/>
              <a:t>дифузію</a:t>
            </a:r>
            <a:r>
              <a:rPr lang="ru-RU" sz="1600" dirty="0"/>
              <a:t>:</a:t>
            </a:r>
            <a:br>
              <a:rPr lang="ru-RU" sz="1600" dirty="0"/>
            </a:br>
            <a:r>
              <a:rPr lang="ru-RU" sz="1600" dirty="0"/>
              <a:t>В саду, де </a:t>
            </a:r>
            <a:r>
              <a:rPr lang="ru-RU" sz="1600" dirty="0" err="1"/>
              <a:t>квіти</a:t>
            </a:r>
            <a:r>
              <a:rPr lang="ru-RU" sz="1600" dirty="0"/>
              <a:t> </a:t>
            </a:r>
            <a:r>
              <a:rPr lang="ru-RU" sz="1600" dirty="0" err="1"/>
              <a:t>виділяють</a:t>
            </a:r>
            <a:r>
              <a:rPr lang="ru-RU" sz="1600" dirty="0"/>
              <a:t> свій аромат </a:t>
            </a:r>
            <a:r>
              <a:rPr lang="ru-RU" sz="1600" dirty="0" err="1"/>
              <a:t>завдяки</a:t>
            </a:r>
            <a:r>
              <a:rPr lang="ru-RU" sz="1600" dirty="0"/>
              <a:t> </a:t>
            </a:r>
            <a:r>
              <a:rPr lang="ru-RU" sz="1600" dirty="0" err="1"/>
              <a:t>дифузії</a:t>
            </a:r>
            <a:r>
              <a:rPr lang="ru-RU" sz="1600" dirty="0"/>
              <a:t> (</a:t>
            </a:r>
            <a:r>
              <a:rPr lang="ru-RU" sz="1600" dirty="0" err="1"/>
              <a:t>їх</a:t>
            </a:r>
            <a:r>
              <a:rPr lang="ru-RU" sz="1600" dirty="0"/>
              <a:t> </a:t>
            </a:r>
            <a:r>
              <a:rPr lang="ru-RU" sz="1600" dirty="0" err="1"/>
              <a:t>частинки</a:t>
            </a:r>
            <a:r>
              <a:rPr lang="ru-RU" sz="1600" dirty="0"/>
              <a:t> </a:t>
            </a:r>
            <a:r>
              <a:rPr lang="ru-RU" sz="1600" dirty="0" err="1"/>
              <a:t>перемішуються</a:t>
            </a:r>
            <a:r>
              <a:rPr lang="ru-RU" sz="1600" dirty="0"/>
              <a:t> з </a:t>
            </a:r>
            <a:r>
              <a:rPr lang="ru-RU" sz="1600" dirty="0" err="1"/>
              <a:t>частинками</a:t>
            </a:r>
            <a:r>
              <a:rPr lang="ru-RU" sz="1600" dirty="0"/>
              <a:t> </a:t>
            </a:r>
            <a:r>
              <a:rPr lang="ru-RU" sz="1600" dirty="0" err="1"/>
              <a:t>навколишнього</a:t>
            </a:r>
            <a:r>
              <a:rPr lang="ru-RU" sz="1600" dirty="0"/>
              <a:t> повітря).</a:t>
            </a:r>
            <a:br>
              <a:rPr lang="ru-RU" sz="1600" dirty="0"/>
            </a:br>
            <a:r>
              <a:rPr lang="ru-RU" sz="1600" dirty="0" err="1"/>
              <a:t>Розчиняючи</a:t>
            </a:r>
            <a:r>
              <a:rPr lang="ru-RU" sz="1600" dirty="0"/>
              <a:t> </a:t>
            </a:r>
            <a:r>
              <a:rPr lang="ru-RU" sz="1600" dirty="0" err="1"/>
              <a:t>цукор</a:t>
            </a:r>
            <a:r>
              <a:rPr lang="ru-RU" sz="1600" dirty="0"/>
              <a:t> в </a:t>
            </a:r>
            <a:r>
              <a:rPr lang="ru-RU" sz="1600" dirty="0" err="1"/>
              <a:t>чаї</a:t>
            </a:r>
            <a:r>
              <a:rPr lang="ru-RU" sz="1600" dirty="0"/>
              <a:t> </a:t>
            </a:r>
            <a:r>
              <a:rPr lang="ru-RU" sz="1600" dirty="0" err="1"/>
              <a:t>або</a:t>
            </a:r>
            <a:r>
              <a:rPr lang="ru-RU" sz="1600" dirty="0"/>
              <a:t> </a:t>
            </a:r>
            <a:r>
              <a:rPr lang="ru-RU" sz="1600" dirty="0" err="1"/>
              <a:t>каві</a:t>
            </a:r>
            <a:r>
              <a:rPr lang="ru-RU" sz="1600" dirty="0"/>
              <a:t>, чай </a:t>
            </a:r>
            <a:r>
              <a:rPr lang="ru-RU" sz="1600" dirty="0" err="1"/>
              <a:t>або</a:t>
            </a:r>
            <a:r>
              <a:rPr lang="ru-RU" sz="1600" dirty="0"/>
              <a:t> </a:t>
            </a:r>
            <a:r>
              <a:rPr lang="ru-RU" sz="1600" dirty="0" err="1"/>
              <a:t>кава</a:t>
            </a:r>
            <a:r>
              <a:rPr lang="ru-RU" sz="1600" dirty="0"/>
              <a:t> стає </a:t>
            </a:r>
            <a:r>
              <a:rPr lang="ru-RU" sz="1600" dirty="0" err="1"/>
              <a:t>солодким</a:t>
            </a:r>
            <a:r>
              <a:rPr lang="ru-RU" sz="1600" dirty="0"/>
              <a:t> </a:t>
            </a:r>
            <a:r>
              <a:rPr lang="ru-RU" sz="1600" dirty="0" err="1"/>
              <a:t>завдяки</a:t>
            </a:r>
            <a:r>
              <a:rPr lang="ru-RU" sz="1600" dirty="0"/>
              <a:t> </a:t>
            </a:r>
            <a:r>
              <a:rPr lang="ru-RU" sz="1600" dirty="0" err="1"/>
              <a:t>дифузії</a:t>
            </a:r>
            <a:r>
              <a:rPr lang="ru-RU" sz="1600" dirty="0"/>
              <a:t>.</a:t>
            </a:r>
            <a:br>
              <a:rPr lang="ru-RU" sz="1600" dirty="0"/>
            </a:br>
            <a:r>
              <a:rPr lang="ru-RU" sz="1600" dirty="0"/>
              <a:t>При </a:t>
            </a:r>
            <a:r>
              <a:rPr lang="ru-RU" sz="1600" dirty="0" err="1"/>
              <a:t>різанні</a:t>
            </a:r>
            <a:r>
              <a:rPr lang="ru-RU" sz="1600" dirty="0"/>
              <a:t> </a:t>
            </a:r>
            <a:r>
              <a:rPr lang="ru-RU" sz="1600" dirty="0" err="1"/>
              <a:t>цибулі</a:t>
            </a:r>
            <a:r>
              <a:rPr lang="ru-RU" sz="1600" dirty="0"/>
              <a:t> у вас </a:t>
            </a:r>
            <a:r>
              <a:rPr lang="ru-RU" sz="1600" dirty="0" err="1"/>
              <a:t>почнуть</a:t>
            </a:r>
            <a:r>
              <a:rPr lang="ru-RU" sz="1600" dirty="0"/>
              <a:t> </a:t>
            </a:r>
            <a:r>
              <a:rPr lang="ru-RU" sz="1600" dirty="0" err="1"/>
              <a:t>сльозитися</a:t>
            </a:r>
            <a:r>
              <a:rPr lang="ru-RU" sz="1600" dirty="0"/>
              <a:t> </a:t>
            </a:r>
            <a:r>
              <a:rPr lang="ru-RU" sz="1600" dirty="0" err="1"/>
              <a:t>очі</a:t>
            </a:r>
            <a:r>
              <a:rPr lang="ru-RU" sz="1600" dirty="0"/>
              <a:t>, </a:t>
            </a:r>
            <a:r>
              <a:rPr lang="ru-RU" sz="1600" dirty="0" err="1"/>
              <a:t>відбувається</a:t>
            </a:r>
            <a:r>
              <a:rPr lang="ru-RU" sz="1600" dirty="0"/>
              <a:t> </a:t>
            </a:r>
            <a:r>
              <a:rPr lang="ru-RU" sz="1600" dirty="0" err="1"/>
              <a:t>це</a:t>
            </a:r>
            <a:r>
              <a:rPr lang="ru-RU" sz="1600" dirty="0"/>
              <a:t> </a:t>
            </a:r>
            <a:r>
              <a:rPr lang="ru-RU" sz="1600" dirty="0" err="1"/>
              <a:t>теж</a:t>
            </a:r>
            <a:r>
              <a:rPr lang="ru-RU" sz="1600" dirty="0"/>
              <a:t> через </a:t>
            </a:r>
            <a:r>
              <a:rPr lang="ru-RU" sz="1600" dirty="0" err="1"/>
              <a:t>дифузію</a:t>
            </a:r>
            <a:r>
              <a:rPr lang="ru-RU" sz="1600" dirty="0"/>
              <a:t>, </a:t>
            </a:r>
            <a:r>
              <a:rPr lang="ru-RU" sz="1600" dirty="0" err="1"/>
              <a:t>молекули</a:t>
            </a:r>
            <a:r>
              <a:rPr lang="ru-RU" sz="1600" dirty="0"/>
              <a:t> </a:t>
            </a:r>
            <a:r>
              <a:rPr lang="ru-RU" sz="1600" dirty="0" err="1"/>
              <a:t>цибулі</a:t>
            </a:r>
            <a:r>
              <a:rPr lang="ru-RU" sz="1600" dirty="0"/>
              <a:t> </a:t>
            </a:r>
            <a:r>
              <a:rPr lang="ru-RU" sz="1600" dirty="0" err="1"/>
              <a:t>змішуються</a:t>
            </a:r>
            <a:r>
              <a:rPr lang="ru-RU" sz="1600" dirty="0"/>
              <a:t> з молекулами повітря і </a:t>
            </a:r>
            <a:r>
              <a:rPr lang="ru-RU" sz="1600" dirty="0" err="1"/>
              <a:t>ваші</a:t>
            </a:r>
            <a:r>
              <a:rPr lang="ru-RU" sz="1600" dirty="0"/>
              <a:t> </a:t>
            </a:r>
            <a:r>
              <a:rPr lang="ru-RU" sz="1600" dirty="0" err="1"/>
              <a:t>очі</a:t>
            </a:r>
            <a:r>
              <a:rPr lang="ru-RU" sz="1600" dirty="0"/>
              <a:t> на </a:t>
            </a:r>
            <a:r>
              <a:rPr lang="ru-RU" sz="1600" dirty="0" err="1"/>
              <a:t>це</a:t>
            </a:r>
            <a:r>
              <a:rPr lang="ru-RU" sz="1600" dirty="0"/>
              <a:t> </a:t>
            </a:r>
            <a:r>
              <a:rPr lang="ru-RU" sz="1600" dirty="0" err="1"/>
              <a:t>реагують</a:t>
            </a:r>
            <a:r>
              <a:rPr lang="ru-RU" sz="1600" dirty="0"/>
              <a:t>.</a:t>
            </a:r>
            <a:br>
              <a:rPr lang="ru-RU" sz="1600" dirty="0"/>
            </a:br>
            <a:r>
              <a:rPr lang="ru-RU" sz="1600" dirty="0"/>
              <a:t>Таких прикладом можна </a:t>
            </a:r>
            <a:r>
              <a:rPr lang="ru-RU" sz="1600" dirty="0" err="1"/>
              <a:t>наводити</a:t>
            </a:r>
            <a:r>
              <a:rPr lang="ru-RU" sz="1600" dirty="0"/>
              <a:t> </a:t>
            </a:r>
            <a:r>
              <a:rPr lang="ru-RU" sz="1600" dirty="0" err="1"/>
              <a:t>ще</a:t>
            </a:r>
            <a:r>
              <a:rPr lang="ru-RU" sz="1600" dirty="0"/>
              <a:t> </a:t>
            </a:r>
            <a:r>
              <a:rPr lang="ru-RU" sz="1600" dirty="0" err="1"/>
              <a:t>дуже</a:t>
            </a:r>
            <a:r>
              <a:rPr lang="ru-RU" sz="1600" dirty="0"/>
              <a:t> </a:t>
            </a:r>
            <a:r>
              <a:rPr lang="ru-RU" sz="1600" dirty="0" err="1"/>
              <a:t>багато</a:t>
            </a:r>
            <a:r>
              <a:rPr lang="ru-RU" sz="1600" dirty="0"/>
              <a:t>.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78276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xmlns="" id="{5805661C-8A34-4253-8E5A-11FC3D2E6A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altLang="ru-RU"/>
              <a:t>Дифузія в побуті</a:t>
            </a:r>
            <a:endParaRPr lang="ru-RU" altLang="ru-RU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xmlns="" id="{022585E2-F04B-4340-86B3-7DCBB64E07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altLang="ru-RU"/>
              <a:t>На явищі дифузії грунтується приготування консервації, варення, компотів</a:t>
            </a:r>
          </a:p>
          <a:p>
            <a:pPr eaLnBrk="1" hangingPunct="1"/>
            <a:endParaRPr lang="ru-RU" altLang="ru-RU"/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xmlns="" id="{AA40934D-E7F0-41F8-BD22-D47DC9E87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500438"/>
            <a:ext cx="2714625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922841" cy="5627712"/>
          </a:xfrm>
        </p:spPr>
        <p:txBody>
          <a:bodyPr/>
          <a:lstStyle/>
          <a:p>
            <a:r>
              <a:rPr lang="ru-RU" sz="2000" dirty="0" err="1"/>
              <a:t>Приклади</a:t>
            </a:r>
            <a:r>
              <a:rPr lang="ru-RU" sz="2000" dirty="0"/>
              <a:t> </a:t>
            </a:r>
            <a:r>
              <a:rPr lang="ru-RU" sz="2000" dirty="0" err="1"/>
              <a:t>дифузії</a:t>
            </a:r>
            <a:r>
              <a:rPr lang="ru-RU" sz="2000" dirty="0"/>
              <a:t> в </a:t>
            </a:r>
            <a:r>
              <a:rPr lang="ru-RU" sz="2000" dirty="0" err="1"/>
              <a:t>побуті</a:t>
            </a: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err="1"/>
              <a:t>Явище</a:t>
            </a:r>
            <a:r>
              <a:rPr lang="ru-RU" sz="2000" dirty="0"/>
              <a:t> </a:t>
            </a:r>
            <a:r>
              <a:rPr lang="ru-RU" sz="2000" dirty="0" err="1"/>
              <a:t>дифузії</a:t>
            </a:r>
            <a:r>
              <a:rPr lang="ru-RU" sz="2000" dirty="0"/>
              <a:t> можна </a:t>
            </a:r>
            <a:r>
              <a:rPr lang="ru-RU" sz="2000" dirty="0" err="1"/>
              <a:t>спостерігати</a:t>
            </a:r>
            <a:r>
              <a:rPr lang="ru-RU" sz="2000" dirty="0"/>
              <a:t> в </a:t>
            </a:r>
            <a:r>
              <a:rPr lang="ru-RU" sz="2000" dirty="0" err="1"/>
              <a:t>побуті</a:t>
            </a:r>
            <a:r>
              <a:rPr lang="ru-RU" sz="2000" dirty="0"/>
              <a:t> (</a:t>
            </a:r>
            <a:r>
              <a:rPr lang="ru-RU" sz="2000" dirty="0" err="1"/>
              <a:t>вдома</a:t>
            </a:r>
            <a:r>
              <a:rPr lang="ru-RU" sz="2000" dirty="0"/>
              <a:t>) </a:t>
            </a:r>
            <a:r>
              <a:rPr lang="ru-RU" sz="2000" dirty="0" err="1"/>
              <a:t>досить</a:t>
            </a:r>
            <a:r>
              <a:rPr lang="ru-RU" sz="2000" dirty="0"/>
              <a:t> часто: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– коли </a:t>
            </a:r>
            <a:r>
              <a:rPr lang="ru-RU" sz="2000" dirty="0" err="1"/>
              <a:t>користуємося</a:t>
            </a:r>
            <a:r>
              <a:rPr lang="ru-RU" sz="2000" dirty="0"/>
              <a:t> </a:t>
            </a:r>
            <a:r>
              <a:rPr lang="ru-RU" sz="2000" dirty="0" err="1"/>
              <a:t>аромолампою</a:t>
            </a:r>
            <a:r>
              <a:rPr lang="ru-RU" sz="2000" dirty="0"/>
              <a:t> з </a:t>
            </a:r>
            <a:r>
              <a:rPr lang="ru-RU" sz="2000" dirty="0" err="1"/>
              <a:t>ефірними</a:t>
            </a:r>
            <a:r>
              <a:rPr lang="ru-RU" sz="2000" dirty="0"/>
              <a:t> маслами</a:t>
            </a:r>
            <a:br>
              <a:rPr lang="ru-RU" sz="2000" dirty="0"/>
            </a:br>
            <a:r>
              <a:rPr lang="ru-RU" sz="2000" dirty="0"/>
              <a:t>– при </a:t>
            </a:r>
            <a:r>
              <a:rPr lang="ru-RU" sz="2000" dirty="0" err="1"/>
              <a:t>використанні</a:t>
            </a:r>
            <a:r>
              <a:rPr lang="ru-RU" sz="2000" dirty="0"/>
              <a:t> спреями для </a:t>
            </a:r>
            <a:r>
              <a:rPr lang="ru-RU" sz="2000" dirty="0" err="1"/>
              <a:t>тіла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для </a:t>
            </a:r>
            <a:r>
              <a:rPr lang="ru-RU" sz="2000" dirty="0" err="1"/>
              <a:t>ніг</a:t>
            </a:r>
            <a:r>
              <a:rPr lang="ru-RU" sz="2000" dirty="0"/>
              <a:t>,</a:t>
            </a:r>
            <a:br>
              <a:rPr lang="ru-RU" sz="2000" dirty="0"/>
            </a:br>
            <a:r>
              <a:rPr lang="ru-RU" sz="2000" dirty="0"/>
              <a:t>– при </a:t>
            </a:r>
            <a:r>
              <a:rPr lang="ru-RU" sz="2000" dirty="0" err="1"/>
              <a:t>розпиленні</a:t>
            </a:r>
            <a:r>
              <a:rPr lang="ru-RU" sz="2000" dirty="0"/>
              <a:t> </a:t>
            </a:r>
            <a:r>
              <a:rPr lang="ru-RU" sz="2000" dirty="0" err="1"/>
              <a:t>парфумів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– при </a:t>
            </a:r>
            <a:r>
              <a:rPr lang="ru-RU" sz="2000" dirty="0" err="1"/>
              <a:t>використанні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 для </a:t>
            </a:r>
            <a:r>
              <a:rPr lang="ru-RU" sz="2000" dirty="0" err="1"/>
              <a:t>знищення</a:t>
            </a:r>
            <a:r>
              <a:rPr lang="ru-RU" sz="2000" dirty="0"/>
              <a:t> в </a:t>
            </a:r>
            <a:r>
              <a:rPr lang="ru-RU" sz="2000" dirty="0" err="1"/>
              <a:t>приміщенні</a:t>
            </a:r>
            <a:r>
              <a:rPr lang="ru-RU" sz="2000" dirty="0"/>
              <a:t> </a:t>
            </a:r>
            <a:r>
              <a:rPr lang="ru-RU" sz="2000" dirty="0" err="1"/>
              <a:t>комарів</a:t>
            </a:r>
            <a:r>
              <a:rPr lang="ru-RU" sz="2000" dirty="0"/>
              <a:t> і мух,</a:t>
            </a:r>
            <a:br>
              <a:rPr lang="ru-RU" sz="2000" dirty="0"/>
            </a:br>
            <a:r>
              <a:rPr lang="ru-RU" sz="2000" dirty="0"/>
              <a:t>– коли щось </a:t>
            </a:r>
            <a:r>
              <a:rPr lang="ru-RU" sz="2000" dirty="0" err="1"/>
              <a:t>склеюємо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– коли </a:t>
            </a:r>
            <a:r>
              <a:rPr lang="ru-RU" sz="2000" dirty="0" err="1"/>
              <a:t>п’ємо</a:t>
            </a:r>
            <a:r>
              <a:rPr lang="ru-RU" sz="2000" dirty="0"/>
              <a:t> чай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каву</a:t>
            </a:r>
            <a:r>
              <a:rPr lang="ru-RU" sz="2000" dirty="0"/>
              <a:t>. 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err="1"/>
              <a:t>Візьмемо</a:t>
            </a:r>
            <a:r>
              <a:rPr lang="ru-RU" sz="2000" dirty="0"/>
              <a:t> чай з </a:t>
            </a:r>
            <a:r>
              <a:rPr lang="ru-RU" sz="2000" dirty="0" err="1"/>
              <a:t>цукром</a:t>
            </a:r>
            <a:r>
              <a:rPr lang="ru-RU" sz="2000" dirty="0"/>
              <a:t> і </a:t>
            </a:r>
            <a:r>
              <a:rPr lang="ru-RU" sz="2000" dirty="0" err="1"/>
              <a:t>шматочком</a:t>
            </a:r>
            <a:r>
              <a:rPr lang="ru-RU" sz="2000" dirty="0"/>
              <a:t> лимона. Ми </a:t>
            </a:r>
            <a:r>
              <a:rPr lang="ru-RU" sz="2000" dirty="0" err="1"/>
              <a:t>перемішуємо</a:t>
            </a:r>
            <a:r>
              <a:rPr lang="ru-RU" sz="2000" dirty="0"/>
              <a:t> ложечкою </a:t>
            </a:r>
            <a:r>
              <a:rPr lang="ru-RU" sz="2000" dirty="0" err="1"/>
              <a:t>гарячу</a:t>
            </a:r>
            <a:r>
              <a:rPr lang="ru-RU" sz="2000" dirty="0"/>
              <a:t> воду –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прискорює</a:t>
            </a:r>
            <a:r>
              <a:rPr lang="ru-RU" sz="2000" dirty="0"/>
              <a:t> процес </a:t>
            </a:r>
            <a:r>
              <a:rPr lang="ru-RU" sz="2000" dirty="0" err="1"/>
              <a:t>проникнення</a:t>
            </a:r>
            <a:r>
              <a:rPr lang="ru-RU" sz="2000" dirty="0"/>
              <a:t> молекул </a:t>
            </a:r>
            <a:r>
              <a:rPr lang="ru-RU" sz="2000" dirty="0" err="1"/>
              <a:t>цукру</a:t>
            </a:r>
            <a:r>
              <a:rPr lang="ru-RU" sz="2000" dirty="0"/>
              <a:t> і лимона між молекулами води.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9188226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</TotalTime>
  <Words>182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Дифузія в побуті</vt:lpstr>
      <vt:lpstr>Що таке дифузія?</vt:lpstr>
      <vt:lpstr>Історична довідка</vt:lpstr>
      <vt:lpstr>Від чого залежить швидкість дифузії?</vt:lpstr>
      <vt:lpstr>Швидкість дифузії (англ. diffusion rate, рос. скорость диффузии) — число молекул, які продифундували через одиницю площі за секунду. Вона зростає, якщо існує велика різниця концентрацій з будь-якого боку площини, а також з температурою. Зменшується зі збільшенням тиску, молекулярної ваги та молекулярних розмірів.  У твердих тілах дифузія відбувається завдяки дефектам кристалічної ґратки, переміщенню атомів між її вузлами або обміну місцями сусідніх атомів. Швидкість дифузії у твердих тілах залежить від кількості дефектів у ґратці </vt:lpstr>
      <vt:lpstr>Дифузія в природі</vt:lpstr>
      <vt:lpstr>Приклади дифузії в навколишньому світі Завдяки дифузії: підтримується однорідний склад атмосферного повітря поблизу поверхні нашої планети, відбувається живлення рослин, здійснюється дихання людини і тварин. Важливий біологічний процес – фотосинтез здійснюється, в тому числі і за допомогою дифузії: як ми знаємо, завдяки енергії сонячного світла вода розкладається хлорофілами на складові, кисень, який виділяється при цьому, потрапляє в атмосферу і поглинається всіма живими організмами. Так от, і сам процес поглинання кисню людиною і тваринами, і обмін речовин у рослин, все це підтримується дифузією, без якої не могло б існувати саме Життя. Але це в глобальному плані, в більш простих речах, ми можемо спостерігати дифузію: В саду, де квіти виділяють свій аромат завдяки дифузії (їх частинки перемішуються з частинками навколишнього повітря). Розчиняючи цукор в чаї або каві, чай або кава стає солодким завдяки дифузії. При різанні цибулі у вас почнуть сльозитися очі, відбувається це теж через дифузію, молекули цибулі змішуються з молекулами повітря і ваші очі на це реагують. Таких прикладом можна наводити ще дуже багато. </vt:lpstr>
      <vt:lpstr>Дифузія в побуті</vt:lpstr>
      <vt:lpstr>Приклади дифузії в побуті   Явище дифузії можна спостерігати в побуті (вдома) досить часто:  – коли користуємося аромолампою з ефірними маслами – при використанні спреями для тіла або для ніг, – при розпиленні парфумів – при використанні засобів для знищення в приміщенні комарів і мух, – коли щось склеюємо – коли п’ємо чай або каву.   Візьмемо чай з цукром і шматочком лимона. Ми перемішуємо ложечкою гарячу воду – це прискорює процес проникнення молекул цукру і лимона між молекулами води. </vt:lpstr>
      <vt:lpstr>Дякую за увагу!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Дифузія в побуті</dc:title>
  <dc:creator>DJ_Diesel</dc:creator>
  <cp:lastModifiedBy>Windows</cp:lastModifiedBy>
  <cp:revision>7</cp:revision>
  <dcterms:created xsi:type="dcterms:W3CDTF">2015-09-25T07:35:30Z</dcterms:created>
  <dcterms:modified xsi:type="dcterms:W3CDTF">2020-02-20T07:14:37Z</dcterms:modified>
</cp:coreProperties>
</file>