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0" r:id="rId1"/>
  </p:sldMasterIdLst>
  <p:notesMasterIdLst>
    <p:notesMasterId r:id="rId15"/>
  </p:notesMasterIdLst>
  <p:sldIdLst>
    <p:sldId id="256" r:id="rId2"/>
    <p:sldId id="291" r:id="rId3"/>
    <p:sldId id="300" r:id="rId4"/>
    <p:sldId id="270" r:id="rId5"/>
    <p:sldId id="301" r:id="rId6"/>
    <p:sldId id="271" r:id="rId7"/>
    <p:sldId id="290" r:id="rId8"/>
    <p:sldId id="257" r:id="rId9"/>
    <p:sldId id="272" r:id="rId10"/>
    <p:sldId id="273" r:id="rId11"/>
    <p:sldId id="274" r:id="rId12"/>
    <p:sldId id="282" r:id="rId13"/>
    <p:sldId id="302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00B0"/>
    <a:srgbClr val="FF0066"/>
    <a:srgbClr val="99CCFF"/>
    <a:srgbClr val="0000FF"/>
    <a:srgbClr val="FFFF00"/>
    <a:srgbClr val="FFFF99"/>
    <a:srgbClr val="FFCCCC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7DDA90-F552-40BD-9A46-385EFB64FEEF}" type="datetimeFigureOut">
              <a:rPr lang="ru-RU" smtClean="0"/>
              <a:t>17.02.2020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E9E5F8-F775-484E-89FD-E319AFF509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9678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9213" y="877888"/>
            <a:ext cx="4219575" cy="316547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315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1061392" y="4350019"/>
            <a:ext cx="4740978" cy="3436298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84598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9213" y="877888"/>
            <a:ext cx="4219575" cy="316547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339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1061392" y="4350019"/>
            <a:ext cx="4740978" cy="3436298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84755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9213" y="877888"/>
            <a:ext cx="4219575" cy="316547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363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1061392" y="4350019"/>
            <a:ext cx="4740978" cy="3436298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4929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ru-RU" altLang="en-US"/>
              <a:t>Образец заголовка</a:t>
            </a:r>
          </a:p>
        </p:txBody>
      </p:sp>
      <p:sp>
        <p:nvSpPr>
          <p:cNvPr id="901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r>
              <a:rPr lang="ru-RU" altLang="en-US"/>
              <a:t>Образец подзаголовка</a:t>
            </a:r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5005A26-E832-4125-BB92-D8A382798F5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AE2F0-FAB6-4D4E-8AD8-937FCF77539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E35CE9-180B-4957-95EC-F633DB49E50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140FA-E8CC-4C4B-A6ED-0C16AD9584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8709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7AAD2-749C-4929-A681-8C0F41572AF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65D4A1-6704-4E37-B979-A02291EB988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6DCAC4-82B7-4D59-9A29-786B32A870D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98046C-C3B7-4FCE-AE01-0DF92870E05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C1E839-F0EB-41C8-9A43-B169DD89309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D09615-4918-423D-B764-7F8746DA23B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C56339-82DE-429F-8629-8F7C823B91B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D743AB-DCC2-4DD0-AA35-ADB933973A9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8909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909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909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/>
            </a:lvl1pPr>
          </a:lstStyle>
          <a:p>
            <a:pPr>
              <a:defRPr/>
            </a:pPr>
            <a:fld id="{25C0D2D4-1492-4011-AD81-237403F4021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  <p:grpSp>
        <p:nvGrpSpPr>
          <p:cNvPr id="1032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89097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9098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9099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9100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9101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9102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9103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9104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9105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9106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9107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9108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9109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9110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9111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9112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9113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9114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9115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9116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9117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9118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9119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9120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9121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9122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9123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9124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9125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9126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9127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47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36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11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28600" y="304800"/>
            <a:ext cx="6781800" cy="2133600"/>
          </a:xfrm>
          <a:gradFill rotWithShape="1">
            <a:gsLst>
              <a:gs pos="0">
                <a:srgbClr val="FFCCFF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</p:spPr>
        <p:txBody>
          <a:bodyPr/>
          <a:lstStyle/>
          <a:p>
            <a:pPr eaLnBrk="1" hangingPunct="1"/>
            <a:r>
              <a:rPr lang="uk-UA" sz="4000" dirty="0" smtClean="0">
                <a:solidFill>
                  <a:srgbClr val="FF0066"/>
                </a:solidFill>
                <a:latin typeface="Verdana" pitchFamily="34" charset="0"/>
              </a:rPr>
              <a:t>Основи молекулярно-кінетичної теорії газів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57200" y="4038600"/>
            <a:ext cx="6858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uk-UA" sz="3200" b="1" i="1" dirty="0" smtClean="0">
                <a:solidFill>
                  <a:srgbClr val="5800B0"/>
                </a:solidFill>
                <a:latin typeface="Times New Roman"/>
                <a:ea typeface="Calibri"/>
              </a:rPr>
              <a:t>Вчення, що пояснює теплові явища в залежності від внутрішньої будови речовини</a:t>
            </a:r>
            <a:endParaRPr lang="uk-UA" sz="3200" b="1" i="1" dirty="0">
              <a:solidFill>
                <a:srgbClr val="5800B0"/>
              </a:solidFill>
              <a:effectLst/>
              <a:latin typeface="Times New Roman"/>
              <a:ea typeface="Calibri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1"/>
          <p:cNvSpPr txBox="1">
            <a:spLocks noChangeArrowheads="1"/>
          </p:cNvSpPr>
          <p:nvPr/>
        </p:nvSpPr>
        <p:spPr bwMode="auto">
          <a:xfrm>
            <a:off x="152400" y="304801"/>
            <a:ext cx="800064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72822" rIns="81639" bIns="40820"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defRPr>
            </a:lvl9pPr>
          </a:lstStyle>
          <a:p>
            <a:pPr eaLnBrk="1"/>
            <a:r>
              <a:rPr lang="ru-RU" altLang="ru-RU" sz="3200" dirty="0">
                <a:solidFill>
                  <a:srgbClr val="000000"/>
                </a:solidFill>
              </a:rPr>
              <a:t>2. </a:t>
            </a:r>
            <a:r>
              <a:rPr lang="uk-UA" altLang="ru-RU" sz="3200" dirty="0" smtClean="0">
                <a:solidFill>
                  <a:srgbClr val="000000"/>
                </a:solidFill>
              </a:rPr>
              <a:t>Щоб довести існування проміжків між молекулами і атомами досипаємо у ту ж склянку невелику кількість манної крупи.</a:t>
            </a:r>
            <a:endParaRPr lang="uk-UA" altLang="ru-RU" sz="3200" dirty="0">
              <a:solidFill>
                <a:srgbClr val="000000"/>
              </a:solidFill>
            </a:endParaRPr>
          </a:p>
        </p:txBody>
      </p:sp>
      <p:pic>
        <p:nvPicPr>
          <p:cNvPr id="409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981200"/>
            <a:ext cx="60960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499556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1"/>
          <p:cNvSpPr txBox="1">
            <a:spLocks noChangeArrowheads="1"/>
          </p:cNvSpPr>
          <p:nvPr/>
        </p:nvSpPr>
        <p:spPr bwMode="auto">
          <a:xfrm>
            <a:off x="129436" y="300625"/>
            <a:ext cx="8000640" cy="2140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72822" rIns="81639" bIns="40820"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defRPr>
            </a:lvl9pPr>
          </a:lstStyle>
          <a:p>
            <a:pPr eaLnBrk="1"/>
            <a:r>
              <a:rPr lang="uk-UA" altLang="ru-RU" sz="3200" dirty="0" smtClean="0">
                <a:solidFill>
                  <a:srgbClr val="000000"/>
                </a:solidFill>
              </a:rPr>
              <a:t>3.Крупа заповнює існуючі проміжки між горошинами, тим самим наочно демонструє наявність проміжків між атомами і молекулами</a:t>
            </a:r>
            <a:r>
              <a:rPr lang="ru-RU" altLang="ru-RU" sz="3200" dirty="0" smtClean="0">
                <a:solidFill>
                  <a:srgbClr val="000000"/>
                </a:solidFill>
              </a:rPr>
              <a:t>.</a:t>
            </a:r>
            <a:endParaRPr lang="ru-RU" altLang="ru-RU" sz="3200" dirty="0">
              <a:solidFill>
                <a:srgbClr val="000000"/>
              </a:solidFill>
            </a:endParaRPr>
          </a:p>
        </p:txBody>
      </p:sp>
      <p:pic>
        <p:nvPicPr>
          <p:cNvPr id="512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444865"/>
            <a:ext cx="5638800" cy="4336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88981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7499350" cy="633412"/>
          </a:xfrm>
        </p:spPr>
        <p:txBody>
          <a:bodyPr/>
          <a:lstStyle/>
          <a:p>
            <a:pPr eaLnBrk="1" hangingPunct="1"/>
            <a:r>
              <a:rPr lang="uk-UA" altLang="ru-RU" sz="3200" dirty="0" smtClean="0"/>
              <a:t>Встановити відповідність</a:t>
            </a:r>
            <a:r>
              <a:rPr lang="en-US" altLang="ru-RU" sz="3200" dirty="0" smtClean="0">
                <a:cs typeface="Arial" charset="0"/>
              </a:rPr>
              <a:t>: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1" y="836613"/>
            <a:ext cx="5791199" cy="482441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uk-UA" altLang="ru-RU" sz="2400" dirty="0" smtClean="0"/>
              <a:t>1. Молекули рухаються з величезними швидкостями.	</a:t>
            </a:r>
          </a:p>
          <a:p>
            <a:pPr marL="0" indent="0" eaLnBrk="1" hangingPunct="1">
              <a:buNone/>
            </a:pPr>
            <a:r>
              <a:rPr lang="uk-UA" altLang="ru-RU" sz="2400" dirty="0" smtClean="0"/>
              <a:t>2. Тіла зберігають форму і об'єм.</a:t>
            </a:r>
          </a:p>
          <a:p>
            <a:pPr eaLnBrk="1" hangingPunct="1">
              <a:buFontTx/>
              <a:buNone/>
            </a:pPr>
            <a:r>
              <a:rPr lang="uk-UA" altLang="ru-RU" sz="2400" dirty="0" smtClean="0"/>
              <a:t>3. Атоми коливаються біля положення рівноваги.</a:t>
            </a:r>
          </a:p>
          <a:p>
            <a:pPr eaLnBrk="1" hangingPunct="1">
              <a:buFontTx/>
              <a:buNone/>
            </a:pPr>
            <a:r>
              <a:rPr lang="uk-UA" altLang="ru-RU" sz="2400" dirty="0" smtClean="0"/>
              <a:t>4.Відстань між молекулами перевищує розмір молекул.</a:t>
            </a:r>
          </a:p>
          <a:p>
            <a:pPr eaLnBrk="1" hangingPunct="1">
              <a:buFontTx/>
              <a:buNone/>
            </a:pPr>
            <a:r>
              <a:rPr lang="uk-UA" altLang="ru-RU" sz="2400" dirty="0" smtClean="0"/>
              <a:t>5.Молекули коливаються, періодично перескакуючи на нове місце.        </a:t>
            </a:r>
          </a:p>
          <a:p>
            <a:pPr eaLnBrk="1" hangingPunct="1">
              <a:buFontTx/>
              <a:buNone/>
            </a:pPr>
            <a:r>
              <a:rPr lang="uk-UA" altLang="ru-RU" sz="2400" dirty="0" smtClean="0"/>
              <a:t>6. Тіла зберігають форму, але не зберігають об'єм.</a:t>
            </a:r>
          </a:p>
          <a:p>
            <a:pPr eaLnBrk="1" hangingPunct="1">
              <a:buFontTx/>
              <a:buNone/>
            </a:pPr>
            <a:endParaRPr lang="ru-RU" altLang="ru-RU" sz="2400" dirty="0" smtClean="0"/>
          </a:p>
        </p:txBody>
      </p:sp>
      <p:sp>
        <p:nvSpPr>
          <p:cNvPr id="3076" name="Line 4"/>
          <p:cNvSpPr>
            <a:spLocks noChangeShapeType="1"/>
          </p:cNvSpPr>
          <p:nvPr/>
        </p:nvSpPr>
        <p:spPr bwMode="auto">
          <a:xfrm>
            <a:off x="6084888" y="981075"/>
            <a:ext cx="0" cy="5038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ru-RU"/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6300787" y="1268413"/>
            <a:ext cx="2663825" cy="4031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uk-UA" altLang="ru-RU" sz="3200" b="1" dirty="0" smtClean="0"/>
              <a:t>А. Тверді тіла</a:t>
            </a:r>
          </a:p>
          <a:p>
            <a:pPr eaLnBrk="1" hangingPunct="1">
              <a:spcBef>
                <a:spcPct val="50000"/>
              </a:spcBef>
            </a:pPr>
            <a:r>
              <a:rPr lang="uk-UA" altLang="ru-RU" sz="3200" b="1" dirty="0" smtClean="0"/>
              <a:t> </a:t>
            </a:r>
          </a:p>
          <a:p>
            <a:pPr eaLnBrk="1" hangingPunct="1">
              <a:spcBef>
                <a:spcPct val="50000"/>
              </a:spcBef>
            </a:pPr>
            <a:r>
              <a:rPr lang="uk-UA" altLang="ru-RU" sz="3200" b="1" dirty="0" smtClean="0"/>
              <a:t>Б. Рідини</a:t>
            </a:r>
          </a:p>
          <a:p>
            <a:pPr eaLnBrk="1" hangingPunct="1">
              <a:spcBef>
                <a:spcPct val="50000"/>
              </a:spcBef>
            </a:pPr>
            <a:endParaRPr lang="uk-UA" altLang="ru-RU" sz="3200" b="1" dirty="0" smtClean="0"/>
          </a:p>
          <a:p>
            <a:pPr eaLnBrk="1" hangingPunct="1">
              <a:spcBef>
                <a:spcPct val="50000"/>
              </a:spcBef>
            </a:pPr>
            <a:r>
              <a:rPr lang="uk-UA" altLang="ru-RU" sz="3200" b="1" dirty="0" smtClean="0"/>
              <a:t>В. Гази</a:t>
            </a:r>
            <a:endParaRPr lang="uk-UA" altLang="ru-RU" sz="3200" b="1" dirty="0"/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468313" y="6021388"/>
            <a:ext cx="15113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/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228601" y="6165850"/>
            <a:ext cx="2590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ru-RU" altLang="ru-RU" sz="2800" dirty="0" err="1" smtClean="0"/>
              <a:t>Відповіді</a:t>
            </a:r>
            <a:r>
              <a:rPr lang="en-US" altLang="ru-RU" sz="2800" dirty="0" smtClean="0">
                <a:cs typeface="Arial" charset="0"/>
              </a:rPr>
              <a:t>:</a:t>
            </a:r>
            <a:endParaRPr lang="en-US" altLang="ru-RU" sz="2800" dirty="0">
              <a:cs typeface="Arial" charset="0"/>
            </a:endParaRPr>
          </a:p>
        </p:txBody>
      </p:sp>
      <p:sp>
        <p:nvSpPr>
          <p:cNvPr id="109576" name="Text Box 8"/>
          <p:cNvSpPr txBox="1">
            <a:spLocks noChangeArrowheads="1"/>
          </p:cNvSpPr>
          <p:nvPr/>
        </p:nvSpPr>
        <p:spPr bwMode="auto">
          <a:xfrm>
            <a:off x="1979613" y="6149975"/>
            <a:ext cx="10080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800" b="1" dirty="0">
                <a:solidFill>
                  <a:srgbClr val="2008D4"/>
                </a:solidFill>
              </a:rPr>
              <a:t>1-В</a:t>
            </a:r>
          </a:p>
        </p:txBody>
      </p:sp>
      <p:sp>
        <p:nvSpPr>
          <p:cNvPr id="109577" name="Text Box 9"/>
          <p:cNvSpPr txBox="1">
            <a:spLocks noChangeArrowheads="1"/>
          </p:cNvSpPr>
          <p:nvPr/>
        </p:nvSpPr>
        <p:spPr bwMode="auto">
          <a:xfrm>
            <a:off x="3059113" y="6165850"/>
            <a:ext cx="10080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800" b="1" dirty="0">
                <a:solidFill>
                  <a:srgbClr val="2008D4"/>
                </a:solidFill>
              </a:rPr>
              <a:t>2-А</a:t>
            </a:r>
          </a:p>
        </p:txBody>
      </p:sp>
      <p:sp>
        <p:nvSpPr>
          <p:cNvPr id="109578" name="Text Box 10"/>
          <p:cNvSpPr txBox="1">
            <a:spLocks noChangeArrowheads="1"/>
          </p:cNvSpPr>
          <p:nvPr/>
        </p:nvSpPr>
        <p:spPr bwMode="auto">
          <a:xfrm>
            <a:off x="4284663" y="6149975"/>
            <a:ext cx="10080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800" b="1" dirty="0">
                <a:solidFill>
                  <a:srgbClr val="2008D4"/>
                </a:solidFill>
              </a:rPr>
              <a:t>3-А</a:t>
            </a:r>
          </a:p>
        </p:txBody>
      </p:sp>
      <p:sp>
        <p:nvSpPr>
          <p:cNvPr id="109579" name="Text Box 11"/>
          <p:cNvSpPr txBox="1">
            <a:spLocks noChangeArrowheads="1"/>
          </p:cNvSpPr>
          <p:nvPr/>
        </p:nvSpPr>
        <p:spPr bwMode="auto">
          <a:xfrm>
            <a:off x="5292725" y="6165850"/>
            <a:ext cx="10080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800" b="1" dirty="0">
                <a:solidFill>
                  <a:srgbClr val="2008D4"/>
                </a:solidFill>
              </a:rPr>
              <a:t>4-В</a:t>
            </a:r>
          </a:p>
        </p:txBody>
      </p:sp>
      <p:sp>
        <p:nvSpPr>
          <p:cNvPr id="109580" name="Text Box 12"/>
          <p:cNvSpPr txBox="1">
            <a:spLocks noChangeArrowheads="1"/>
          </p:cNvSpPr>
          <p:nvPr/>
        </p:nvSpPr>
        <p:spPr bwMode="auto">
          <a:xfrm>
            <a:off x="6443663" y="6149975"/>
            <a:ext cx="10080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800" b="1" dirty="0">
                <a:solidFill>
                  <a:srgbClr val="2008D4"/>
                </a:solidFill>
              </a:rPr>
              <a:t>5-Б</a:t>
            </a:r>
          </a:p>
        </p:txBody>
      </p:sp>
      <p:sp>
        <p:nvSpPr>
          <p:cNvPr id="109581" name="Text Box 13"/>
          <p:cNvSpPr txBox="1">
            <a:spLocks noChangeArrowheads="1"/>
          </p:cNvSpPr>
          <p:nvPr/>
        </p:nvSpPr>
        <p:spPr bwMode="auto">
          <a:xfrm>
            <a:off x="7740650" y="6165850"/>
            <a:ext cx="10080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800" b="1" dirty="0">
                <a:solidFill>
                  <a:srgbClr val="2008D4"/>
                </a:solidFill>
              </a:rPr>
              <a:t>6-Б</a:t>
            </a:r>
          </a:p>
        </p:txBody>
      </p:sp>
    </p:spTree>
    <p:extLst>
      <p:ext uri="{BB962C8B-B14F-4D97-AF65-F5344CB8AC3E}">
        <p14:creationId xmlns:p14="http://schemas.microsoft.com/office/powerpoint/2010/main" val="2154252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9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9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9" grpId="0"/>
      <p:bldP spid="109576" grpId="0"/>
      <p:bldP spid="109577" grpId="0"/>
      <p:bldP spid="109578" grpId="0"/>
      <p:bldP spid="109579" grpId="0"/>
      <p:bldP spid="109580" grpId="0"/>
      <p:bldP spid="10958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514600"/>
            <a:ext cx="7543800" cy="1295400"/>
          </a:xfrm>
        </p:spPr>
        <p:txBody>
          <a:bodyPr/>
          <a:lstStyle/>
          <a:p>
            <a:r>
              <a:rPr lang="uk-UA" dirty="0" smtClean="0"/>
              <a:t>Дякуємо за увагу!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500358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357188" y="152400"/>
            <a:ext cx="7491412" cy="26670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uk-UA" altLang="ru-RU" sz="2800" b="1" u="sng" dirty="0" smtClean="0">
                <a:latin typeface="+mj-lt"/>
              </a:rPr>
              <a:t>Матерія</a:t>
            </a:r>
            <a:r>
              <a:rPr lang="uk-UA" altLang="ru-RU" sz="2200" dirty="0" smtClean="0">
                <a:latin typeface="+mj-lt"/>
              </a:rPr>
              <a:t>- це </a:t>
            </a:r>
            <a:r>
              <a:rPr lang="uk-UA" altLang="ru-RU" sz="2200" b="1" dirty="0" smtClean="0">
                <a:latin typeface="+mj-lt"/>
              </a:rPr>
              <a:t>все, що нас оточує.</a:t>
            </a:r>
            <a:endParaRPr lang="uk-UA" altLang="ru-RU" sz="2200" b="1" dirty="0" smtClean="0">
              <a:latin typeface="+mj-lt"/>
            </a:endParaRPr>
          </a:p>
          <a:p>
            <a:pPr marL="0" indent="0" eaLnBrk="1" hangingPunct="1">
              <a:buNone/>
            </a:pPr>
            <a:endParaRPr lang="ru-RU" altLang="ru-RU" sz="2200" dirty="0" smtClean="0">
              <a:latin typeface="+mj-lt"/>
            </a:endParaRPr>
          </a:p>
          <a:p>
            <a:pPr marL="0" indent="0" eaLnBrk="1" hangingPunct="1">
              <a:buNone/>
            </a:pPr>
            <a:r>
              <a:rPr lang="uk-UA" altLang="ru-RU" sz="2800" b="1" u="sng" dirty="0" smtClean="0">
                <a:latin typeface="+mj-lt"/>
              </a:rPr>
              <a:t>Р</a:t>
            </a:r>
            <a:r>
              <a:rPr lang="uk-UA" altLang="ru-RU" sz="2800" b="1" u="sng" dirty="0" smtClean="0">
                <a:latin typeface="+mj-lt"/>
              </a:rPr>
              <a:t>ечовина</a:t>
            </a:r>
            <a:r>
              <a:rPr lang="uk-UA" altLang="ru-RU" sz="2200" dirty="0" smtClean="0">
                <a:latin typeface="+mj-lt"/>
              </a:rPr>
              <a:t>- </a:t>
            </a:r>
            <a:r>
              <a:rPr lang="uk-UA" altLang="ru-RU" sz="2200" dirty="0" smtClean="0">
                <a:latin typeface="+mj-lt"/>
              </a:rPr>
              <a:t>це </a:t>
            </a:r>
            <a:r>
              <a:rPr lang="uk-UA" altLang="ru-RU" sz="2200" b="1" dirty="0">
                <a:latin typeface="+mj-lt"/>
              </a:rPr>
              <a:t>в</a:t>
            </a:r>
            <a:r>
              <a:rPr lang="uk-UA" altLang="ru-RU" sz="2200" b="1" dirty="0" smtClean="0">
                <a:latin typeface="+mj-lt"/>
              </a:rPr>
              <a:t>ид </a:t>
            </a:r>
            <a:r>
              <a:rPr lang="uk-UA" altLang="ru-RU" sz="2200" b="1" dirty="0" smtClean="0">
                <a:latin typeface="+mj-lt"/>
              </a:rPr>
              <a:t>матерії, яка характеризується масою та складається з елементарних </a:t>
            </a:r>
            <a:r>
              <a:rPr lang="uk-UA" altLang="ru-RU" sz="2200" b="1" dirty="0" smtClean="0">
                <a:latin typeface="+mj-lt"/>
              </a:rPr>
              <a:t>частинок.</a:t>
            </a:r>
            <a:endParaRPr lang="uk-UA" altLang="ru-RU" sz="2200" b="1" dirty="0" smtClean="0">
              <a:latin typeface="+mj-lt"/>
            </a:endParaRPr>
          </a:p>
          <a:p>
            <a:pPr marL="0" lvl="0" indent="0" eaLnBrk="1" hangingPunct="1">
              <a:buClr>
                <a:srgbClr val="330066"/>
              </a:buClr>
              <a:buNone/>
            </a:pPr>
            <a:r>
              <a:rPr lang="uk-UA" sz="2200" spc="-55" dirty="0" smtClean="0">
                <a:solidFill>
                  <a:srgbClr val="000000"/>
                </a:solidFill>
                <a:latin typeface="+mj-lt"/>
                <a:ea typeface="Calibri"/>
              </a:rPr>
              <a:t>  </a:t>
            </a:r>
            <a:endParaRPr lang="uk-UA" altLang="ru-RU" sz="2200" dirty="0" smtClean="0">
              <a:latin typeface="+mj-lt"/>
            </a:endParaRPr>
          </a:p>
          <a:p>
            <a:pPr marL="609600" indent="-609600" eaLnBrk="1" hangingPunct="1"/>
            <a:endParaRPr lang="ru-RU" altLang="ru-RU" sz="2800" dirty="0" smtClean="0"/>
          </a:p>
        </p:txBody>
      </p:sp>
      <p:sp>
        <p:nvSpPr>
          <p:cNvPr id="10245" name="TextBox 5"/>
          <p:cNvSpPr txBox="1">
            <a:spLocks noChangeArrowheads="1"/>
          </p:cNvSpPr>
          <p:nvPr/>
        </p:nvSpPr>
        <p:spPr bwMode="auto">
          <a:xfrm>
            <a:off x="3500438" y="3000375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0246" name="TextBox 6"/>
          <p:cNvSpPr txBox="1">
            <a:spLocks noChangeArrowheads="1"/>
          </p:cNvSpPr>
          <p:nvPr/>
        </p:nvSpPr>
        <p:spPr bwMode="auto">
          <a:xfrm>
            <a:off x="1000125" y="4357688"/>
            <a:ext cx="22145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" name="AutoShape 14"/>
          <p:cNvSpPr>
            <a:spLocks noChangeArrowheads="1"/>
          </p:cNvSpPr>
          <p:nvPr/>
        </p:nvSpPr>
        <p:spPr bwMode="auto">
          <a:xfrm>
            <a:off x="2343150" y="2895600"/>
            <a:ext cx="4114800" cy="1214437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uk-UA" altLang="ru-RU" sz="3600" b="1" dirty="0"/>
              <a:t>Форми існування</a:t>
            </a:r>
          </a:p>
          <a:p>
            <a:pPr algn="ctr" eaLnBrk="1" hangingPunct="1"/>
            <a:r>
              <a:rPr lang="uk-UA" altLang="ru-RU" sz="3600" b="1" dirty="0"/>
              <a:t>матерії</a:t>
            </a:r>
            <a:endParaRPr lang="ru-RU" altLang="ru-RU" sz="3600" b="1" dirty="0"/>
          </a:p>
        </p:txBody>
      </p:sp>
      <p:sp>
        <p:nvSpPr>
          <p:cNvPr id="12" name="AutoShape 14"/>
          <p:cNvSpPr>
            <a:spLocks noChangeArrowheads="1"/>
          </p:cNvSpPr>
          <p:nvPr/>
        </p:nvSpPr>
        <p:spPr bwMode="auto">
          <a:xfrm>
            <a:off x="294803" y="4591773"/>
            <a:ext cx="4114800" cy="914400"/>
          </a:xfrm>
          <a:prstGeom prst="flowChartAlternateProcess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uk-UA" altLang="ru-RU" sz="3600" b="1" dirty="0">
                <a:solidFill>
                  <a:srgbClr val="66FF33"/>
                </a:solidFill>
              </a:rPr>
              <a:t>речовина</a:t>
            </a:r>
            <a:endParaRPr lang="ru-RU" altLang="ru-RU" sz="3600" b="1" dirty="0">
              <a:solidFill>
                <a:srgbClr val="66FF33"/>
              </a:solidFill>
            </a:endParaRPr>
          </a:p>
        </p:txBody>
      </p:sp>
      <p:sp>
        <p:nvSpPr>
          <p:cNvPr id="13" name="AutoShape 14"/>
          <p:cNvSpPr>
            <a:spLocks noGrp="1" noChangeArrowheads="1"/>
          </p:cNvSpPr>
          <p:nvPr>
            <p:ph sz="half" idx="2"/>
          </p:nvPr>
        </p:nvSpPr>
        <p:spPr>
          <a:xfrm>
            <a:off x="4800600" y="4600826"/>
            <a:ext cx="4038600" cy="928688"/>
          </a:xfrm>
          <a:prstGeom prst="flowChartAlternateProcess">
            <a:avLst/>
          </a:prstGeom>
          <a:solidFill>
            <a:srgbClr val="0070C0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Font typeface="Wingdings 2" pitchFamily="18" charset="2"/>
              <a:buNone/>
            </a:pPr>
            <a:r>
              <a:rPr lang="uk-UA" altLang="ru-RU" sz="3600" b="1" dirty="0" smtClean="0">
                <a:solidFill>
                  <a:srgbClr val="66FF33"/>
                </a:solidFill>
              </a:rPr>
              <a:t>поле</a:t>
            </a:r>
            <a:endParaRPr lang="ru-RU" altLang="ru-RU" sz="3600" b="1" dirty="0" smtClean="0">
              <a:solidFill>
                <a:srgbClr val="66FF33"/>
              </a:solidFill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rot="10800000" flipV="1">
            <a:off x="2157726" y="4125487"/>
            <a:ext cx="1428750" cy="42862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5257800" y="4125488"/>
            <a:ext cx="1428750" cy="42862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Прямая со стрелкой 2"/>
          <p:cNvCxnSpPr/>
          <p:nvPr/>
        </p:nvCxnSpPr>
        <p:spPr>
          <a:xfrm flipH="1">
            <a:off x="838200" y="5506173"/>
            <a:ext cx="685800" cy="43742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Овал 3"/>
          <p:cNvSpPr/>
          <p:nvPr/>
        </p:nvSpPr>
        <p:spPr>
          <a:xfrm>
            <a:off x="76200" y="5943600"/>
            <a:ext cx="1752600" cy="838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тверда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2688699" y="5506173"/>
            <a:ext cx="20369" cy="31151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684588" y="5506173"/>
            <a:ext cx="636588" cy="43742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Овал 20"/>
          <p:cNvSpPr/>
          <p:nvPr/>
        </p:nvSpPr>
        <p:spPr>
          <a:xfrm>
            <a:off x="1680093" y="5817684"/>
            <a:ext cx="2057951" cy="838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рідка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3441268" y="5943600"/>
            <a:ext cx="2426131" cy="838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tx1"/>
                </a:solidFill>
              </a:rPr>
              <a:t>газоподібна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4407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4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52400" y="9053"/>
            <a:ext cx="7162800" cy="2810347"/>
          </a:xfrm>
        </p:spPr>
        <p:txBody>
          <a:bodyPr/>
          <a:lstStyle/>
          <a:p>
            <a:pPr algn="ctr">
              <a:spcAft>
                <a:spcPts val="0"/>
              </a:spcAft>
            </a:pPr>
            <a:r>
              <a:rPr lang="uk-UA" sz="2800" b="1" dirty="0" smtClean="0">
                <a:solidFill>
                  <a:srgbClr val="5800B0"/>
                </a:solidFill>
                <a:latin typeface="Calibri"/>
                <a:ea typeface="Times New Roman"/>
                <a:cs typeface="Times New Roman"/>
              </a:rPr>
              <a:t>«Мислячий </a:t>
            </a:r>
            <a:r>
              <a:rPr lang="uk-UA" sz="2800" b="1" dirty="0">
                <a:solidFill>
                  <a:srgbClr val="5800B0"/>
                </a:solidFill>
                <a:latin typeface="Calibri"/>
                <a:ea typeface="Times New Roman"/>
                <a:cs typeface="Times New Roman"/>
              </a:rPr>
              <a:t>розум не відчуває себе щасливим, поки йому не вдасться зв'язати воєдино розрізнені факти, їм спостережувані</a:t>
            </a:r>
            <a:r>
              <a:rPr lang="uk-UA" sz="2800" b="1" dirty="0" smtClean="0">
                <a:solidFill>
                  <a:srgbClr val="5800B0"/>
                </a:solidFill>
                <a:latin typeface="Calibri"/>
                <a:ea typeface="Times New Roman"/>
                <a:cs typeface="Times New Roman"/>
              </a:rPr>
              <a:t>».</a:t>
            </a:r>
          </a:p>
          <a:p>
            <a:pPr>
              <a:spcAft>
                <a:spcPts val="0"/>
              </a:spcAft>
            </a:pPr>
            <a:r>
              <a:rPr lang="ru-RU" sz="2800" b="1" dirty="0" err="1">
                <a:latin typeface="Calibri"/>
                <a:ea typeface="Times New Roman"/>
                <a:cs typeface="Times New Roman"/>
              </a:rPr>
              <a:t>Дьорд</a:t>
            </a:r>
            <a:r>
              <a:rPr lang="vi-VN" sz="2800" b="1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vi-VN" sz="2800" b="1" dirty="0">
                <a:latin typeface="Calibri"/>
                <a:ea typeface="Times New Roman"/>
                <a:cs typeface="Times New Roman"/>
              </a:rPr>
              <a:t>де Хе́веши</a:t>
            </a:r>
            <a:endParaRPr lang="ru-RU" sz="2800" b="1" dirty="0">
              <a:effectLst/>
              <a:latin typeface="Times New Roman"/>
              <a:ea typeface="Calibri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854765"/>
            <a:ext cx="3429000" cy="4792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33800" y="2793191"/>
            <a:ext cx="35814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000" b="1" dirty="0" err="1" smtClean="0">
                <a:solidFill>
                  <a:srgbClr val="FF0066"/>
                </a:solidFill>
              </a:rPr>
              <a:t>Молекулярно</a:t>
            </a:r>
            <a:r>
              <a:rPr lang="uk-UA" sz="2000" b="1" dirty="0" smtClean="0">
                <a:solidFill>
                  <a:srgbClr val="FF0066"/>
                </a:solidFill>
              </a:rPr>
              <a:t> – кінетична теорія є однією з фундаментальних наукових теорій, що затверджує найдавнішу наукову ідею - </a:t>
            </a:r>
            <a:r>
              <a:rPr lang="uk-UA" sz="2000" b="1" dirty="0" err="1" smtClean="0">
                <a:solidFill>
                  <a:srgbClr val="FF0066"/>
                </a:solidFill>
              </a:rPr>
              <a:t>ідею</a:t>
            </a:r>
            <a:r>
              <a:rPr lang="uk-UA" sz="2000" b="1" dirty="0" smtClean="0">
                <a:solidFill>
                  <a:srgbClr val="FF0066"/>
                </a:solidFill>
              </a:rPr>
              <a:t> про дискретність речовини</a:t>
            </a:r>
            <a:endParaRPr lang="uk-UA" sz="2000" b="1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51635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Содержимое 5"/>
          <p:cNvSpPr>
            <a:spLocks noGrp="1"/>
          </p:cNvSpPr>
          <p:nvPr>
            <p:ph sz="half" idx="1"/>
          </p:nvPr>
        </p:nvSpPr>
        <p:spPr>
          <a:xfrm>
            <a:off x="428625" y="3000375"/>
            <a:ext cx="4929188" cy="3143250"/>
          </a:xfrm>
        </p:spPr>
        <p:txBody>
          <a:bodyPr/>
          <a:lstStyle/>
          <a:p>
            <a:pPr marL="0" indent="444500" algn="ctr">
              <a:buFontTx/>
              <a:buNone/>
            </a:pPr>
            <a:r>
              <a:rPr lang="uk-UA" dirty="0" smtClean="0"/>
              <a:t>«Все складається з частинок ... речі відрізняються один від одного частинками, з яких складаються, їх порядком і розташуванням ...»</a:t>
            </a: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0" y="2795116"/>
            <a:ext cx="29527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2400" y="280516"/>
            <a:ext cx="7848600" cy="2514600"/>
          </a:xfrm>
        </p:spPr>
        <p:txBody>
          <a:bodyPr/>
          <a:lstStyle/>
          <a:p>
            <a:pPr algn="just"/>
            <a:r>
              <a:rPr lang="ru-RU" sz="2800" dirty="0"/>
              <a:t>Слово «атом» </a:t>
            </a:r>
            <a:r>
              <a:rPr lang="ru-RU" sz="2800" dirty="0" err="1"/>
              <a:t>було</a:t>
            </a:r>
            <a:r>
              <a:rPr lang="ru-RU" sz="2800" dirty="0"/>
              <a:t> внесено у </a:t>
            </a:r>
            <a:r>
              <a:rPr lang="ru-RU" sz="2800" dirty="0" err="1"/>
              <a:t>фізику</a:t>
            </a:r>
            <a:r>
              <a:rPr lang="ru-RU" sz="2800" dirty="0"/>
              <a:t> </a:t>
            </a:r>
            <a:r>
              <a:rPr lang="ru-RU" sz="2800" dirty="0" err="1"/>
              <a:t>давньогрецьким</a:t>
            </a:r>
            <a:r>
              <a:rPr lang="ru-RU" sz="2800" dirty="0"/>
              <a:t> </a:t>
            </a:r>
            <a:r>
              <a:rPr lang="ru-RU" sz="2800" dirty="0" err="1"/>
              <a:t>ученим</a:t>
            </a:r>
            <a:r>
              <a:rPr lang="ru-RU" sz="2800" dirty="0"/>
              <a:t> </a:t>
            </a:r>
            <a:r>
              <a:rPr lang="ru-RU" sz="2800" dirty="0" err="1"/>
              <a:t>Демокритом</a:t>
            </a:r>
            <a:r>
              <a:rPr lang="ru-RU" sz="2800" dirty="0"/>
              <a:t> </a:t>
            </a:r>
            <a:r>
              <a:rPr lang="ru-RU" sz="2800" dirty="0" err="1"/>
              <a:t>дві</a:t>
            </a:r>
            <a:r>
              <a:rPr lang="ru-RU" sz="2800" dirty="0"/>
              <a:t> з половиною </a:t>
            </a:r>
            <a:r>
              <a:rPr lang="ru-RU" sz="2800" dirty="0" err="1"/>
              <a:t>тисячі</a:t>
            </a:r>
            <a:r>
              <a:rPr lang="ru-RU" sz="2800" dirty="0"/>
              <a:t> </a:t>
            </a:r>
            <a:r>
              <a:rPr lang="ru-RU" sz="2800" dirty="0" err="1"/>
              <a:t>років</a:t>
            </a:r>
            <a:r>
              <a:rPr lang="ru-RU" sz="2800" dirty="0"/>
              <a:t> </a:t>
            </a:r>
            <a:r>
              <a:rPr lang="ru-RU" sz="2800" dirty="0" smtClean="0"/>
              <a:t>тому, </a:t>
            </a:r>
            <a:r>
              <a:rPr lang="ru-RU" sz="2800" dirty="0" err="1" smtClean="0"/>
              <a:t>який</a:t>
            </a:r>
            <a:r>
              <a:rPr lang="uk-UA" sz="2800" dirty="0" smtClean="0"/>
              <a:t> висунув гіпотезу про існування найдрібніших частинок ще в </a:t>
            </a:r>
            <a:r>
              <a:rPr lang="ru-RU" sz="2800" dirty="0" smtClean="0"/>
              <a:t>І</a:t>
            </a:r>
            <a:r>
              <a:rPr lang="en-US" sz="2800" dirty="0"/>
              <a:t>V </a:t>
            </a:r>
            <a:r>
              <a:rPr lang="uk-UA" sz="2800" dirty="0" smtClean="0"/>
              <a:t>столітті до </a:t>
            </a:r>
            <a:r>
              <a:rPr lang="uk-UA" sz="2800" dirty="0" err="1" smtClean="0"/>
              <a:t>н.е</a:t>
            </a:r>
            <a:endParaRPr lang="uk-UA" sz="2800" dirty="0"/>
          </a:p>
        </p:txBody>
      </p:sp>
    </p:spTree>
    <p:extLst>
      <p:ext uri="{BB962C8B-B14F-4D97-AF65-F5344CB8AC3E}">
        <p14:creationId xmlns:p14="http://schemas.microsoft.com/office/powerpoint/2010/main" val="1111027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2800" dirty="0" smtClean="0"/>
              <a:t>Молекулярно-кінетична теорія</a:t>
            </a:r>
            <a:br>
              <a:rPr lang="uk-UA" sz="2800" dirty="0" smtClean="0"/>
            </a:br>
            <a:r>
              <a:rPr lang="uk-UA" sz="2800" dirty="0" smtClean="0"/>
              <a:t>сформувалася наприкінці дев'ятнадцятого століття</a:t>
            </a:r>
            <a:endParaRPr lang="uk-UA" sz="2800" dirty="0"/>
          </a:p>
        </p:txBody>
      </p:sp>
      <p:pic>
        <p:nvPicPr>
          <p:cNvPr id="5" name="Picture 7" descr="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24000"/>
            <a:ext cx="2363313" cy="2352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28600" y="3876581"/>
            <a:ext cx="24395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Джон </a:t>
            </a:r>
            <a:r>
              <a:rPr lang="uk-UA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Дальтон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ввів поняття хімічного елемента (1804)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561061"/>
            <a:ext cx="1676400" cy="2032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552700" y="3594769"/>
            <a:ext cx="2514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Джозеф </a:t>
            </a:r>
            <a:r>
              <a:rPr lang="uk-UA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Лошмідт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розрахував масу атомів (1865)</a:t>
            </a:r>
            <a:endParaRPr lang="uk-UA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22" name="Picture 6" descr="http://www.kalitva.ru/uploads/posts/2010-01/1264662427_61610936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1" y="1424353"/>
            <a:ext cx="1575040" cy="2168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968084" y="3594769"/>
            <a:ext cx="21013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Амедео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Авогадро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порахував кількість частинок</a:t>
            </a:r>
            <a:endParaRPr lang="uk-UA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0547" y="1760886"/>
            <a:ext cx="1784853" cy="2231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130546" y="4010267"/>
            <a:ext cx="18610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6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Отто </a:t>
            </a:r>
            <a:r>
              <a:rPr lang="uk-UA" sz="1600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Штерн</a:t>
            </a:r>
            <a:r>
              <a:rPr lang="uk-UA" sz="1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uk-UA" sz="16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виміряв швидкість молекул (1920)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5" descr="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2124" y="4425765"/>
            <a:ext cx="1809750" cy="1795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917868" y="6263417"/>
            <a:ext cx="27303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Д.І. Менделєєв об'єднав всі атоми в Періодичну систему</a:t>
            </a:r>
            <a:endParaRPr lang="uk-UA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25" name="Picture 9" descr="http://oldsamara.samgtu.ru/part_4/page_10/cards/1-art/43a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084" y="4414986"/>
            <a:ext cx="1626895" cy="2293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606745" y="5791199"/>
            <a:ext cx="20573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Ернест Резерфорд створив ядерну модель атома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0995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81000" y="381000"/>
            <a:ext cx="74676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uk-UA" sz="2800" b="1" dirty="0">
                <a:solidFill>
                  <a:srgbClr val="5800B0"/>
                </a:solidFill>
                <a:latin typeface="Times New Roman"/>
                <a:ea typeface="Calibri"/>
              </a:rPr>
              <a:t>Молекулярна фізика</a:t>
            </a:r>
            <a:r>
              <a:rPr lang="uk-UA" sz="2800" dirty="0">
                <a:solidFill>
                  <a:srgbClr val="5800B0"/>
                </a:solidFill>
                <a:latin typeface="Times New Roman"/>
                <a:ea typeface="Calibri"/>
              </a:rPr>
              <a:t> </a:t>
            </a:r>
            <a:r>
              <a:rPr lang="uk-UA" sz="2800" dirty="0">
                <a:latin typeface="Times New Roman"/>
                <a:ea typeface="Calibri"/>
              </a:rPr>
              <a:t>— це розділ фізики, який розглядає властивості тіл як сумарний результат руху та взаємодії величезної кількості молекул, з яких складаються ці тіла. Основою молекулярної фізики є молекулярно-кінетична теорія будови речовини (МКТ).</a:t>
            </a:r>
            <a:endParaRPr lang="ru-RU" sz="2800" dirty="0">
              <a:latin typeface="Times New Roman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uk-UA" sz="2800" b="1" dirty="0">
                <a:solidFill>
                  <a:srgbClr val="5800B0"/>
                </a:solidFill>
                <a:latin typeface="Times New Roman"/>
                <a:ea typeface="Calibri"/>
              </a:rPr>
              <a:t>Мета молекулярно-кінетичної теорії</a:t>
            </a:r>
            <a:r>
              <a:rPr lang="uk-UA" sz="2800" dirty="0">
                <a:solidFill>
                  <a:srgbClr val="5800B0"/>
                </a:solidFill>
                <a:latin typeface="Times New Roman"/>
                <a:ea typeface="Calibri"/>
              </a:rPr>
              <a:t> </a:t>
            </a:r>
            <a:r>
              <a:rPr lang="uk-UA" sz="2800" dirty="0">
                <a:latin typeface="Times New Roman"/>
                <a:ea typeface="Calibri"/>
              </a:rPr>
              <a:t>— пояснення властивостей макроскопічних тіл і теплових процесів на основі уявлень про те, що всі тіла складаються з окремих частинок, які хаотично рухаються</a:t>
            </a:r>
            <a:r>
              <a:rPr lang="uk-UA" sz="2800" dirty="0" smtClean="0">
                <a:latin typeface="Times New Roman"/>
                <a:ea typeface="Calibri"/>
              </a:rPr>
              <a:t>.</a:t>
            </a:r>
          </a:p>
          <a:p>
            <a:pPr algn="just">
              <a:spcAft>
                <a:spcPts val="0"/>
              </a:spcAft>
            </a:pPr>
            <a:r>
              <a:rPr lang="uk-UA" sz="2800" b="1" dirty="0" smtClean="0">
                <a:solidFill>
                  <a:srgbClr val="5800B0"/>
                </a:solidFill>
                <a:latin typeface="Times New Roman"/>
                <a:ea typeface="Calibri"/>
              </a:rPr>
              <a:t>Основна задача МКТ </a:t>
            </a:r>
            <a:r>
              <a:rPr lang="uk-UA" sz="2800" dirty="0" smtClean="0">
                <a:latin typeface="Times New Roman"/>
                <a:ea typeface="Calibri"/>
              </a:rPr>
              <a:t>– встановити зв’язок між мікроскопічними і макроскопічними параметрами речовини.</a:t>
            </a:r>
          </a:p>
        </p:txBody>
      </p:sp>
    </p:spTree>
    <p:extLst>
      <p:ext uri="{BB962C8B-B14F-4D97-AF65-F5344CB8AC3E}">
        <p14:creationId xmlns:p14="http://schemas.microsoft.com/office/powerpoint/2010/main" val="4238216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48" y="533400"/>
            <a:ext cx="6962775" cy="632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4800" y="27657"/>
            <a:ext cx="7620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5800B0"/>
                </a:solidFill>
              </a:rPr>
              <a:t>В </a:t>
            </a:r>
            <a:r>
              <a:rPr lang="ru-RU" sz="2000" b="1" dirty="0" err="1">
                <a:solidFill>
                  <a:srgbClr val="5800B0"/>
                </a:solidFill>
              </a:rPr>
              <a:t>основі</a:t>
            </a:r>
            <a:r>
              <a:rPr lang="ru-RU" sz="2000" b="1" dirty="0">
                <a:solidFill>
                  <a:srgbClr val="5800B0"/>
                </a:solidFill>
              </a:rPr>
              <a:t> МКТ </a:t>
            </a:r>
            <a:r>
              <a:rPr lang="ru-RU" sz="2000" b="1" dirty="0" err="1">
                <a:solidFill>
                  <a:srgbClr val="5800B0"/>
                </a:solidFill>
              </a:rPr>
              <a:t>речовини</a:t>
            </a:r>
            <a:r>
              <a:rPr lang="ru-RU" sz="2000" b="1" dirty="0">
                <a:solidFill>
                  <a:srgbClr val="5800B0"/>
                </a:solidFill>
              </a:rPr>
              <a:t> лежать три </a:t>
            </a:r>
            <a:r>
              <a:rPr lang="ru-RU" sz="2000" b="1" dirty="0" err="1">
                <a:solidFill>
                  <a:srgbClr val="5800B0"/>
                </a:solidFill>
              </a:rPr>
              <a:t>основні</a:t>
            </a:r>
            <a:r>
              <a:rPr lang="ru-RU" sz="2000" b="1" dirty="0">
                <a:solidFill>
                  <a:srgbClr val="5800B0"/>
                </a:solidFill>
              </a:rPr>
              <a:t> </a:t>
            </a:r>
            <a:r>
              <a:rPr lang="ru-RU" sz="2000" b="1" dirty="0" err="1">
                <a:solidFill>
                  <a:srgbClr val="5800B0"/>
                </a:solidFill>
              </a:rPr>
              <a:t>положення</a:t>
            </a:r>
            <a:r>
              <a:rPr lang="ru-RU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41034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4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5703887" cy="2133600"/>
          </a:xfrm>
          <a:gradFill rotWithShape="1">
            <a:gsLst>
              <a:gs pos="0">
                <a:srgbClr val="FFCC99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</p:spPr>
        <p:txBody>
          <a:bodyPr/>
          <a:lstStyle/>
          <a:p>
            <a:pPr algn="l" eaLnBrk="1" hangingPunct="1"/>
            <a:r>
              <a:rPr lang="uk-UA" sz="3600" dirty="0" smtClean="0">
                <a:solidFill>
                  <a:srgbClr val="380BDB"/>
                </a:solidFill>
              </a:rPr>
              <a:t>1. Будь-яка речовина складається з найдрібніших частинок — молекул чи атомів. </a:t>
            </a:r>
          </a:p>
        </p:txBody>
      </p:sp>
      <p:sp>
        <p:nvSpPr>
          <p:cNvPr id="4099" name="Rectangle 11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uk-UA" b="1" dirty="0" smtClean="0"/>
              <a:t>Всі речовини складаються з молекул, розділених проміжками (дискретне будова речовини).</a:t>
            </a:r>
          </a:p>
        </p:txBody>
      </p:sp>
      <p:pic>
        <p:nvPicPr>
          <p:cNvPr id="5" name="Picture 2" descr="C:\Documents and Settings\Учитель\Мои документы\Мои рисунки\0a0de358217e9db1781b40c9e24fbd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9800" y="304800"/>
            <a:ext cx="2978149" cy="223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52400" y="5105400"/>
            <a:ext cx="70866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5800B0"/>
                </a:solidFill>
              </a:rPr>
              <a:t>У 1647 р. </a:t>
            </a:r>
            <a:r>
              <a:rPr lang="uk-UA" b="1" dirty="0" smtClean="0">
                <a:solidFill>
                  <a:srgbClr val="5800B0"/>
                </a:solidFill>
              </a:rPr>
              <a:t>П'єр </a:t>
            </a:r>
            <a:r>
              <a:rPr lang="uk-UA" b="1" dirty="0" err="1" smtClean="0">
                <a:solidFill>
                  <a:srgbClr val="5800B0"/>
                </a:solidFill>
              </a:rPr>
              <a:t>Гассенді</a:t>
            </a:r>
            <a:r>
              <a:rPr lang="uk-UA" b="1" dirty="0" smtClean="0">
                <a:solidFill>
                  <a:srgbClr val="5800B0"/>
                </a:solidFill>
              </a:rPr>
              <a:t> (</a:t>
            </a:r>
            <a:r>
              <a:rPr lang="uk-UA" b="1" dirty="0" err="1" smtClean="0">
                <a:solidFill>
                  <a:srgbClr val="5800B0"/>
                </a:solidFill>
              </a:rPr>
              <a:t>франц</a:t>
            </a:r>
            <a:r>
              <a:rPr lang="uk-UA" b="1" dirty="0" smtClean="0">
                <a:solidFill>
                  <a:srgbClr val="5800B0"/>
                </a:solidFill>
              </a:rPr>
              <a:t>.) ввів слово «молекула» </a:t>
            </a:r>
            <a:r>
              <a:rPr lang="ru-RU" b="1" dirty="0" smtClean="0">
                <a:solidFill>
                  <a:srgbClr val="5800B0"/>
                </a:solidFill>
              </a:rPr>
              <a:t>(</a:t>
            </a:r>
            <a:r>
              <a:rPr lang="en-US" b="1" dirty="0" err="1">
                <a:solidFill>
                  <a:srgbClr val="5800B0"/>
                </a:solidFill>
              </a:rPr>
              <a:t>molecula</a:t>
            </a:r>
            <a:r>
              <a:rPr lang="en-US" b="1" dirty="0">
                <a:solidFill>
                  <a:srgbClr val="5800B0"/>
                </a:solidFill>
              </a:rPr>
              <a:t>, </a:t>
            </a:r>
            <a:r>
              <a:rPr lang="uk-UA" b="1" dirty="0" smtClean="0">
                <a:solidFill>
                  <a:srgbClr val="5800B0"/>
                </a:solidFill>
              </a:rPr>
              <a:t>зменшувальне від </a:t>
            </a:r>
            <a:r>
              <a:rPr lang="ru-RU" b="1" dirty="0" smtClean="0">
                <a:solidFill>
                  <a:srgbClr val="5800B0"/>
                </a:solidFill>
              </a:rPr>
              <a:t>лат</a:t>
            </a:r>
            <a:r>
              <a:rPr lang="ru-RU" b="1" dirty="0">
                <a:solidFill>
                  <a:srgbClr val="5800B0"/>
                </a:solidFill>
              </a:rPr>
              <a:t>. </a:t>
            </a:r>
            <a:r>
              <a:rPr lang="en-US" b="1" dirty="0">
                <a:solidFill>
                  <a:srgbClr val="5800B0"/>
                </a:solidFill>
              </a:rPr>
              <a:t>Moles - </a:t>
            </a:r>
            <a:r>
              <a:rPr lang="uk-UA" b="1" dirty="0" smtClean="0">
                <a:solidFill>
                  <a:srgbClr val="5800B0"/>
                </a:solidFill>
              </a:rPr>
              <a:t>маса)</a:t>
            </a:r>
          </a:p>
          <a:p>
            <a:r>
              <a:rPr lang="uk-UA" b="1" dirty="0" smtClean="0">
                <a:solidFill>
                  <a:srgbClr val="5800B0"/>
                </a:solidFill>
              </a:rPr>
              <a:t>Молекула речовини - дрібна частка, зберігає його хімічні властивості.</a:t>
            </a:r>
          </a:p>
          <a:p>
            <a:r>
              <a:rPr lang="ru-RU" b="1" dirty="0">
                <a:solidFill>
                  <a:srgbClr val="5800B0"/>
                </a:solidFill>
              </a:rPr>
              <a:t>Атом в </a:t>
            </a:r>
            <a:r>
              <a:rPr lang="ru-RU" b="1" dirty="0" err="1">
                <a:solidFill>
                  <a:srgbClr val="5800B0"/>
                </a:solidFill>
              </a:rPr>
              <a:t>перекладі</a:t>
            </a:r>
            <a:r>
              <a:rPr lang="ru-RU" b="1" dirty="0">
                <a:solidFill>
                  <a:srgbClr val="5800B0"/>
                </a:solidFill>
              </a:rPr>
              <a:t> з </a:t>
            </a:r>
            <a:r>
              <a:rPr lang="ru-RU" b="1" dirty="0" err="1">
                <a:solidFill>
                  <a:srgbClr val="5800B0"/>
                </a:solidFill>
              </a:rPr>
              <a:t>грецького</a:t>
            </a:r>
            <a:r>
              <a:rPr lang="ru-RU" b="1" dirty="0">
                <a:solidFill>
                  <a:srgbClr val="5800B0"/>
                </a:solidFill>
              </a:rPr>
              <a:t> </a:t>
            </a:r>
            <a:r>
              <a:rPr lang="ru-RU" b="1" dirty="0" err="1">
                <a:solidFill>
                  <a:srgbClr val="5800B0"/>
                </a:solidFill>
              </a:rPr>
              <a:t>означає</a:t>
            </a:r>
            <a:r>
              <a:rPr lang="ru-RU" b="1" dirty="0">
                <a:solidFill>
                  <a:srgbClr val="5800B0"/>
                </a:solidFill>
              </a:rPr>
              <a:t> "</a:t>
            </a:r>
            <a:r>
              <a:rPr lang="ru-RU" b="1" dirty="0" err="1" smtClean="0">
                <a:solidFill>
                  <a:srgbClr val="5800B0"/>
                </a:solidFill>
              </a:rPr>
              <a:t>неподільний</a:t>
            </a:r>
            <a:r>
              <a:rPr lang="ru-RU" b="1" dirty="0" smtClean="0">
                <a:solidFill>
                  <a:srgbClr val="5800B0"/>
                </a:solidFill>
              </a:rPr>
              <a:t>".</a:t>
            </a:r>
            <a:endParaRPr lang="uk-UA" b="1" dirty="0">
              <a:solidFill>
                <a:srgbClr val="5800B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"/>
          <p:cNvSpPr txBox="1">
            <a:spLocks noChangeArrowheads="1"/>
          </p:cNvSpPr>
          <p:nvPr/>
        </p:nvSpPr>
        <p:spPr bwMode="auto">
          <a:xfrm>
            <a:off x="330451" y="747931"/>
            <a:ext cx="8000640" cy="495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55221" rIns="81639" bIns="40820"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defRPr>
            </a:lvl9pPr>
          </a:lstStyle>
          <a:p>
            <a:pPr algn="ctr" eaLnBrk="1"/>
            <a:r>
              <a:rPr lang="uk-UA" altLang="ru-RU" sz="2900" dirty="0" smtClean="0">
                <a:solidFill>
                  <a:srgbClr val="FF0066"/>
                </a:solidFill>
              </a:rPr>
              <a:t>Дослід</a:t>
            </a:r>
            <a:endParaRPr lang="uk-UA" altLang="ru-RU" sz="2900" dirty="0">
              <a:solidFill>
                <a:srgbClr val="FF0066"/>
              </a:solidFill>
            </a:endParaRPr>
          </a:p>
        </p:txBody>
      </p:sp>
      <p:sp>
        <p:nvSpPr>
          <p:cNvPr id="3075" name="Text Box 2"/>
          <p:cNvSpPr txBox="1">
            <a:spLocks noChangeArrowheads="1"/>
          </p:cNvSpPr>
          <p:nvPr/>
        </p:nvSpPr>
        <p:spPr bwMode="auto">
          <a:xfrm>
            <a:off x="304800" y="1219201"/>
            <a:ext cx="767376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55221" rIns="81639" bIns="40820"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pitchFamily="34" charset="0"/>
                <a:cs typeface="Lucida Sans Unicode" pitchFamily="34" charset="0"/>
              </a:defRPr>
            </a:lvl9pPr>
          </a:lstStyle>
          <a:p>
            <a:pPr eaLnBrk="1"/>
            <a:r>
              <a:rPr lang="ru-RU" altLang="ru-RU" dirty="0">
                <a:solidFill>
                  <a:srgbClr val="000000"/>
                </a:solidFill>
              </a:rPr>
              <a:t> </a:t>
            </a:r>
            <a:r>
              <a:rPr lang="ru-RU" altLang="ru-RU" sz="3200" dirty="0">
                <a:solidFill>
                  <a:srgbClr val="000000"/>
                </a:solidFill>
              </a:rPr>
              <a:t>1. </a:t>
            </a:r>
            <a:r>
              <a:rPr lang="uk-UA" altLang="ru-RU" sz="3200" dirty="0" smtClean="0">
                <a:solidFill>
                  <a:srgbClr val="000000"/>
                </a:solidFill>
              </a:rPr>
              <a:t>У прозору склянку насипаємо горох і вважаємо, що це атоми молекул </a:t>
            </a:r>
            <a:endParaRPr lang="uk-UA" altLang="ru-RU" sz="3200" dirty="0">
              <a:solidFill>
                <a:srgbClr val="000000"/>
              </a:solidFill>
            </a:endParaRPr>
          </a:p>
        </p:txBody>
      </p:sp>
      <p:pic>
        <p:nvPicPr>
          <p:cNvPr id="307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885" y="2362201"/>
            <a:ext cx="6411214" cy="4495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2399" y="72307"/>
            <a:ext cx="75438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altLang="ru-RU" b="1" dirty="0">
                <a:solidFill>
                  <a:srgbClr val="5800B0"/>
                </a:solidFill>
              </a:rPr>
              <a:t>На підставі </a:t>
            </a:r>
            <a:r>
              <a:rPr lang="uk-UA" altLang="ru-RU" b="1" dirty="0" smtClean="0">
                <a:solidFill>
                  <a:srgbClr val="5800B0"/>
                </a:solidFill>
              </a:rPr>
              <a:t>досліду </a:t>
            </a:r>
            <a:r>
              <a:rPr lang="uk-UA" altLang="ru-RU" b="1" dirty="0">
                <a:solidFill>
                  <a:srgbClr val="5800B0"/>
                </a:solidFill>
              </a:rPr>
              <a:t>доведемо         існування проміжків між                      молекулами і атомами. </a:t>
            </a:r>
          </a:p>
        </p:txBody>
      </p:sp>
    </p:spTree>
    <p:extLst>
      <p:ext uri="{BB962C8B-B14F-4D97-AF65-F5344CB8AC3E}">
        <p14:creationId xmlns:p14="http://schemas.microsoft.com/office/powerpoint/2010/main" val="164571171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ть">
  <a:themeElements>
    <a:clrScheme name="Сеть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Сеть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ь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ть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1937</TotalTime>
  <Words>451</Words>
  <Application>Microsoft Office PowerPoint</Application>
  <PresentationFormat>Экран (4:3)</PresentationFormat>
  <Paragraphs>59</Paragraphs>
  <Slides>13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Сеть</vt:lpstr>
      <vt:lpstr>Основи молекулярно-кінетичної теорії газів</vt:lpstr>
      <vt:lpstr>Презентация PowerPoint</vt:lpstr>
      <vt:lpstr>Презентация PowerPoint</vt:lpstr>
      <vt:lpstr>Слово «атом» було внесено у фізику давньогрецьким ученим Демокритом дві з половиною тисячі років тому, який висунув гіпотезу про існування найдрібніших частинок ще в ІV столітті до н.е</vt:lpstr>
      <vt:lpstr>Молекулярно-кінетична теорія сформувалася наприкінці дев'ятнадцятого століття</vt:lpstr>
      <vt:lpstr>Презентация PowerPoint</vt:lpstr>
      <vt:lpstr>Презентация PowerPoint</vt:lpstr>
      <vt:lpstr>1. Будь-яка речовина складається з найдрібніших частинок — молекул чи атомів. </vt:lpstr>
      <vt:lpstr>Презентация PowerPoint</vt:lpstr>
      <vt:lpstr>Презентация PowerPoint</vt:lpstr>
      <vt:lpstr>Презентация PowerPoint</vt:lpstr>
      <vt:lpstr>Встановити відповідність:</vt:lpstr>
      <vt:lpstr>Дякуємо за увагу!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Asus</dc:creator>
  <cp:lastModifiedBy>Asus</cp:lastModifiedBy>
  <cp:revision>76</cp:revision>
  <cp:lastPrinted>1601-01-01T00:00:00Z</cp:lastPrinted>
  <dcterms:created xsi:type="dcterms:W3CDTF">1601-01-01T00:00:00Z</dcterms:created>
  <dcterms:modified xsi:type="dcterms:W3CDTF">2020-02-17T20:17:56Z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