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6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1" r:id="rId14"/>
    <p:sldId id="270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/>
          <p:cNvSpPr txBox="1"/>
          <p:nvPr userDrawn="1"/>
        </p:nvSpPr>
        <p:spPr>
          <a:xfrm>
            <a:off x="5562600" y="0"/>
            <a:ext cx="35814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1"/>
                </a:solidFill>
                <a:latin typeface="+mn-lt"/>
              </a:rPr>
              <a:t>Галилео: наука опытным путем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143248"/>
            <a:ext cx="5786478" cy="1928826"/>
          </a:xfrm>
        </p:spPr>
        <p:txBody>
          <a:bodyPr>
            <a:normAutofit/>
          </a:bodyPr>
          <a:lstStyle>
            <a:lvl1pPr algn="ctr">
              <a:defRPr sz="7200" b="1" cap="none" spc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6429396"/>
            <a:ext cx="7429520" cy="428604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4"/>
          <p:cNvSpPr/>
          <p:nvPr userDrawn="1"/>
        </p:nvSpPr>
        <p:spPr>
          <a:xfrm>
            <a:off x="0" y="0"/>
            <a:ext cx="9144000" cy="78581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  <a:alpha val="48000"/>
                </a:schemeClr>
              </a:gs>
              <a:gs pos="100000">
                <a:schemeClr val="accent1">
                  <a:tint val="23500"/>
                  <a:satMod val="160000"/>
                  <a:alpha val="5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7"/>
          <p:cNvSpPr/>
          <p:nvPr userDrawn="1"/>
        </p:nvSpPr>
        <p:spPr>
          <a:xfrm>
            <a:off x="285750" y="214313"/>
            <a:ext cx="928688" cy="78581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643834" cy="57148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>
              <a:defRPr sz="2800" b="0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 pitchFamily="34" charset="0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F0AD768-9E3B-44DA-B4B0-789C54E1E040}" type="datetimeFigureOut">
              <a:rPr lang="ru-RU"/>
              <a:pPr>
                <a:defRPr/>
              </a:pPr>
              <a:t>20.02.2020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94EFBB-022C-4059-9521-DD73CFD352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User\&#1056;&#1072;&#1073;&#1086;&#1095;&#1080;&#1081;%20&#1089;&#1090;&#1086;&#1083;\&#1075;&#1072;&#1079;&#1086;&#1074;&#1110;%20&#1079;&#1072;&#1082;&#1086;&#1085;&#1080;\&#1040;&#1085;&#1080;&#1084;&#1072;&#1094;&#1080;&#1103;_&#1048;&#1079;&#1086;&#1073;&#1072;&#1088;&#1085;&#1099;&#1081;%20&#1087;&#1088;&#1086;&#1094;&#1077;&#1089;&#1089;.mpe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9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User\&#1056;&#1072;&#1073;&#1086;&#1095;&#1080;&#1081;%20&#1089;&#1090;&#1086;&#1083;\&#1075;&#1072;&#1079;&#1086;&#1074;&#1110;%20&#1079;&#1072;&#1082;&#1086;&#1085;&#1080;\&#1040;&#1085;&#1080;&#1084;&#1072;&#1094;&#1080;&#1103;_&#1048;&#1079;&#1086;&#1093;&#1086;&#1088;&#1085;&#1099;&#1081;%20&#1087;&#1088;&#1086;&#1094;&#1077;&#1089;&#1089;.mpe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User\&#1056;&#1072;&#1073;&#1086;&#1095;&#1080;&#1081;%20&#1089;&#1090;&#1086;&#1083;\&#1075;&#1072;&#1079;&#1086;&#1074;&#1110;%20&#1079;&#1072;&#1082;&#1086;&#1085;&#1080;\&#1040;&#1085;&#1080;&#1084;&#1072;&#1094;&#1080;&#1103;_&#1048;&#1079;&#1086;&#1090;&#1077;&#1088;&#1084;&#1080;&#1095;&#1077;&#1089;&#1082;&#1080;&#1081;%20&#1087;&#1088;.mpe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4"/>
          <p:cNvSpPr>
            <a:spLocks noGrp="1"/>
          </p:cNvSpPr>
          <p:nvPr>
            <p:ph type="ctrTitle" idx="4294967295"/>
          </p:nvPr>
        </p:nvSpPr>
        <p:spPr>
          <a:xfrm>
            <a:off x="250825" y="4005263"/>
            <a:ext cx="5256213" cy="2159000"/>
          </a:xfrm>
        </p:spPr>
        <p:txBody>
          <a:bodyPr/>
          <a:lstStyle/>
          <a:p>
            <a:pPr eaLnBrk="1" hangingPunct="1"/>
            <a:r>
              <a:rPr lang="uk-UA" sz="6000" b="1" smtClean="0"/>
              <a:t>Ізопроцеси </a:t>
            </a:r>
            <a:br>
              <a:rPr lang="uk-UA" sz="6000" b="1" smtClean="0"/>
            </a:br>
            <a:r>
              <a:rPr lang="uk-UA" sz="6000" b="1" smtClean="0"/>
              <a:t>в газах</a:t>
            </a:r>
            <a:endParaRPr lang="ru-RU" sz="6000" b="1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5652120" y="0"/>
            <a:ext cx="3491880" cy="76944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Презентація</a:t>
            </a:r>
            <a:endParaRPr lang="ru-RU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29"/>
    </mc:Choice>
    <mc:Fallback xmlns="">
      <p:transition spd="slow" advTm="602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uk-UA" b="1" smtClean="0">
                <a:solidFill>
                  <a:srgbClr val="000099"/>
                </a:solidFill>
              </a:rPr>
              <a:t>Ізобарний процес</a:t>
            </a:r>
            <a:endParaRPr lang="ru-RU" b="1" smtClean="0">
              <a:solidFill>
                <a:srgbClr val="000099"/>
              </a:solidFill>
            </a:endParaRPr>
          </a:p>
        </p:txBody>
      </p:sp>
      <p:pic>
        <p:nvPicPr>
          <p:cNvPr id="31748" name="Анимация_Изобарный процесс.mpeg">
            <a:hlinkClick r:id="" action="ppaction://media"/>
          </p:cNvPr>
          <p:cNvPicPr>
            <a:picLocks noGrp="1" noRot="1" noChangeAspect="1" noChangeArrowheads="1"/>
          </p:cNvPicPr>
          <p:nvPr>
            <p:ph idx="4294967295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403350" y="1412875"/>
            <a:ext cx="6337300" cy="4752975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80"/>
    </mc:Choice>
    <mc:Fallback xmlns="">
      <p:transition spd="slow" advTm="106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60" fill="hold"/>
                                        <p:tgtEl>
                                          <p:spTgt spid="317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74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7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17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uk-UA" sz="4000" b="1" smtClean="0">
                <a:solidFill>
                  <a:srgbClr val="000099"/>
                </a:solidFill>
              </a:rPr>
              <a:t>Ізобари</a:t>
            </a:r>
            <a:endParaRPr lang="ru-RU" sz="4000" b="1" smtClean="0">
              <a:solidFill>
                <a:srgbClr val="000099"/>
              </a:solidFill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052513"/>
            <a:ext cx="3529013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500438"/>
            <a:ext cx="3671888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538" y="3592513"/>
            <a:ext cx="3240087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2775" name="Object 7"/>
          <p:cNvGraphicFramePr>
            <a:graphicFrameLocks noGrp="1" noChangeAspect="1"/>
          </p:cNvGraphicFramePr>
          <p:nvPr>
            <p:ph idx="4294967295"/>
          </p:nvPr>
        </p:nvGraphicFramePr>
        <p:xfrm>
          <a:off x="5148263" y="1817688"/>
          <a:ext cx="244792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1" name="Формула" r:id="rId6" imgW="787320" imgH="228600" progId="Equation.3">
                  <p:embed/>
                </p:oleObj>
              </mc:Choice>
              <mc:Fallback>
                <p:oleObj name="Формула" r:id="rId6" imgW="78732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1817688"/>
                        <a:ext cx="2447925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1"/>
    </mc:Choice>
    <mc:Fallback xmlns="">
      <p:transition spd="slow" advTm="700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uk-UA" sz="4000" b="1" smtClean="0">
                <a:solidFill>
                  <a:srgbClr val="000099"/>
                </a:solidFill>
              </a:rPr>
              <a:t>Ізохорний процес</a:t>
            </a:r>
            <a:endParaRPr lang="ru-RU" sz="4000" b="1" smtClean="0">
              <a:solidFill>
                <a:srgbClr val="000099"/>
              </a:solidFill>
            </a:endParaRPr>
          </a:p>
        </p:txBody>
      </p:sp>
      <p:sp>
        <p:nvSpPr>
          <p:cNvPr id="33795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8218488" cy="4525963"/>
          </a:xfrm>
        </p:spPr>
        <p:txBody>
          <a:bodyPr/>
          <a:lstStyle/>
          <a:p>
            <a:r>
              <a:rPr lang="uk-UA" sz="2800" b="1" smtClean="0"/>
              <a:t>Ізохорний процес</a:t>
            </a:r>
            <a:r>
              <a:rPr lang="uk-UA" sz="2800" smtClean="0"/>
              <a:t> – процес зміни стану термодинамічної системи, що протікає при сталому об’ємі: </a:t>
            </a:r>
            <a:r>
              <a:rPr lang="en-US" sz="2800" smtClean="0"/>
              <a:t>V</a:t>
            </a:r>
            <a:r>
              <a:rPr lang="uk-UA" sz="2800" smtClean="0"/>
              <a:t> </a:t>
            </a:r>
            <a:r>
              <a:rPr lang="en-US" sz="2800" smtClean="0"/>
              <a:t>= const</a:t>
            </a:r>
            <a:r>
              <a:rPr lang="uk-UA" sz="2800" smtClean="0"/>
              <a:t> </a:t>
            </a:r>
          </a:p>
          <a:p>
            <a:r>
              <a:rPr lang="uk-UA" sz="2800" smtClean="0"/>
              <a:t>Закон Шарля:</a:t>
            </a:r>
          </a:p>
          <a:p>
            <a:pPr algn="ctr">
              <a:buFont typeface="Arial" charset="0"/>
              <a:buNone/>
            </a:pPr>
            <a:r>
              <a:rPr lang="uk-UA" sz="2800" smtClean="0"/>
              <a:t> </a:t>
            </a:r>
            <a:r>
              <a:rPr lang="uk-UA" sz="2800" b="1" i="1" smtClean="0">
                <a:solidFill>
                  <a:schemeClr val="accent1"/>
                </a:solidFill>
              </a:rPr>
              <a:t>Для газу даної маси при сталому об’ємі відношення тиску до температури є величиною сталою.</a:t>
            </a:r>
            <a:endParaRPr lang="uk-UA" sz="2800" b="1" smtClean="0">
              <a:solidFill>
                <a:schemeClr val="accent1"/>
              </a:solidFill>
            </a:endParaRPr>
          </a:p>
          <a:p>
            <a:pPr>
              <a:buFont typeface="Arial" charset="0"/>
              <a:buNone/>
            </a:pPr>
            <a:endParaRPr lang="ru-RU" sz="2800" b="1" smtClean="0">
              <a:solidFill>
                <a:schemeClr val="accent1"/>
              </a:solidFill>
            </a:endParaRPr>
          </a:p>
        </p:txBody>
      </p:sp>
      <p:graphicFrame>
        <p:nvGraphicFramePr>
          <p:cNvPr id="33796" name="Object 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563938" y="4868863"/>
          <a:ext cx="2376487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2" name="Формула" r:id="rId3" imgW="660240" imgH="393480" progId="Equation.3">
                  <p:embed/>
                </p:oleObj>
              </mc:Choice>
              <mc:Fallback>
                <p:oleObj name="Формула" r:id="rId3" imgW="66024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4868863"/>
                        <a:ext cx="2376487" cy="1416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72"/>
    </mc:Choice>
    <mc:Fallback xmlns="">
      <p:transition spd="slow" advTm="13472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/>
          </p:cNvSpPr>
          <p:nvPr>
            <p:ph type="title" idx="4294967295"/>
          </p:nvPr>
        </p:nvSpPr>
        <p:spPr>
          <a:xfrm>
            <a:off x="323850" y="981075"/>
            <a:ext cx="8229600" cy="1143000"/>
          </a:xfrm>
        </p:spPr>
        <p:txBody>
          <a:bodyPr/>
          <a:lstStyle/>
          <a:p>
            <a:r>
              <a:rPr lang="uk-UA" sz="2800" smtClean="0"/>
              <a:t>Закон було встановлено експериментально </a:t>
            </a:r>
            <a:br>
              <a:rPr lang="uk-UA" sz="2800" smtClean="0"/>
            </a:br>
            <a:r>
              <a:rPr lang="uk-UA" sz="2800" smtClean="0"/>
              <a:t>у  1787 р.</a:t>
            </a:r>
            <a:r>
              <a:rPr lang="ru-RU" sz="3200" smtClean="0"/>
              <a:t> </a:t>
            </a:r>
            <a:endParaRPr lang="ru-RU" smtClean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2133600"/>
            <a:ext cx="3271838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755650" y="4437063"/>
            <a:ext cx="3168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Жак Шарль (франц.)</a:t>
            </a:r>
          </a:p>
          <a:p>
            <a:pPr algn="ctr"/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</a:rPr>
              <a:t> (1746-1823 р.)</a:t>
            </a:r>
            <a:r>
              <a:rPr lang="ru-RU"/>
              <a:t>                                                            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86"/>
    </mc:Choice>
    <mc:Fallback xmlns="">
      <p:transition spd="slow" advTm="8486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b="1" smtClean="0">
                <a:solidFill>
                  <a:srgbClr val="000099"/>
                </a:solidFill>
              </a:rPr>
              <a:t>Ізохорний процес</a:t>
            </a:r>
            <a:endParaRPr lang="ru-RU" b="1" smtClean="0">
              <a:solidFill>
                <a:srgbClr val="000099"/>
              </a:solidFill>
            </a:endParaRPr>
          </a:p>
        </p:txBody>
      </p:sp>
      <p:pic>
        <p:nvPicPr>
          <p:cNvPr id="34820" name="Анимация_Изохорный процесс.mpeg">
            <a:hlinkClick r:id="" action="ppaction://media"/>
          </p:cNvPr>
          <p:cNvPicPr>
            <a:picLocks noGrp="1" noRot="1" noChangeAspect="1" noChangeArrowheads="1"/>
          </p:cNvPicPr>
          <p:nvPr>
            <p:ph idx="4294967295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692275" y="1628775"/>
            <a:ext cx="6048375" cy="4537075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31"/>
    </mc:Choice>
    <mc:Fallback xmlns="">
      <p:transition spd="slow" advTm="92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60" fill="hold"/>
                                        <p:tgtEl>
                                          <p:spTgt spid="348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482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8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48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b="1" smtClean="0">
                <a:solidFill>
                  <a:srgbClr val="000099"/>
                </a:solidFill>
              </a:rPr>
              <a:t>Ізохори</a:t>
            </a:r>
            <a:endParaRPr lang="ru-RU" b="1" smtClean="0">
              <a:solidFill>
                <a:srgbClr val="000099"/>
              </a:solidFill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196975"/>
            <a:ext cx="3455988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4076700"/>
            <a:ext cx="3457575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4005263"/>
            <a:ext cx="3529012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4039" name="Object 7"/>
          <p:cNvGraphicFramePr>
            <a:graphicFrameLocks noGrp="1" noChangeAspect="1"/>
          </p:cNvGraphicFramePr>
          <p:nvPr>
            <p:ph idx="4294967295"/>
          </p:nvPr>
        </p:nvGraphicFramePr>
        <p:xfrm>
          <a:off x="5184775" y="1773238"/>
          <a:ext cx="2447925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5" name="Формула" r:id="rId6" imgW="723600" imgH="228600" progId="Equation.3">
                  <p:embed/>
                </p:oleObj>
              </mc:Choice>
              <mc:Fallback>
                <p:oleObj name="Формула" r:id="rId6" imgW="72360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4775" y="1773238"/>
                        <a:ext cx="2447925" cy="773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81"/>
    </mc:Choice>
    <mc:Fallback xmlns="">
      <p:transition spd="slow" advTm="908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Дякую за увагу!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8047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706437"/>
          </a:xfrm>
        </p:spPr>
        <p:txBody>
          <a:bodyPr/>
          <a:lstStyle/>
          <a:p>
            <a:r>
              <a:rPr lang="uk-UA" sz="4000" b="1" smtClean="0">
                <a:solidFill>
                  <a:srgbClr val="000099"/>
                </a:solidFill>
              </a:rPr>
              <a:t>Ізопроцеси</a:t>
            </a:r>
            <a:endParaRPr lang="ru-RU" sz="4000" b="1" smtClean="0">
              <a:solidFill>
                <a:srgbClr val="000099"/>
              </a:solidFill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196975"/>
            <a:ext cx="8229600" cy="4525963"/>
          </a:xfrm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uk-UA" b="1" smtClean="0"/>
              <a:t>Ізопроцеси</a:t>
            </a:r>
            <a:r>
              <a:rPr lang="uk-UA" smtClean="0"/>
              <a:t> (</a:t>
            </a:r>
            <a:r>
              <a:rPr lang="en-US" smtClean="0"/>
              <a:t>“</a:t>
            </a:r>
            <a:r>
              <a:rPr lang="uk-UA" smtClean="0"/>
              <a:t>і</a:t>
            </a:r>
            <a:r>
              <a:rPr lang="ru-RU" smtClean="0"/>
              <a:t>зос</a:t>
            </a:r>
            <a:r>
              <a:rPr lang="en-US" smtClean="0"/>
              <a:t>”</a:t>
            </a:r>
            <a:r>
              <a:rPr lang="ru-RU" smtClean="0"/>
              <a:t> – рівний</a:t>
            </a:r>
            <a:r>
              <a:rPr lang="uk-UA" smtClean="0"/>
              <a:t> ) - процеси, які відбуваються при незмінному значенні одного із параметрів. 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r>
              <a:rPr lang="uk-UA" smtClean="0"/>
              <a:t>                          </a:t>
            </a:r>
          </a:p>
          <a:p>
            <a:pPr marL="609600" indent="-609600">
              <a:lnSpc>
                <a:spcPct val="90000"/>
              </a:lnSpc>
            </a:pPr>
            <a:endParaRPr lang="uk-UA" b="1" smtClean="0"/>
          </a:p>
          <a:p>
            <a:pPr marL="609600" indent="-609600">
              <a:lnSpc>
                <a:spcPct val="90000"/>
              </a:lnSpc>
            </a:pPr>
            <a:endParaRPr lang="uk-UA" b="1" smtClean="0"/>
          </a:p>
          <a:p>
            <a:pPr marL="609600" indent="-609600">
              <a:lnSpc>
                <a:spcPct val="90000"/>
              </a:lnSpc>
            </a:pPr>
            <a:r>
              <a:rPr lang="uk-UA" b="1" smtClean="0"/>
              <a:t>Газовий закон</a:t>
            </a:r>
            <a:r>
              <a:rPr lang="uk-UA" smtClean="0"/>
              <a:t> – кількісна залежність між двома термодинамічними параметрами газу при фіксованому значенні третього.</a:t>
            </a:r>
          </a:p>
          <a:p>
            <a:pPr marL="609600" indent="-609600">
              <a:lnSpc>
                <a:spcPct val="90000"/>
              </a:lnSpc>
            </a:pPr>
            <a:endParaRPr lang="ru-RU" smtClean="0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411413" y="2997200"/>
            <a:ext cx="4895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 i="1">
                <a:latin typeface="Calibri" pitchFamily="34" charset="0"/>
              </a:rPr>
              <a:t>при </a:t>
            </a:r>
            <a:r>
              <a:rPr lang="en-US" sz="3200" b="1" i="1">
                <a:latin typeface="Calibri" pitchFamily="34" charset="0"/>
              </a:rPr>
              <a:t>m = const</a:t>
            </a:r>
            <a:endParaRPr lang="ru-RU" sz="3200" b="1" i="1">
              <a:latin typeface="Calibri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8"/>
    </mc:Choice>
    <mc:Fallback xmlns="">
      <p:transition spd="slow" advTm="10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633412"/>
          </a:xfrm>
        </p:spPr>
        <p:txBody>
          <a:bodyPr/>
          <a:lstStyle/>
          <a:p>
            <a:r>
              <a:rPr lang="uk-UA" sz="4000" b="1" smtClean="0">
                <a:solidFill>
                  <a:srgbClr val="000099"/>
                </a:solidFill>
              </a:rPr>
              <a:t>Ізотермічний процес</a:t>
            </a:r>
            <a:endParaRPr lang="ru-RU" sz="4000" b="1" smtClean="0">
              <a:solidFill>
                <a:srgbClr val="000099"/>
              </a:solidFill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7931150" cy="4525963"/>
          </a:xfrm>
        </p:spPr>
        <p:txBody>
          <a:bodyPr/>
          <a:lstStyle/>
          <a:p>
            <a:r>
              <a:rPr lang="uk-UA" sz="2800" b="1" smtClean="0"/>
              <a:t>Ізотермічний процес</a:t>
            </a:r>
            <a:r>
              <a:rPr lang="uk-UA" sz="2800" smtClean="0"/>
              <a:t> – процес зміни стану термодинамічної системи при сталій температурі:  </a:t>
            </a:r>
            <a:r>
              <a:rPr lang="en-US" sz="2800" smtClean="0"/>
              <a:t>T = const</a:t>
            </a:r>
            <a:endParaRPr lang="uk-UA" sz="2800" smtClean="0"/>
          </a:p>
          <a:p>
            <a:r>
              <a:rPr lang="ru-RU" sz="2800" smtClean="0"/>
              <a:t>Закон Бойля – Маріотта:</a:t>
            </a:r>
          </a:p>
          <a:p>
            <a:pPr algn="ctr">
              <a:buFont typeface="Arial" charset="0"/>
              <a:buNone/>
            </a:pPr>
            <a:r>
              <a:rPr lang="uk-UA" sz="2800" b="1" i="1" smtClean="0">
                <a:solidFill>
                  <a:schemeClr val="accent1"/>
                </a:solidFill>
              </a:rPr>
              <a:t>Для газу даної маси при сталій температурі добуток тиску на об’єм сталий.</a:t>
            </a:r>
          </a:p>
          <a:p>
            <a:endParaRPr lang="ru-RU" sz="2800" b="1" i="1" smtClean="0">
              <a:solidFill>
                <a:schemeClr val="accent1"/>
              </a:solidFill>
            </a:endParaRPr>
          </a:p>
        </p:txBody>
      </p:sp>
      <p:graphicFrame>
        <p:nvGraphicFramePr>
          <p:cNvPr id="13319" name="Object 5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700338" y="4508500"/>
          <a:ext cx="38163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Формула" r:id="rId3" imgW="736560" imgH="177480" progId="Equation.3">
                  <p:embed/>
                </p:oleObj>
              </mc:Choice>
              <mc:Fallback>
                <p:oleObj name="Формула" r:id="rId3" imgW="736560" imgH="177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4508500"/>
                        <a:ext cx="3816350" cy="92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32"/>
    </mc:Choice>
    <mc:Fallback xmlns="">
      <p:transition spd="slow" advTm="11032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052513"/>
            <a:ext cx="8229600" cy="1655762"/>
          </a:xfrm>
        </p:spPr>
        <p:txBody>
          <a:bodyPr/>
          <a:lstStyle/>
          <a:p>
            <a:r>
              <a:rPr lang="uk-UA" sz="2400" smtClean="0"/>
              <a:t>Англійський фізик і хімік Р. Бойль в 1662 р. і незалежно від нього в 1676 р. французький фізик Е. Маріотт встановили залежність між тиском і об'ємом за сталої температури однакової кількості газу.</a:t>
            </a:r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3141663"/>
            <a:ext cx="3024188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2636838"/>
            <a:ext cx="2384425" cy="314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539750" y="5876925"/>
            <a:ext cx="828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       </a:t>
            </a:r>
            <a:r>
              <a:rPr lang="uk-UA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Роберт Бойль (англ.)                                                               Едмон Маріотт (франц.)     </a:t>
            </a:r>
          </a:p>
          <a:p>
            <a:pPr eaLnBrk="0" hangingPunct="0"/>
            <a:r>
              <a:rPr lang="uk-UA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             (1627-1691 р.)                                                                                   (1620-1684 р.)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52"/>
    </mc:Choice>
    <mc:Fallback xmlns="">
      <p:transition spd="slow" advTm="11552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Анимация_Изотермический пр.mpe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76375" y="1196975"/>
            <a:ext cx="6696075" cy="5022850"/>
          </a:xfrm>
          <a:prstGeom prst="rect">
            <a:avLst/>
          </a:prstGeom>
          <a:noFill/>
        </p:spPr>
      </p:pic>
      <p:sp>
        <p:nvSpPr>
          <p:cNvPr id="14345" name="Rectangle 9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uk-UA" sz="4000" b="1" smtClean="0">
                <a:solidFill>
                  <a:srgbClr val="000099"/>
                </a:solidFill>
              </a:rPr>
              <a:t>Ізотермічний процес</a:t>
            </a:r>
            <a:endParaRPr lang="ru-RU" sz="4000" b="1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16"/>
    </mc:Choice>
    <mc:Fallback xmlns="">
      <p:transition spd="slow" advTm="110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60" fill="hold"/>
                                        <p:tgtEl>
                                          <p:spTgt spid="143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34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3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3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uk-UA" sz="4000" b="1" smtClean="0">
                <a:solidFill>
                  <a:srgbClr val="000099"/>
                </a:solidFill>
              </a:rPr>
              <a:t>Ізотерми</a:t>
            </a:r>
            <a:endParaRPr lang="ru-RU" sz="4000" b="1" smtClean="0">
              <a:solidFill>
                <a:srgbClr val="000099"/>
              </a:solidFill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268413"/>
            <a:ext cx="3240087" cy="2230437"/>
          </a:xfrm>
          <a:prstGeom prst="rect">
            <a:avLst/>
          </a:prstGeom>
          <a:noFill/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3860800"/>
            <a:ext cx="3455987" cy="251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789363"/>
            <a:ext cx="3671888" cy="251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370" name="Object 10"/>
          <p:cNvGraphicFramePr>
            <a:graphicFrameLocks noGrp="1" noChangeAspect="1"/>
          </p:cNvGraphicFramePr>
          <p:nvPr>
            <p:ph idx="4294967295"/>
          </p:nvPr>
        </p:nvGraphicFramePr>
        <p:xfrm>
          <a:off x="5219700" y="1557338"/>
          <a:ext cx="2808288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6" name="Формула" r:id="rId6" imgW="698400" imgH="228600" progId="Equation.3">
                  <p:embed/>
                </p:oleObj>
              </mc:Choice>
              <mc:Fallback>
                <p:oleObj name="Формула" r:id="rId6" imgW="698400" imgH="2286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1557338"/>
                        <a:ext cx="2808288" cy="919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82"/>
    </mc:Choice>
    <mc:Fallback xmlns="">
      <p:transition spd="slow" advTm="11382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uk-UA" sz="3200" b="1" smtClean="0">
                <a:solidFill>
                  <a:srgbClr val="000099"/>
                </a:solidFill>
              </a:rPr>
              <a:t>Повітряний двигун</a:t>
            </a:r>
            <a:endParaRPr lang="ru-RU" sz="3200" b="1" smtClean="0">
              <a:solidFill>
                <a:srgbClr val="000099"/>
              </a:solidFill>
            </a:endParaRPr>
          </a:p>
        </p:txBody>
      </p:sp>
      <p:pic>
        <p:nvPicPr>
          <p:cNvPr id="16389" name="Picture 5" descr="co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484313"/>
            <a:ext cx="4968875" cy="46958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36"/>
    </mc:Choice>
    <mc:Fallback xmlns="">
      <p:transition spd="slow" advTm="63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uk-UA" sz="4000" b="1" smtClean="0">
                <a:solidFill>
                  <a:srgbClr val="000099"/>
                </a:solidFill>
              </a:rPr>
              <a:t>Ізобарний процес</a:t>
            </a:r>
            <a:endParaRPr lang="ru-RU" sz="4000" b="1" smtClean="0">
              <a:solidFill>
                <a:srgbClr val="000099"/>
              </a:solidFill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8362950" cy="4525963"/>
          </a:xfrm>
        </p:spPr>
        <p:txBody>
          <a:bodyPr/>
          <a:lstStyle/>
          <a:p>
            <a:r>
              <a:rPr lang="uk-UA" sz="2800" b="1" smtClean="0"/>
              <a:t>Ізобарний процес</a:t>
            </a:r>
            <a:r>
              <a:rPr lang="uk-UA" sz="2800" smtClean="0"/>
              <a:t> – процес зміни стану термодинамічної системи, що протікає при сталому тиску: </a:t>
            </a:r>
            <a:r>
              <a:rPr lang="en-US" sz="2800" b="1" smtClean="0"/>
              <a:t>P</a:t>
            </a:r>
            <a:r>
              <a:rPr lang="ru-RU" sz="2800" b="1" smtClean="0"/>
              <a:t> </a:t>
            </a:r>
            <a:r>
              <a:rPr lang="en-US" sz="2800" b="1" smtClean="0"/>
              <a:t>= const</a:t>
            </a:r>
            <a:endParaRPr lang="uk-UA" sz="2800" b="1" smtClean="0"/>
          </a:p>
          <a:p>
            <a:r>
              <a:rPr lang="uk-UA" sz="2800" smtClean="0"/>
              <a:t>Закон Гей – Люссака:</a:t>
            </a:r>
          </a:p>
          <a:p>
            <a:pPr algn="ctr">
              <a:buFont typeface="Arial" charset="0"/>
              <a:buNone/>
            </a:pPr>
            <a:r>
              <a:rPr lang="uk-UA" sz="2800" b="1" i="1" smtClean="0">
                <a:solidFill>
                  <a:schemeClr val="accent1"/>
                </a:solidFill>
              </a:rPr>
              <a:t>Для газу даної маси при сталому тиску відношення об’єму до температури є величиною сталою.</a:t>
            </a:r>
            <a:endParaRPr lang="ru-RU" sz="2800" b="1" i="1" smtClean="0">
              <a:solidFill>
                <a:schemeClr val="accent1"/>
              </a:solidFill>
            </a:endParaRPr>
          </a:p>
        </p:txBody>
      </p:sp>
      <p:graphicFrame>
        <p:nvGraphicFramePr>
          <p:cNvPr id="17415" name="Object 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348038" y="4941888"/>
          <a:ext cx="2447925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Формула" r:id="rId3" imgW="660240" imgH="393480" progId="Equation.3">
                  <p:embed/>
                </p:oleObj>
              </mc:Choice>
              <mc:Fallback>
                <p:oleObj name="Формула" r:id="rId3" imgW="66024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4941888"/>
                        <a:ext cx="2447925" cy="146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00"/>
    </mc:Choice>
    <mc:Fallback xmlns="">
      <p:transition spd="slow" advTm="113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smtClean="0"/>
              <a:t>   </a:t>
            </a:r>
          </a:p>
        </p:txBody>
      </p:sp>
      <p:sp>
        <p:nvSpPr>
          <p:cNvPr id="18440" name="Rectangle 8"/>
          <p:cNvSpPr>
            <a:spLocks noGrp="1"/>
          </p:cNvSpPr>
          <p:nvPr>
            <p:ph type="body" sz="half" idx="4294967295"/>
          </p:nvPr>
        </p:nvSpPr>
        <p:spPr>
          <a:xfrm>
            <a:off x="539750" y="981075"/>
            <a:ext cx="8064500" cy="136842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2800" smtClean="0"/>
              <a:t>Закон був встановлений експериментально</a:t>
            </a:r>
          </a:p>
          <a:p>
            <a:pPr algn="ctr">
              <a:buFont typeface="Arial" charset="0"/>
              <a:buNone/>
            </a:pPr>
            <a:r>
              <a:rPr lang="uk-UA" sz="2800" smtClean="0"/>
              <a:t> у 1802році. 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5435600" y="5157788"/>
            <a:ext cx="30241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Ж. Гей-Люссак (франц.)</a:t>
            </a:r>
          </a:p>
          <a:p>
            <a:r>
              <a:rPr 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(1778-1850 р.)</a:t>
            </a:r>
          </a:p>
        </p:txBody>
      </p:sp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916113"/>
            <a:ext cx="4105275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02"/>
    </mc:Choice>
    <mc:Fallback xmlns="">
      <p:transition spd="slow" advTm="7102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</TotalTime>
  <Words>264</Words>
  <Application>Microsoft Office PowerPoint</Application>
  <PresentationFormat>Экран (4:3)</PresentationFormat>
  <Paragraphs>40</Paragraphs>
  <Slides>16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Формула</vt:lpstr>
      <vt:lpstr>Ізопроцеси  в газах</vt:lpstr>
      <vt:lpstr>Ізопроцеси</vt:lpstr>
      <vt:lpstr>Ізотермічний процес</vt:lpstr>
      <vt:lpstr>Презентация PowerPoint</vt:lpstr>
      <vt:lpstr>Ізотермічний процес</vt:lpstr>
      <vt:lpstr>Ізотерми</vt:lpstr>
      <vt:lpstr>Повітряний двигун</vt:lpstr>
      <vt:lpstr>Ізобарний процес</vt:lpstr>
      <vt:lpstr>Презентация PowerPoint</vt:lpstr>
      <vt:lpstr>Ізобарний процес</vt:lpstr>
      <vt:lpstr>Ізобари</vt:lpstr>
      <vt:lpstr>Ізохорний процес</vt:lpstr>
      <vt:lpstr>Закон було встановлено експериментально  у  1787 р. </vt:lpstr>
      <vt:lpstr>Ізохорний процес</vt:lpstr>
      <vt:lpstr>Ізохори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Denis</dc:creator>
  <cp:lastModifiedBy>Windows</cp:lastModifiedBy>
  <cp:revision>40</cp:revision>
  <dcterms:modified xsi:type="dcterms:W3CDTF">2020-02-20T07:21:23Z</dcterms:modified>
</cp:coreProperties>
</file>