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63" r:id="rId4"/>
    <p:sldId id="273" r:id="rId5"/>
    <p:sldId id="259" r:id="rId6"/>
    <p:sldId id="265" r:id="rId7"/>
    <p:sldId id="280" r:id="rId8"/>
    <p:sldId id="275" r:id="rId9"/>
    <p:sldId id="276" r:id="rId10"/>
    <p:sldId id="277" r:id="rId11"/>
    <p:sldId id="278" r:id="rId12"/>
    <p:sldId id="279" r:id="rId13"/>
    <p:sldId id="266" r:id="rId14"/>
    <p:sldId id="267" r:id="rId15"/>
    <p:sldId id="268" r:id="rId16"/>
    <p:sldId id="286" r:id="rId17"/>
    <p:sldId id="287" r:id="rId18"/>
    <p:sldId id="288" r:id="rId19"/>
    <p:sldId id="291" r:id="rId20"/>
    <p:sldId id="289" r:id="rId21"/>
    <p:sldId id="290" r:id="rId22"/>
    <p:sldId id="29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397298D-5B05-450C-A8FE-9D71923EF404}">
          <p14:sldIdLst>
            <p14:sldId id="256"/>
            <p14:sldId id="282"/>
            <p14:sldId id="263"/>
            <p14:sldId id="273"/>
            <p14:sldId id="259"/>
            <p14:sldId id="265"/>
            <p14:sldId id="280"/>
            <p14:sldId id="275"/>
            <p14:sldId id="276"/>
            <p14:sldId id="277"/>
            <p14:sldId id="278"/>
            <p14:sldId id="279"/>
            <p14:sldId id="266"/>
            <p14:sldId id="267"/>
            <p14:sldId id="268"/>
            <p14:sldId id="286"/>
            <p14:sldId id="287"/>
            <p14:sldId id="288"/>
            <p14:sldId id="291"/>
            <p14:sldId id="289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89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61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124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67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26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59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15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7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02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46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47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9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20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36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79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04A7A94-43B0-453D-9EFC-29CB2636365C}" type="datetimeFigureOut">
              <a:rPr lang="ru-RU" smtClean="0"/>
              <a:t>18.02.2020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DC630-6649-4F0A-8B4C-13682916E4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537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4258" y="2229057"/>
            <a:ext cx="9995975" cy="2386940"/>
          </a:xfrm>
        </p:spPr>
        <p:txBody>
          <a:bodyPr/>
          <a:lstStyle/>
          <a:p>
            <a:pPr algn="ctr"/>
            <a:r>
              <a:rPr lang="uk-UA" sz="2800" b="1" i="1" dirty="0" err="1" smtClean="0">
                <a:solidFill>
                  <a:srgbClr val="C00000"/>
                </a:solidFill>
              </a:rPr>
              <a:t>Проєкт</a:t>
            </a:r>
            <a:r>
              <a:rPr lang="uk-UA" sz="2800" b="1" i="1" dirty="0" smtClean="0">
                <a:solidFill>
                  <a:srgbClr val="C00000"/>
                </a:solidFill>
              </a:rPr>
              <a:t> на </a:t>
            </a:r>
            <a:r>
              <a:rPr lang="uk-UA" sz="2800" b="1" i="1" dirty="0">
                <a:solidFill>
                  <a:srgbClr val="C00000"/>
                </a:solidFill>
              </a:rPr>
              <a:t>тему:</a:t>
            </a:r>
            <a:r>
              <a:rPr lang="uk-UA" sz="2800" dirty="0">
                <a:solidFill>
                  <a:srgbClr val="FFFF00"/>
                </a:solidFill>
              </a:rPr>
              <a:t/>
            </a:r>
            <a:br>
              <a:rPr lang="uk-UA" sz="2800" dirty="0">
                <a:solidFill>
                  <a:srgbClr val="FFFF00"/>
                </a:solidFill>
              </a:rPr>
            </a:br>
            <a:r>
              <a:rPr lang="uk-UA" sz="3200" dirty="0" smtClean="0">
                <a:solidFill>
                  <a:srgbClr val="FFFF00"/>
                </a:solidFill>
              </a:rPr>
              <a:t/>
            </a:r>
            <a:br>
              <a:rPr lang="uk-UA" sz="3200" dirty="0" smtClean="0">
                <a:solidFill>
                  <a:srgbClr val="FFFF00"/>
                </a:solidFill>
              </a:rPr>
            </a:br>
            <a:r>
              <a:rPr lang="uk-UA" sz="3200" b="1" dirty="0" smtClean="0">
                <a:solidFill>
                  <a:srgbClr val="FFFF00"/>
                </a:solidFill>
              </a:rPr>
              <a:t>  </a:t>
            </a:r>
            <a:r>
              <a:rPr lang="uk-UA" sz="6000" b="1" dirty="0" smtClean="0">
                <a:solidFill>
                  <a:srgbClr val="FFFF00"/>
                </a:solidFill>
              </a:rPr>
              <a:t>«Механічні властивості твердих тіл»</a:t>
            </a:r>
            <a:r>
              <a:rPr lang="uk-UA" sz="3600" dirty="0" smtClean="0">
                <a:solidFill>
                  <a:srgbClr val="FFFF00"/>
                </a:solidFill>
              </a:rPr>
              <a:t/>
            </a:r>
            <a:br>
              <a:rPr lang="uk-UA" sz="3600" dirty="0" smtClean="0">
                <a:solidFill>
                  <a:srgbClr val="FFFF00"/>
                </a:solidFill>
              </a:rPr>
            </a:b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73504" y="4496220"/>
            <a:ext cx="5720910" cy="1890932"/>
          </a:xfrm>
        </p:spPr>
        <p:txBody>
          <a:bodyPr>
            <a:normAutofit lnSpcReduction="10000"/>
          </a:bodyPr>
          <a:lstStyle/>
          <a:p>
            <a:pPr>
              <a:tabLst>
                <a:tab pos="355600" algn="l"/>
              </a:tabLst>
            </a:pPr>
            <a:r>
              <a:rPr lang="uk-UA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ВиконаЛИ</a:t>
            </a:r>
            <a:r>
              <a:rPr lang="en-US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uk-UA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355600" algn="l"/>
              </a:tabLst>
            </a:pPr>
            <a:r>
              <a:rPr lang="uk-UA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СтудентИ</a:t>
            </a:r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125 «д» групи</a:t>
            </a:r>
            <a:endParaRPr lang="en-US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355600" algn="l"/>
              </a:tabLst>
            </a:pPr>
            <a:r>
              <a:rPr lang="uk-UA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Кпек</a:t>
            </a:r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лнту</a:t>
            </a:r>
            <a:r>
              <a:rPr lang="uk-UA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Марковський</a:t>
            </a:r>
            <a:r>
              <a:rPr lang="uk-UA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олександр</a:t>
            </a:r>
            <a:r>
              <a:rPr lang="uk-UA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КУХАР ТІМУР, ФЕДОРУК АНАСТАСІЯ,  ЄГОРОВА </a:t>
            </a:r>
            <a:r>
              <a:rPr lang="uk-UA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ДАРІЯ,вознюк</a:t>
            </a:r>
            <a:r>
              <a:rPr lang="uk-UA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юлія,ніконюк</a:t>
            </a:r>
            <a:r>
              <a:rPr lang="uk-UA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вікторія</a:t>
            </a:r>
          </a:p>
        </p:txBody>
      </p:sp>
    </p:spTree>
    <p:extLst>
      <p:ext uri="{BB962C8B-B14F-4D97-AF65-F5344CB8AC3E}">
        <p14:creationId xmlns:p14="http://schemas.microsoft.com/office/powerpoint/2010/main" val="274525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0585" y="497090"/>
            <a:ext cx="109273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</a:rPr>
              <a:t>Деформація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 err="1">
                <a:solidFill>
                  <a:srgbClr val="FFFF00"/>
                </a:solidFill>
              </a:rPr>
              <a:t>зсуву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 algn="just"/>
            <a:r>
              <a:rPr lang="ru-RU" sz="2000" dirty="0" smtClean="0"/>
              <a:t>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деформація</a:t>
            </a:r>
            <a:r>
              <a:rPr lang="ru-RU" sz="2000" dirty="0"/>
              <a:t>, при </a:t>
            </a:r>
            <a:r>
              <a:rPr lang="ru-RU" sz="2000" dirty="0" err="1"/>
              <a:t>якій</a:t>
            </a:r>
            <a:r>
              <a:rPr lang="ru-RU" sz="2000" dirty="0"/>
              <a:t> </a:t>
            </a:r>
            <a:r>
              <a:rPr lang="ru-RU" sz="2000" dirty="0" err="1"/>
              <a:t>відбувається</a:t>
            </a:r>
            <a:r>
              <a:rPr lang="ru-RU" sz="2000" dirty="0"/>
              <a:t> </a:t>
            </a:r>
            <a:r>
              <a:rPr lang="ru-RU" sz="2000" dirty="0" err="1"/>
              <a:t>зміщення</a:t>
            </a:r>
            <a:r>
              <a:rPr lang="ru-RU" sz="2000" dirty="0"/>
              <a:t> (</a:t>
            </a:r>
            <a:r>
              <a:rPr lang="ru-RU" sz="2000" dirty="0" err="1"/>
              <a:t>зсув</a:t>
            </a:r>
            <a:r>
              <a:rPr lang="ru-RU" sz="2000" dirty="0"/>
              <a:t>) одних </a:t>
            </a:r>
            <a:r>
              <a:rPr lang="ru-RU" sz="2000" dirty="0" err="1"/>
              <a:t>частин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 </a:t>
            </a:r>
            <a:r>
              <a:rPr lang="ru-RU" sz="2000" dirty="0" err="1"/>
              <a:t>відносно</a:t>
            </a:r>
            <a:r>
              <a:rPr lang="ru-RU" sz="2000" dirty="0"/>
              <a:t> </a:t>
            </a:r>
            <a:r>
              <a:rPr lang="ru-RU" sz="2000" dirty="0" err="1"/>
              <a:t>інших</a:t>
            </a:r>
            <a:r>
              <a:rPr lang="ru-RU" sz="2000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744" y="4002374"/>
            <a:ext cx="5978108" cy="2054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484"/>
          <a:stretch/>
        </p:blipFill>
        <p:spPr>
          <a:xfrm>
            <a:off x="6578222" y="4317167"/>
            <a:ext cx="5402323" cy="13767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05282" y="2602198"/>
            <a:ext cx="61199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/>
              <a:t>Деформації</a:t>
            </a:r>
            <a:r>
              <a:rPr lang="ru-RU" dirty="0"/>
              <a:t> </a:t>
            </a:r>
            <a:r>
              <a:rPr lang="ru-RU" dirty="0" err="1"/>
              <a:t>зсуву</a:t>
            </a:r>
            <a:r>
              <a:rPr lang="ru-RU" dirty="0"/>
              <a:t> </a:t>
            </a:r>
            <a:r>
              <a:rPr lang="ru-RU" dirty="0" err="1"/>
              <a:t>зазнають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розрізання</a:t>
            </a:r>
            <a:r>
              <a:rPr lang="ru-RU" dirty="0"/>
              <a:t> </a:t>
            </a:r>
            <a:r>
              <a:rPr lang="ru-RU" dirty="0" err="1"/>
              <a:t>ножицями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ножем</a:t>
            </a:r>
            <a:r>
              <a:rPr lang="ru-RU" dirty="0"/>
              <a:t>,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шліфування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поверхонь</a:t>
            </a:r>
            <a:r>
              <a:rPr lang="ru-RU" dirty="0"/>
              <a:t>, </a:t>
            </a:r>
            <a:r>
              <a:rPr lang="ru-RU" dirty="0" err="1"/>
              <a:t>навіси</a:t>
            </a:r>
            <a:r>
              <a:rPr lang="ru-RU" dirty="0"/>
              <a:t> дверей, </a:t>
            </a:r>
            <a:r>
              <a:rPr lang="ru-RU" dirty="0" err="1"/>
              <a:t>зуби</a:t>
            </a:r>
            <a:r>
              <a:rPr lang="ru-RU" dirty="0"/>
              <a:t> при </a:t>
            </a:r>
            <a:r>
              <a:rPr lang="ru-RU" dirty="0" err="1"/>
              <a:t>жуванні</a:t>
            </a:r>
            <a:r>
              <a:rPr lang="ru-RU" dirty="0"/>
              <a:t>, 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кріплень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8170" y="1219622"/>
            <a:ext cx="8979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Поставивши </a:t>
            </a:r>
            <a:r>
              <a:rPr lang="ru-RU" dirty="0" err="1"/>
              <a:t>тверде</a:t>
            </a:r>
            <a:r>
              <a:rPr lang="ru-RU" dirty="0"/>
              <a:t> </a:t>
            </a:r>
            <a:r>
              <a:rPr lang="ru-RU" dirty="0" err="1"/>
              <a:t>тіло</a:t>
            </a:r>
            <a:r>
              <a:rPr lang="ru-RU" dirty="0"/>
              <a:t> вертикально,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нижню</a:t>
            </a:r>
            <a:r>
              <a:rPr lang="ru-RU" dirty="0"/>
              <a:t> </a:t>
            </a:r>
            <a:r>
              <a:rPr lang="ru-RU" dirty="0" err="1"/>
              <a:t>частину</a:t>
            </a:r>
            <a:r>
              <a:rPr lang="ru-RU" dirty="0"/>
              <a:t> </a:t>
            </a:r>
            <a:r>
              <a:rPr lang="ru-RU" dirty="0" err="1"/>
              <a:t>зафіксуємо</a:t>
            </a:r>
            <a:r>
              <a:rPr lang="ru-RU" dirty="0"/>
              <a:t>, а </a:t>
            </a:r>
            <a:r>
              <a:rPr lang="ru-RU" dirty="0" err="1"/>
              <a:t>верхню</a:t>
            </a:r>
            <a:r>
              <a:rPr lang="ru-RU" dirty="0"/>
              <a:t> </a:t>
            </a:r>
            <a:r>
              <a:rPr lang="ru-RU" dirty="0" err="1"/>
              <a:t>спробуємо</a:t>
            </a:r>
            <a:r>
              <a:rPr lang="ru-RU" dirty="0"/>
              <a:t> </a:t>
            </a:r>
            <a:r>
              <a:rPr lang="ru-RU" dirty="0" err="1"/>
              <a:t>зрушити</a:t>
            </a:r>
            <a:r>
              <a:rPr lang="ru-RU" dirty="0"/>
              <a:t> рукою, </a:t>
            </a:r>
            <a:r>
              <a:rPr lang="ru-RU" dirty="0" err="1"/>
              <a:t>діючи</a:t>
            </a:r>
            <a:r>
              <a:rPr lang="ru-RU" dirty="0"/>
              <a:t> в горизонтальному </a:t>
            </a:r>
            <a:r>
              <a:rPr lang="ru-RU" dirty="0" err="1"/>
              <a:t>напрямку</a:t>
            </a:r>
            <a:r>
              <a:rPr lang="ru-RU" dirty="0"/>
              <a:t>. Шари молекул </a:t>
            </a:r>
            <a:r>
              <a:rPr lang="ru-RU" dirty="0" err="1"/>
              <a:t>зсунуться</a:t>
            </a:r>
            <a:r>
              <a:rPr lang="ru-RU" dirty="0"/>
              <a:t> один </a:t>
            </a:r>
            <a:r>
              <a:rPr lang="ru-RU" dirty="0" err="1"/>
              <a:t>відносно</a:t>
            </a:r>
            <a:r>
              <a:rPr lang="ru-RU" dirty="0"/>
              <a:t> одного, а само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змінить</a:t>
            </a:r>
            <a:r>
              <a:rPr lang="ru-RU" dirty="0"/>
              <a:t> свою форму — </a:t>
            </a:r>
            <a:r>
              <a:rPr lang="ru-RU" dirty="0" err="1"/>
              <a:t>відбудеться</a:t>
            </a:r>
            <a:r>
              <a:rPr lang="ru-RU" dirty="0"/>
              <a:t> </a:t>
            </a:r>
            <a:r>
              <a:rPr lang="ru-RU" dirty="0" err="1"/>
              <a:t>деформація</a:t>
            </a:r>
            <a:r>
              <a:rPr lang="ru-RU" dirty="0"/>
              <a:t> </a:t>
            </a:r>
            <a:r>
              <a:rPr lang="ru-RU" dirty="0" err="1"/>
              <a:t>зсуву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585" y="1289063"/>
            <a:ext cx="2136580" cy="159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46" y="1525796"/>
            <a:ext cx="4888638" cy="20055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18946" y="3531391"/>
            <a:ext cx="108727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Деформації</a:t>
            </a:r>
            <a:r>
              <a:rPr lang="ru-RU" sz="2000" dirty="0"/>
              <a:t> </a:t>
            </a:r>
            <a:r>
              <a:rPr lang="ru-RU" sz="2000" dirty="0" err="1"/>
              <a:t>кручення</a:t>
            </a:r>
            <a:r>
              <a:rPr lang="ru-RU" sz="2000" dirty="0"/>
              <a:t>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зазнавати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 при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обертанні</a:t>
            </a:r>
            <a:r>
              <a:rPr lang="ru-RU" sz="2000" dirty="0"/>
              <a:t>: </a:t>
            </a:r>
            <a:r>
              <a:rPr lang="ru-RU" sz="2000" dirty="0" err="1"/>
              <a:t>гвинти</a:t>
            </a:r>
            <a:r>
              <a:rPr lang="ru-RU" sz="2000" dirty="0"/>
              <a:t>, </a:t>
            </a:r>
            <a:r>
              <a:rPr lang="ru-RU" sz="2000" dirty="0" err="1"/>
              <a:t>болти</a:t>
            </a:r>
            <a:r>
              <a:rPr lang="ru-RU" sz="2000" dirty="0"/>
              <a:t>, </a:t>
            </a:r>
            <a:r>
              <a:rPr lang="ru-RU" sz="2000" dirty="0" err="1"/>
              <a:t>свердла</a:t>
            </a:r>
            <a:r>
              <a:rPr lang="ru-RU" sz="2000" dirty="0"/>
              <a:t>, </a:t>
            </a:r>
            <a:r>
              <a:rPr lang="ru-RU" sz="2000" dirty="0" err="1"/>
              <a:t>викрутки</a:t>
            </a:r>
            <a:r>
              <a:rPr lang="ru-RU" sz="2000" dirty="0"/>
              <a:t>, </a:t>
            </a:r>
            <a:r>
              <a:rPr lang="ru-RU" sz="2000" dirty="0" err="1"/>
              <a:t>вентилі</a:t>
            </a:r>
            <a:r>
              <a:rPr lang="ru-RU" sz="2000" dirty="0"/>
              <a:t> </a:t>
            </a:r>
            <a:r>
              <a:rPr lang="ru-RU" sz="2000" dirty="0" err="1"/>
              <a:t>кранів</a:t>
            </a:r>
            <a:r>
              <a:rPr lang="ru-RU" sz="2000" dirty="0"/>
              <a:t> </a:t>
            </a:r>
            <a:r>
              <a:rPr lang="ru-RU" sz="2000" dirty="0" err="1"/>
              <a:t>системи</a:t>
            </a:r>
            <a:r>
              <a:rPr lang="ru-RU" sz="2000" dirty="0"/>
              <a:t> </a:t>
            </a:r>
            <a:r>
              <a:rPr lang="ru-RU" sz="2000" dirty="0" err="1"/>
              <a:t>водопостачання</a:t>
            </a:r>
            <a:r>
              <a:rPr lang="ru-RU" sz="2000" dirty="0"/>
              <a:t>, </a:t>
            </a:r>
            <a:r>
              <a:rPr lang="ru-RU" sz="2000" dirty="0" err="1"/>
              <a:t>кермо</a:t>
            </a:r>
            <a:r>
              <a:rPr lang="ru-RU" sz="2000" dirty="0"/>
              <a:t> </a:t>
            </a:r>
            <a:r>
              <a:rPr lang="ru-RU" sz="2000" dirty="0" err="1"/>
              <a:t>автомобіля</a:t>
            </a:r>
            <a:r>
              <a:rPr lang="ru-RU" sz="2000" dirty="0"/>
              <a:t>, </a:t>
            </a:r>
            <a:r>
              <a:rPr lang="ru-RU" sz="2000" dirty="0" err="1"/>
              <a:t>різноманітні</a:t>
            </a:r>
            <a:r>
              <a:rPr lang="ru-RU" sz="2000" dirty="0"/>
              <a:t> вали та </a:t>
            </a:r>
            <a:r>
              <a:rPr lang="ru-RU" sz="2000" dirty="0" err="1"/>
              <a:t>ін</a:t>
            </a:r>
            <a:r>
              <a:rPr lang="ru-RU" sz="20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18946" y="335827"/>
            <a:ext cx="1087271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</a:rPr>
              <a:t>Деформація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 err="1">
                <a:solidFill>
                  <a:srgbClr val="FFFF00"/>
                </a:solidFill>
              </a:rPr>
              <a:t>кручення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sz="2000" dirty="0" smtClean="0"/>
              <a:t>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деформація</a:t>
            </a:r>
            <a:r>
              <a:rPr lang="ru-RU" sz="2000" dirty="0"/>
              <a:t> при </a:t>
            </a:r>
            <a:r>
              <a:rPr lang="ru-RU" sz="2000" dirty="0" err="1"/>
              <a:t>якій</a:t>
            </a:r>
            <a:r>
              <a:rPr lang="ru-RU" sz="2000" dirty="0"/>
              <a:t> </a:t>
            </a:r>
            <a:r>
              <a:rPr lang="ru-RU" sz="2000" dirty="0" err="1"/>
              <a:t>відбувається</a:t>
            </a:r>
            <a:r>
              <a:rPr lang="ru-RU" sz="2000" dirty="0"/>
              <a:t> поворот (</a:t>
            </a:r>
            <a:r>
              <a:rPr lang="ru-RU" sz="2000" dirty="0" err="1"/>
              <a:t>обертання</a:t>
            </a:r>
            <a:r>
              <a:rPr lang="ru-RU" sz="2000" dirty="0"/>
              <a:t>) одних </a:t>
            </a:r>
            <a:r>
              <a:rPr lang="ru-RU" sz="2000" dirty="0" err="1"/>
              <a:t>частин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 </a:t>
            </a:r>
            <a:r>
              <a:rPr lang="ru-RU" sz="2000" dirty="0" err="1"/>
              <a:t>відносно</a:t>
            </a:r>
            <a:r>
              <a:rPr lang="ru-RU" sz="2000" dirty="0"/>
              <a:t> </a:t>
            </a:r>
            <a:r>
              <a:rPr lang="ru-RU" sz="2000" dirty="0" err="1"/>
              <a:t>інших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662" y="4547054"/>
            <a:ext cx="6275287" cy="18319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01062" y="1120676"/>
            <a:ext cx="53614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повернути</a:t>
            </a:r>
            <a:r>
              <a:rPr lang="ru-RU" dirty="0"/>
              <a:t> </a:t>
            </a:r>
            <a:r>
              <a:rPr lang="ru-RU" dirty="0" err="1"/>
              <a:t>верхню</a:t>
            </a:r>
            <a:r>
              <a:rPr lang="ru-RU" dirty="0"/>
              <a:t> </a:t>
            </a:r>
            <a:r>
              <a:rPr lang="ru-RU" dirty="0" err="1"/>
              <a:t>частину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, </a:t>
            </a:r>
            <a:r>
              <a:rPr lang="ru-RU" dirty="0" err="1"/>
              <a:t>залишаючи</a:t>
            </a:r>
            <a:r>
              <a:rPr lang="ru-RU" dirty="0"/>
              <a:t> </a:t>
            </a:r>
            <a:r>
              <a:rPr lang="ru-RU" dirty="0" err="1"/>
              <a:t>нижню</a:t>
            </a:r>
            <a:r>
              <a:rPr lang="ru-RU" dirty="0"/>
              <a:t> </a:t>
            </a:r>
            <a:r>
              <a:rPr lang="ru-RU" dirty="0" err="1"/>
              <a:t>нерухомою</a:t>
            </a:r>
            <a:r>
              <a:rPr lang="ru-RU" dirty="0"/>
              <a:t>, то </a:t>
            </a:r>
            <a:r>
              <a:rPr lang="ru-RU" dirty="0" err="1"/>
              <a:t>зсув</a:t>
            </a:r>
            <a:r>
              <a:rPr lang="ru-RU" dirty="0"/>
              <a:t> </a:t>
            </a:r>
            <a:r>
              <a:rPr lang="ru-RU" dirty="0" err="1"/>
              <a:t>шарів</a:t>
            </a:r>
            <a:r>
              <a:rPr lang="ru-RU" dirty="0"/>
              <a:t> молекул </a:t>
            </a:r>
            <a:r>
              <a:rPr lang="ru-RU" dirty="0" err="1"/>
              <a:t>відбудеться</a:t>
            </a:r>
            <a:r>
              <a:rPr lang="ru-RU" dirty="0"/>
              <a:t> </a:t>
            </a:r>
            <a:r>
              <a:rPr lang="ru-RU" dirty="0" err="1"/>
              <a:t>неоднаково</a:t>
            </a:r>
            <a:r>
              <a:rPr lang="ru-RU" dirty="0"/>
              <a:t> — </a:t>
            </a:r>
            <a:r>
              <a:rPr lang="ru-RU" dirty="0" err="1"/>
              <a:t>кожний</a:t>
            </a:r>
            <a:r>
              <a:rPr lang="ru-RU" dirty="0"/>
              <a:t> шар </a:t>
            </a:r>
            <a:r>
              <a:rPr lang="ru-RU" dirty="0" err="1"/>
              <a:t>повернеться</a:t>
            </a:r>
            <a:r>
              <a:rPr lang="ru-RU" dirty="0"/>
              <a:t> на </a:t>
            </a:r>
            <a:r>
              <a:rPr lang="ru-RU" dirty="0" err="1"/>
              <a:t>певний</a:t>
            </a:r>
            <a:r>
              <a:rPr lang="ru-RU" dirty="0"/>
              <a:t> кут </a:t>
            </a:r>
            <a:r>
              <a:rPr lang="ru-RU" dirty="0" err="1"/>
              <a:t>відносно</a:t>
            </a:r>
            <a:r>
              <a:rPr lang="ru-RU" dirty="0"/>
              <a:t> </a:t>
            </a:r>
            <a:r>
              <a:rPr lang="ru-RU" dirty="0" err="1"/>
              <a:t>наступного</a:t>
            </a:r>
            <a:r>
              <a:rPr lang="ru-RU" dirty="0"/>
              <a:t> шару. </a:t>
            </a:r>
            <a:r>
              <a:rPr lang="ru-RU" dirty="0" err="1"/>
              <a:t>Таку</a:t>
            </a:r>
            <a:r>
              <a:rPr lang="ru-RU" dirty="0"/>
              <a:t> </a:t>
            </a:r>
            <a:r>
              <a:rPr lang="ru-RU" dirty="0" err="1"/>
              <a:t>деформацію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деформацією</a:t>
            </a:r>
            <a:r>
              <a:rPr lang="ru-RU" dirty="0"/>
              <a:t> </a:t>
            </a:r>
            <a:r>
              <a:rPr lang="ru-RU" dirty="0" err="1" smtClean="0"/>
              <a:t>кручення</a:t>
            </a:r>
            <a:r>
              <a:rPr lang="ru-RU" dirty="0" smtClean="0"/>
              <a:t>—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зазнають</a:t>
            </a:r>
            <a:r>
              <a:rPr lang="ru-RU" dirty="0"/>
              <a:t> вали </a:t>
            </a:r>
            <a:r>
              <a:rPr lang="ru-RU" dirty="0" err="1"/>
              <a:t>всіх</a:t>
            </a:r>
            <a:r>
              <a:rPr lang="ru-RU" dirty="0"/>
              <a:t> машин, </a:t>
            </a:r>
            <a:r>
              <a:rPr lang="ru-RU" dirty="0" smtClean="0"/>
              <a:t> </a:t>
            </a:r>
            <a:r>
              <a:rPr lang="ru-RU" dirty="0" err="1"/>
              <a:t>ключі</a:t>
            </a:r>
            <a:r>
              <a:rPr lang="ru-RU" dirty="0"/>
              <a:t>, </a:t>
            </a:r>
            <a:r>
              <a:rPr lang="ru-RU" dirty="0" err="1"/>
              <a:t>викрутки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5188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9559" y="142586"/>
            <a:ext cx="1121845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</a:rPr>
              <a:t>Деформація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 err="1">
                <a:solidFill>
                  <a:srgbClr val="FFFF00"/>
                </a:solidFill>
              </a:rPr>
              <a:t>згину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 algn="just"/>
            <a:r>
              <a:rPr lang="ru-RU" dirty="0" smtClean="0"/>
              <a:t>- </a:t>
            </a:r>
            <a:r>
              <a:rPr lang="ru-RU" dirty="0" err="1"/>
              <a:t>це</a:t>
            </a:r>
            <a:r>
              <a:rPr lang="ru-RU" dirty="0"/>
              <a:t> вид </a:t>
            </a:r>
            <a:r>
              <a:rPr lang="ru-RU" dirty="0" err="1"/>
              <a:t>деформації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є </a:t>
            </a:r>
            <a:r>
              <a:rPr lang="ru-RU" dirty="0" err="1"/>
              <a:t>комбінацією</a:t>
            </a:r>
            <a:r>
              <a:rPr lang="ru-RU" dirty="0"/>
              <a:t> </a:t>
            </a:r>
            <a:r>
              <a:rPr lang="ru-RU" dirty="0" err="1"/>
              <a:t>деформації</a:t>
            </a:r>
            <a:r>
              <a:rPr lang="ru-RU" dirty="0"/>
              <a:t> </a:t>
            </a:r>
            <a:r>
              <a:rPr lang="ru-RU" dirty="0" err="1"/>
              <a:t>розтягу</a:t>
            </a:r>
            <a:r>
              <a:rPr lang="ru-RU" dirty="0"/>
              <a:t> та </a:t>
            </a:r>
            <a:r>
              <a:rPr lang="ru-RU" dirty="0" err="1"/>
              <a:t>стиску</a:t>
            </a:r>
            <a:r>
              <a:rPr lang="ru-RU" dirty="0"/>
              <a:t>, тому </a:t>
            </a:r>
            <a:r>
              <a:rPr lang="ru-RU" dirty="0" err="1"/>
              <a:t>що</a:t>
            </a:r>
            <a:r>
              <a:rPr lang="ru-RU" dirty="0"/>
              <a:t> при </a:t>
            </a:r>
            <a:r>
              <a:rPr lang="ru-RU" dirty="0" err="1"/>
              <a:t>деформації</a:t>
            </a:r>
            <a:r>
              <a:rPr lang="ru-RU" dirty="0"/>
              <a:t> </a:t>
            </a:r>
            <a:r>
              <a:rPr lang="ru-RU" dirty="0" err="1"/>
              <a:t>згину</a:t>
            </a:r>
            <a:r>
              <a:rPr lang="ru-RU" dirty="0"/>
              <a:t>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частини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стискаються</a:t>
            </a:r>
            <a:r>
              <a:rPr lang="ru-RU" dirty="0"/>
              <a:t>,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розтягуються</a:t>
            </a:r>
            <a:r>
              <a:rPr lang="ru-RU" dirty="0"/>
              <a:t>, а </a:t>
            </a:r>
            <a:r>
              <a:rPr lang="ru-RU" dirty="0" err="1"/>
              <a:t>деякі</a:t>
            </a:r>
            <a:r>
              <a:rPr lang="ru-RU" dirty="0"/>
              <a:t> </a:t>
            </a:r>
            <a:r>
              <a:rPr lang="ru-RU" dirty="0" err="1"/>
              <a:t>взагалі</a:t>
            </a:r>
            <a:r>
              <a:rPr lang="ru-RU" dirty="0"/>
              <a:t> не </a:t>
            </a:r>
            <a:r>
              <a:rPr lang="ru-RU" dirty="0" err="1"/>
              <a:t>зазнають</a:t>
            </a:r>
            <a:r>
              <a:rPr lang="ru-RU" dirty="0"/>
              <a:t> </a:t>
            </a:r>
            <a:r>
              <a:rPr lang="ru-RU" dirty="0" err="1"/>
              <a:t>деформацій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02" y="1459315"/>
            <a:ext cx="4181475" cy="19526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2980" y="4722126"/>
            <a:ext cx="4585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/>
              <a:t>Деформації</a:t>
            </a:r>
            <a:r>
              <a:rPr lang="ru-RU" sz="1400" dirty="0"/>
              <a:t> </a:t>
            </a:r>
            <a:r>
              <a:rPr lang="ru-RU" sz="1400" dirty="0" err="1"/>
              <a:t>згину</a:t>
            </a:r>
            <a:r>
              <a:rPr lang="ru-RU" sz="1400" dirty="0"/>
              <a:t> </a:t>
            </a:r>
            <a:r>
              <a:rPr lang="ru-RU" sz="1400" dirty="0" err="1"/>
              <a:t>зазнають</a:t>
            </a:r>
            <a:r>
              <a:rPr lang="ru-RU" sz="1400" dirty="0"/>
              <a:t> </a:t>
            </a:r>
            <a:r>
              <a:rPr lang="ru-RU" sz="1400" dirty="0" err="1"/>
              <a:t>поверхні</a:t>
            </a:r>
            <a:r>
              <a:rPr lang="ru-RU" sz="1400" dirty="0"/>
              <a:t> </a:t>
            </a:r>
            <a:r>
              <a:rPr lang="ru-RU" sz="1400" dirty="0" err="1"/>
              <a:t>столів</a:t>
            </a:r>
            <a:r>
              <a:rPr lang="ru-RU" sz="1400" dirty="0"/>
              <a:t> та </a:t>
            </a:r>
            <a:r>
              <a:rPr lang="ru-RU" sz="1400" dirty="0" err="1"/>
              <a:t>стільців</a:t>
            </a:r>
            <a:r>
              <a:rPr lang="ru-RU" sz="1400" dirty="0"/>
              <a:t>, </a:t>
            </a:r>
            <a:r>
              <a:rPr lang="ru-RU" sz="1400" dirty="0" err="1"/>
              <a:t>поверхні</a:t>
            </a:r>
            <a:r>
              <a:rPr lang="ru-RU" sz="1400" dirty="0"/>
              <a:t> </a:t>
            </a:r>
            <a:r>
              <a:rPr lang="ru-RU" sz="1400" dirty="0" err="1"/>
              <a:t>мостів</a:t>
            </a:r>
            <a:r>
              <a:rPr lang="ru-RU" sz="1400" dirty="0"/>
              <a:t>, сходи, </a:t>
            </a:r>
            <a:r>
              <a:rPr lang="ru-RU" sz="1400" dirty="0" err="1"/>
              <a:t>підлога</a:t>
            </a:r>
            <a:r>
              <a:rPr lang="ru-RU" sz="1400" dirty="0"/>
              <a:t> та </a:t>
            </a:r>
            <a:r>
              <a:rPr lang="ru-RU" sz="1400" dirty="0" err="1"/>
              <a:t>ін</a:t>
            </a:r>
            <a:r>
              <a:rPr lang="ru-RU" sz="14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90" y="3481345"/>
            <a:ext cx="4533225" cy="1171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76135" y="559567"/>
            <a:ext cx="678514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FFFF00"/>
              </a:solidFill>
            </a:endParaRPr>
          </a:p>
          <a:p>
            <a:endParaRPr lang="ru-RU" dirty="0" smtClean="0"/>
          </a:p>
          <a:p>
            <a:r>
              <a:rPr lang="ru-RU" sz="1600" dirty="0" err="1" smtClean="0"/>
              <a:t>Щоб</a:t>
            </a:r>
            <a:r>
              <a:rPr lang="ru-RU" sz="1600" dirty="0" smtClean="0"/>
              <a:t> </a:t>
            </a:r>
            <a:r>
              <a:rPr lang="ru-RU" sz="1600" dirty="0" err="1" smtClean="0"/>
              <a:t>уявити</a:t>
            </a:r>
            <a:r>
              <a:rPr lang="ru-RU" sz="1600" dirty="0" smtClean="0"/>
              <a:t> </a:t>
            </a:r>
            <a:r>
              <a:rPr lang="ru-RU" sz="1600" dirty="0" err="1" smtClean="0"/>
              <a:t>собі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деформацію</a:t>
            </a:r>
            <a:r>
              <a:rPr lang="ru-RU" sz="1600" dirty="0" smtClean="0"/>
              <a:t> </a:t>
            </a:r>
            <a:r>
              <a:rPr lang="ru-RU" sz="1600" dirty="0" err="1" smtClean="0"/>
              <a:t>згину</a:t>
            </a:r>
            <a:r>
              <a:rPr lang="ru-RU" sz="1600" dirty="0" smtClean="0"/>
              <a:t> </a:t>
            </a:r>
            <a:r>
              <a:rPr lang="ru-RU" sz="1600" dirty="0" err="1" smtClean="0"/>
              <a:t>можна</a:t>
            </a:r>
            <a:r>
              <a:rPr lang="ru-RU" sz="1600" dirty="0" smtClean="0"/>
              <a:t> провести </a:t>
            </a:r>
            <a:r>
              <a:rPr lang="ru-RU" sz="1600" dirty="0" err="1" smtClean="0"/>
              <a:t>простий</a:t>
            </a:r>
            <a:r>
              <a:rPr lang="ru-RU" sz="1600" dirty="0" smtClean="0"/>
              <a:t> </a:t>
            </a:r>
            <a:r>
              <a:rPr lang="ru-RU" sz="1600" dirty="0" err="1" smtClean="0"/>
              <a:t>дослід</a:t>
            </a:r>
            <a:r>
              <a:rPr lang="ru-RU" sz="1600" dirty="0" smtClean="0"/>
              <a:t>: </a:t>
            </a:r>
            <a:r>
              <a:rPr lang="ru-RU" sz="1600" dirty="0" err="1" smtClean="0"/>
              <a:t>покладіть</a:t>
            </a:r>
            <a:r>
              <a:rPr lang="ru-RU" sz="1600" dirty="0" smtClean="0"/>
              <a:t> на край столу </a:t>
            </a:r>
            <a:r>
              <a:rPr lang="ru-RU" sz="1600" dirty="0" err="1" smtClean="0"/>
              <a:t>лінійку</a:t>
            </a:r>
            <a:r>
              <a:rPr lang="ru-RU" sz="1600" dirty="0" smtClean="0"/>
              <a:t>, так, </a:t>
            </a:r>
            <a:r>
              <a:rPr lang="ru-RU" sz="1600" dirty="0" err="1" smtClean="0"/>
              <a:t>щоб</a:t>
            </a:r>
            <a:r>
              <a:rPr lang="ru-RU" sz="1600" dirty="0" smtClean="0"/>
              <a:t> </a:t>
            </a:r>
            <a:r>
              <a:rPr lang="ru-RU" sz="1600" dirty="0" err="1" smtClean="0"/>
              <a:t>частина</a:t>
            </a:r>
            <a:r>
              <a:rPr lang="ru-RU" sz="1600" dirty="0" smtClean="0"/>
              <a:t> </a:t>
            </a:r>
            <a:r>
              <a:rPr lang="ru-RU" sz="1600" dirty="0" err="1" smtClean="0"/>
              <a:t>її</a:t>
            </a:r>
            <a:r>
              <a:rPr lang="ru-RU" sz="1600" dirty="0" smtClean="0"/>
              <a:t> </a:t>
            </a:r>
            <a:r>
              <a:rPr lang="ru-RU" sz="1600" dirty="0" err="1" smtClean="0"/>
              <a:t>звішувалась</a:t>
            </a:r>
            <a:r>
              <a:rPr lang="ru-RU" sz="1600" dirty="0" smtClean="0"/>
              <a:t> з краю столу. </a:t>
            </a:r>
            <a:r>
              <a:rPr lang="ru-RU" sz="1600" dirty="0" err="1" smtClean="0"/>
              <a:t>Кінець</a:t>
            </a:r>
            <a:r>
              <a:rPr lang="ru-RU" sz="1600" dirty="0" smtClean="0"/>
              <a:t> </a:t>
            </a:r>
            <a:r>
              <a:rPr lang="ru-RU" sz="1600" dirty="0" err="1" smtClean="0"/>
              <a:t>лінійки</a:t>
            </a:r>
            <a:r>
              <a:rPr lang="ru-RU" sz="1600" dirty="0" smtClean="0"/>
              <a:t> на </a:t>
            </a:r>
            <a:r>
              <a:rPr lang="ru-RU" sz="1600" dirty="0" err="1" smtClean="0"/>
              <a:t>парті</a:t>
            </a:r>
            <a:r>
              <a:rPr lang="ru-RU" sz="1600" dirty="0" smtClean="0"/>
              <a:t> </a:t>
            </a:r>
            <a:r>
              <a:rPr lang="ru-RU" sz="1600" dirty="0" err="1" smtClean="0"/>
              <a:t>утримуйте</a:t>
            </a:r>
            <a:r>
              <a:rPr lang="ru-RU" sz="1600" dirty="0" smtClean="0"/>
              <a:t> рукою, а на </a:t>
            </a:r>
            <a:r>
              <a:rPr lang="ru-RU" sz="1600" dirty="0" err="1" smtClean="0"/>
              <a:t>вільний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кінець</a:t>
            </a:r>
            <a:r>
              <a:rPr lang="ru-RU" sz="1600" dirty="0" smtClean="0"/>
              <a:t> </a:t>
            </a:r>
            <a:r>
              <a:rPr lang="ru-RU" sz="1600" dirty="0" err="1" smtClean="0"/>
              <a:t>лінійки</a:t>
            </a:r>
            <a:r>
              <a:rPr lang="ru-RU" sz="1600" dirty="0" smtClean="0"/>
              <a:t> </a:t>
            </a:r>
            <a:r>
              <a:rPr lang="ru-RU" sz="1600" dirty="0" err="1" smtClean="0"/>
              <a:t>покладіть</a:t>
            </a:r>
            <a:r>
              <a:rPr lang="ru-RU" sz="1600" dirty="0" smtClean="0"/>
              <a:t> </a:t>
            </a:r>
            <a:r>
              <a:rPr lang="ru-RU" sz="1600" dirty="0" err="1" smtClean="0"/>
              <a:t>чи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прив’яжіть</a:t>
            </a:r>
            <a:r>
              <a:rPr lang="ru-RU" sz="1600" dirty="0" smtClean="0"/>
              <a:t> </a:t>
            </a:r>
            <a:r>
              <a:rPr lang="ru-RU" sz="1600" dirty="0" err="1" smtClean="0"/>
              <a:t>вантаж</a:t>
            </a:r>
            <a:r>
              <a:rPr lang="ru-RU" sz="1600" dirty="0" smtClean="0"/>
              <a:t>. В </a:t>
            </a:r>
            <a:r>
              <a:rPr lang="ru-RU" sz="1600" dirty="0" err="1" smtClean="0"/>
              <a:t>ході</a:t>
            </a:r>
            <a:r>
              <a:rPr lang="ru-RU" sz="1600" dirty="0" smtClean="0"/>
              <a:t> </a:t>
            </a:r>
            <a:r>
              <a:rPr lang="ru-RU" sz="1600" dirty="0" err="1" smtClean="0"/>
              <a:t>цього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досліду</a:t>
            </a:r>
            <a:r>
              <a:rPr lang="ru-RU" sz="1600" dirty="0" smtClean="0"/>
              <a:t> </a:t>
            </a:r>
            <a:r>
              <a:rPr lang="ru-RU" sz="1600" dirty="0" err="1" smtClean="0"/>
              <a:t>лінійка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деформується</a:t>
            </a:r>
            <a:r>
              <a:rPr lang="ru-RU" sz="1600" dirty="0" smtClean="0"/>
              <a:t>. І </a:t>
            </a:r>
            <a:r>
              <a:rPr lang="ru-RU" sz="1600" dirty="0" err="1" smtClean="0"/>
              <a:t>ця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деформація</a:t>
            </a:r>
            <a:r>
              <a:rPr lang="ru-RU" sz="1600" dirty="0" smtClean="0"/>
              <a:t> буде </a:t>
            </a:r>
            <a:r>
              <a:rPr lang="ru-RU" sz="1600" dirty="0" err="1" smtClean="0"/>
              <a:t>деформацією</a:t>
            </a:r>
            <a:r>
              <a:rPr lang="ru-RU" sz="1600" dirty="0" smtClean="0"/>
              <a:t> </a:t>
            </a:r>
            <a:r>
              <a:rPr lang="ru-RU" sz="1600" dirty="0" err="1" smtClean="0"/>
              <a:t>згину</a:t>
            </a:r>
            <a:r>
              <a:rPr lang="ru-RU" sz="1600" dirty="0" smtClean="0"/>
              <a:t>. У </a:t>
            </a:r>
            <a:r>
              <a:rPr lang="ru-RU" sz="1600" dirty="0" err="1" smtClean="0"/>
              <a:t>природі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деформації</a:t>
            </a:r>
            <a:r>
              <a:rPr lang="ru-RU" sz="1600" dirty="0" smtClean="0"/>
              <a:t> </a:t>
            </a:r>
            <a:r>
              <a:rPr lang="ru-RU" sz="1600" dirty="0" err="1" smtClean="0"/>
              <a:t>згину</a:t>
            </a:r>
            <a:r>
              <a:rPr lang="ru-RU" sz="1600" dirty="0" smtClean="0"/>
              <a:t> </a:t>
            </a:r>
            <a:r>
              <a:rPr lang="ru-RU" sz="1600" dirty="0" err="1" smtClean="0"/>
              <a:t>зазнають</a:t>
            </a:r>
            <a:r>
              <a:rPr lang="ru-RU" sz="1600" dirty="0" smtClean="0"/>
              <a:t> </a:t>
            </a:r>
            <a:r>
              <a:rPr lang="ru-RU" sz="1600" dirty="0" err="1" smtClean="0"/>
              <a:t>поверхні</a:t>
            </a:r>
            <a:r>
              <a:rPr lang="ru-RU" sz="1600" dirty="0" smtClean="0"/>
              <a:t> </a:t>
            </a:r>
            <a:r>
              <a:rPr lang="ru-RU" sz="1600" dirty="0" err="1" smtClean="0"/>
              <a:t>столів</a:t>
            </a:r>
            <a:r>
              <a:rPr lang="ru-RU" sz="1600" dirty="0" smtClean="0"/>
              <a:t> та </a:t>
            </a:r>
            <a:r>
              <a:rPr lang="ru-RU" sz="1600" dirty="0" err="1" smtClean="0"/>
              <a:t>стільців</a:t>
            </a:r>
            <a:r>
              <a:rPr lang="ru-RU" sz="1600" dirty="0" smtClean="0"/>
              <a:t>, </a:t>
            </a:r>
            <a:r>
              <a:rPr lang="ru-RU" sz="1600" dirty="0" err="1" smtClean="0"/>
              <a:t>залізничні</a:t>
            </a:r>
            <a:r>
              <a:rPr lang="ru-RU" sz="1600" dirty="0" smtClean="0"/>
              <a:t> </a:t>
            </a:r>
            <a:r>
              <a:rPr lang="ru-RU" sz="1600" dirty="0" err="1" smtClean="0"/>
              <a:t>рельси</a:t>
            </a:r>
            <a:r>
              <a:rPr lang="ru-RU" sz="1600" dirty="0" smtClean="0"/>
              <a:t>, балки </a:t>
            </a:r>
            <a:r>
              <a:rPr lang="ru-RU" sz="1600" dirty="0" err="1" smtClean="0"/>
              <a:t>перекриттів</a:t>
            </a:r>
            <a:r>
              <a:rPr lang="ru-RU" sz="1600" dirty="0" smtClean="0"/>
              <a:t>, </a:t>
            </a:r>
            <a:r>
              <a:rPr lang="ru-RU" sz="1600" dirty="0" err="1" smtClean="0"/>
              <a:t>різноманітні</a:t>
            </a:r>
            <a:r>
              <a:rPr lang="ru-RU" sz="1600" dirty="0" smtClean="0"/>
              <a:t> </a:t>
            </a:r>
            <a:r>
              <a:rPr lang="ru-RU" sz="1600" dirty="0" err="1" smtClean="0"/>
              <a:t>важелі</a:t>
            </a:r>
            <a:r>
              <a:rPr lang="ru-RU" sz="1600" dirty="0" smtClean="0"/>
              <a:t> </a:t>
            </a:r>
            <a:r>
              <a:rPr lang="ru-RU" sz="1600" dirty="0" err="1" smtClean="0"/>
              <a:t>тощо</a:t>
            </a:r>
            <a:r>
              <a:rPr lang="ru-RU" sz="1600" dirty="0" smtClean="0"/>
              <a:t>.</a:t>
            </a:r>
            <a:endParaRPr lang="ru-RU" sz="1600" dirty="0" smtClean="0"/>
          </a:p>
          <a:p>
            <a:r>
              <a:rPr lang="ru-RU" sz="1600" b="1" dirty="0" smtClean="0">
                <a:solidFill>
                  <a:srgbClr val="FFFF00"/>
                </a:solidFill>
              </a:rPr>
              <a:t>ДОСЛІД   </a:t>
            </a:r>
            <a:r>
              <a:rPr lang="ru-RU" sz="1600" b="1" dirty="0" err="1" smtClean="0"/>
              <a:t>Згин</a:t>
            </a:r>
            <a:r>
              <a:rPr lang="ru-RU" sz="1600" dirty="0" smtClean="0"/>
              <a:t> </a:t>
            </a:r>
            <a:r>
              <a:rPr lang="ru-RU" sz="1600" dirty="0" smtClean="0"/>
              <a:t>– </a:t>
            </a:r>
            <a:r>
              <a:rPr lang="ru-RU" sz="1600" dirty="0" err="1" smtClean="0"/>
              <a:t>це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деформація</a:t>
            </a:r>
            <a:r>
              <a:rPr lang="ru-RU" sz="1600" dirty="0" smtClean="0"/>
              <a:t>, яка </a:t>
            </a:r>
            <a:r>
              <a:rPr lang="ru-RU" sz="1600" dirty="0" err="1" smtClean="0"/>
              <a:t>теж</a:t>
            </a:r>
            <a:r>
              <a:rPr lang="ru-RU" sz="1600" dirty="0" smtClean="0"/>
              <a:t> </a:t>
            </a:r>
            <a:r>
              <a:rPr lang="ru-RU" sz="1600" dirty="0" err="1" smtClean="0"/>
              <a:t>зводиться</a:t>
            </a:r>
            <a:r>
              <a:rPr lang="ru-RU" sz="1600" dirty="0" smtClean="0"/>
              <a:t> до </a:t>
            </a:r>
            <a:r>
              <a:rPr lang="ru-RU" sz="1600" dirty="0" err="1" smtClean="0"/>
              <a:t>деформації</a:t>
            </a:r>
            <a:r>
              <a:rPr lang="ru-RU" sz="1600" dirty="0" smtClean="0"/>
              <a:t> </a:t>
            </a:r>
            <a:r>
              <a:rPr lang="ru-RU" sz="1600" dirty="0" err="1" smtClean="0"/>
              <a:t>розтягу</a:t>
            </a:r>
            <a:r>
              <a:rPr lang="ru-RU" sz="1600" dirty="0" smtClean="0"/>
              <a:t> та </a:t>
            </a:r>
            <a:r>
              <a:rPr lang="ru-RU" sz="1600" dirty="0" err="1" smtClean="0"/>
              <a:t>стиску</a:t>
            </a:r>
            <a:r>
              <a:rPr lang="ru-RU" sz="1600" dirty="0" smtClean="0"/>
              <a:t>, </a:t>
            </a:r>
            <a:r>
              <a:rPr lang="ru-RU" sz="1600" dirty="0" err="1" smtClean="0"/>
              <a:t>однак</a:t>
            </a:r>
            <a:r>
              <a:rPr lang="ru-RU" sz="1600" dirty="0" smtClean="0"/>
              <a:t> </a:t>
            </a:r>
            <a:r>
              <a:rPr lang="ru-RU" sz="1600" dirty="0" err="1" smtClean="0"/>
              <a:t>різні</a:t>
            </a:r>
            <a:r>
              <a:rPr lang="ru-RU" sz="1600" dirty="0" smtClean="0"/>
              <a:t> </a:t>
            </a:r>
            <a:r>
              <a:rPr lang="ru-RU" sz="1600" dirty="0" err="1" smtClean="0"/>
              <a:t>частини</a:t>
            </a:r>
            <a:r>
              <a:rPr lang="ru-RU" sz="1600" dirty="0" smtClean="0"/>
              <a:t> </a:t>
            </a:r>
            <a:r>
              <a:rPr lang="ru-RU" sz="1600" dirty="0" err="1" smtClean="0"/>
              <a:t>тіла</a:t>
            </a:r>
            <a:r>
              <a:rPr lang="ru-RU" sz="1600" dirty="0" smtClean="0"/>
              <a:t> </a:t>
            </a:r>
            <a:r>
              <a:rPr lang="ru-RU" sz="1600" dirty="0" err="1" smtClean="0"/>
              <a:t>деформуються</a:t>
            </a:r>
            <a:r>
              <a:rPr lang="ru-RU" sz="1600" dirty="0" smtClean="0"/>
              <a:t> </a:t>
            </a:r>
            <a:r>
              <a:rPr lang="ru-RU" sz="1600" dirty="0" err="1" smtClean="0"/>
              <a:t>по-різному</a:t>
            </a:r>
            <a:r>
              <a:rPr lang="ru-RU" sz="1600" dirty="0" smtClean="0"/>
              <a:t>. </a:t>
            </a:r>
            <a:r>
              <a:rPr lang="ru-RU" sz="1600" dirty="0" err="1" smtClean="0"/>
              <a:t>Розглянемо</a:t>
            </a:r>
            <a:r>
              <a:rPr lang="ru-RU" sz="1600" dirty="0" smtClean="0"/>
              <a:t> </a:t>
            </a:r>
            <a:r>
              <a:rPr lang="ru-RU" sz="1600" dirty="0" err="1" smtClean="0"/>
              <a:t>гумову</a:t>
            </a:r>
            <a:r>
              <a:rPr lang="ru-RU" sz="1600" dirty="0" smtClean="0"/>
              <a:t> </a:t>
            </a:r>
            <a:r>
              <a:rPr lang="ru-RU" sz="1600" dirty="0" err="1" smtClean="0"/>
              <a:t>стрічку</a:t>
            </a:r>
            <a:r>
              <a:rPr lang="ru-RU" sz="1600" dirty="0" smtClean="0"/>
              <a:t>, в яку </a:t>
            </a:r>
            <a:r>
              <a:rPr lang="ru-RU" sz="1600" dirty="0" err="1" smtClean="0"/>
              <a:t>вткнуті</a:t>
            </a:r>
            <a:r>
              <a:rPr lang="ru-RU" sz="1600" dirty="0" smtClean="0"/>
              <a:t> </a:t>
            </a:r>
            <a:r>
              <a:rPr lang="ru-RU" sz="1600" dirty="0" err="1" smtClean="0"/>
              <a:t>вертикальні</a:t>
            </a:r>
            <a:r>
              <a:rPr lang="ru-RU" sz="1600" dirty="0" smtClean="0"/>
              <a:t> </a:t>
            </a:r>
            <a:r>
              <a:rPr lang="ru-RU" sz="1600" dirty="0" err="1" smtClean="0"/>
              <a:t>металеві</a:t>
            </a:r>
            <a:r>
              <a:rPr lang="ru-RU" sz="1600" dirty="0" smtClean="0"/>
              <a:t> </a:t>
            </a:r>
            <a:r>
              <a:rPr lang="ru-RU" sz="1600" dirty="0" err="1" smtClean="0"/>
              <a:t>спиці</a:t>
            </a:r>
            <a:r>
              <a:rPr lang="ru-RU" sz="1600" dirty="0" smtClean="0"/>
              <a:t>. </a:t>
            </a:r>
            <a:r>
              <a:rPr lang="ru-RU" sz="1600" dirty="0" err="1" smtClean="0"/>
              <a:t>Вигинаючи</a:t>
            </a:r>
            <a:r>
              <a:rPr lang="ru-RU" sz="1600" dirty="0" smtClean="0"/>
              <a:t> </a:t>
            </a:r>
            <a:r>
              <a:rPr lang="ru-RU" sz="1600" dirty="0" err="1" smtClean="0"/>
              <a:t>стрічку</a:t>
            </a:r>
            <a:r>
              <a:rPr lang="ru-RU" sz="1600" dirty="0" smtClean="0"/>
              <a:t>, ми </a:t>
            </a:r>
            <a:r>
              <a:rPr lang="ru-RU" sz="1600" dirty="0" err="1" smtClean="0"/>
              <a:t>побачимо</a:t>
            </a:r>
            <a:r>
              <a:rPr lang="ru-RU" sz="1600" dirty="0" smtClean="0"/>
              <a:t>, </a:t>
            </a:r>
            <a:r>
              <a:rPr lang="ru-RU" sz="1600" dirty="0" err="1" smtClean="0"/>
              <a:t>що</a:t>
            </a:r>
            <a:r>
              <a:rPr lang="ru-RU" sz="1600" dirty="0" smtClean="0"/>
              <a:t> </a:t>
            </a:r>
            <a:r>
              <a:rPr lang="ru-RU" sz="1600" dirty="0" err="1" smtClean="0"/>
              <a:t>одні</a:t>
            </a:r>
            <a:r>
              <a:rPr lang="ru-RU" sz="1600" dirty="0" smtClean="0"/>
              <a:t> </a:t>
            </a:r>
            <a:r>
              <a:rPr lang="ru-RU" sz="1600" dirty="0" err="1" smtClean="0"/>
              <a:t>кінці</a:t>
            </a:r>
            <a:r>
              <a:rPr lang="ru-RU" sz="1600" dirty="0" smtClean="0"/>
              <a:t> </a:t>
            </a:r>
            <a:r>
              <a:rPr lang="ru-RU" sz="1600" dirty="0" err="1" smtClean="0"/>
              <a:t>спиць</a:t>
            </a:r>
            <a:r>
              <a:rPr lang="ru-RU" sz="1600" dirty="0" smtClean="0"/>
              <a:t> </a:t>
            </a:r>
            <a:r>
              <a:rPr lang="ru-RU" sz="1600" dirty="0" err="1" smtClean="0"/>
              <a:t>віддалились</a:t>
            </a:r>
            <a:r>
              <a:rPr lang="ru-RU" sz="1600" dirty="0" smtClean="0"/>
              <a:t> </a:t>
            </a:r>
            <a:r>
              <a:rPr lang="ru-RU" sz="1600" dirty="0" err="1" smtClean="0"/>
              <a:t>одні</a:t>
            </a:r>
            <a:r>
              <a:rPr lang="ru-RU" sz="1600" dirty="0" smtClean="0"/>
              <a:t> </a:t>
            </a:r>
            <a:r>
              <a:rPr lang="ru-RU" sz="1600" dirty="0" err="1" smtClean="0"/>
              <a:t>від</a:t>
            </a:r>
            <a:r>
              <a:rPr lang="ru-RU" sz="1600" dirty="0" smtClean="0"/>
              <a:t> одних, а </a:t>
            </a:r>
            <a:r>
              <a:rPr lang="ru-RU" sz="1600" dirty="0" err="1" smtClean="0"/>
              <a:t>інші</a:t>
            </a:r>
            <a:r>
              <a:rPr lang="ru-RU" sz="1600" dirty="0" smtClean="0"/>
              <a:t> – </a:t>
            </a:r>
            <a:r>
              <a:rPr lang="ru-RU" sz="1600" dirty="0" err="1" smtClean="0"/>
              <a:t>навпаки</a:t>
            </a:r>
            <a:r>
              <a:rPr lang="ru-RU" sz="1600" dirty="0" smtClean="0"/>
              <a:t> </a:t>
            </a:r>
            <a:r>
              <a:rPr lang="ru-RU" sz="1600" dirty="0" err="1" smtClean="0"/>
              <a:t>наблизились</a:t>
            </a:r>
            <a:r>
              <a:rPr lang="ru-RU" sz="1600" dirty="0" smtClean="0"/>
              <a:t>. </a:t>
            </a:r>
            <a:r>
              <a:rPr lang="ru-RU" sz="1600" dirty="0" err="1" smtClean="0"/>
              <a:t>Це</a:t>
            </a:r>
            <a:r>
              <a:rPr lang="ru-RU" sz="1600" dirty="0" smtClean="0"/>
              <a:t> </a:t>
            </a:r>
            <a:r>
              <a:rPr lang="ru-RU" sz="1600" dirty="0" err="1" smtClean="0"/>
              <a:t>свідчить</a:t>
            </a:r>
            <a:r>
              <a:rPr lang="ru-RU" sz="1600" dirty="0" smtClean="0"/>
              <a:t> про те, </a:t>
            </a:r>
            <a:r>
              <a:rPr lang="ru-RU" sz="1600" dirty="0" err="1" smtClean="0"/>
              <a:t>що</a:t>
            </a:r>
            <a:r>
              <a:rPr lang="ru-RU" sz="1600" dirty="0" smtClean="0"/>
              <a:t> одна </a:t>
            </a:r>
            <a:r>
              <a:rPr lang="ru-RU" sz="1600" dirty="0" err="1" smtClean="0"/>
              <a:t>частина</a:t>
            </a:r>
            <a:r>
              <a:rPr lang="ru-RU" sz="1600" dirty="0" smtClean="0"/>
              <a:t> </a:t>
            </a:r>
            <a:r>
              <a:rPr lang="ru-RU" sz="1600" dirty="0" err="1" smtClean="0"/>
              <a:t>стрічки</a:t>
            </a:r>
            <a:r>
              <a:rPr lang="ru-RU" sz="1600" dirty="0" smtClean="0"/>
              <a:t> (в </a:t>
            </a:r>
            <a:r>
              <a:rPr lang="ru-RU" sz="1600" dirty="0" err="1" smtClean="0"/>
              <a:t>даному</a:t>
            </a:r>
            <a:r>
              <a:rPr lang="ru-RU" sz="1600" dirty="0" smtClean="0"/>
              <a:t> </a:t>
            </a:r>
            <a:r>
              <a:rPr lang="ru-RU" sz="1600" dirty="0" err="1" smtClean="0"/>
              <a:t>випадку</a:t>
            </a:r>
            <a:r>
              <a:rPr lang="ru-RU" sz="1600" dirty="0" smtClean="0"/>
              <a:t> </a:t>
            </a:r>
            <a:r>
              <a:rPr lang="ru-RU" sz="1600" dirty="0" err="1" smtClean="0"/>
              <a:t>нижня</a:t>
            </a:r>
            <a:r>
              <a:rPr lang="ru-RU" sz="1600" dirty="0" smtClean="0"/>
              <a:t>) </a:t>
            </a:r>
            <a:r>
              <a:rPr lang="ru-RU" sz="1600" dirty="0" err="1" smtClean="0"/>
              <a:t>зазнає</a:t>
            </a:r>
            <a:r>
              <a:rPr lang="ru-RU" sz="1600" dirty="0" smtClean="0"/>
              <a:t> </a:t>
            </a:r>
            <a:r>
              <a:rPr lang="ru-RU" sz="1600" dirty="0" err="1" smtClean="0"/>
              <a:t>стиску</a:t>
            </a:r>
            <a:r>
              <a:rPr lang="ru-RU" sz="1600" dirty="0" smtClean="0"/>
              <a:t>, а </a:t>
            </a:r>
            <a:r>
              <a:rPr lang="ru-RU" sz="1600" dirty="0" err="1" smtClean="0"/>
              <a:t>інша</a:t>
            </a:r>
            <a:r>
              <a:rPr lang="ru-RU" sz="1600" dirty="0" smtClean="0"/>
              <a:t> (</a:t>
            </a:r>
            <a:r>
              <a:rPr lang="ru-RU" sz="1600" dirty="0" err="1" smtClean="0"/>
              <a:t>верхня</a:t>
            </a:r>
            <a:r>
              <a:rPr lang="ru-RU" sz="1600" dirty="0" smtClean="0"/>
              <a:t>) – </a:t>
            </a:r>
            <a:r>
              <a:rPr lang="ru-RU" sz="1600" dirty="0" err="1" smtClean="0"/>
              <a:t>розтягу</a:t>
            </a:r>
            <a:r>
              <a:rPr lang="ru-RU" sz="1600" dirty="0" smtClean="0"/>
              <a:t>. </a:t>
            </a:r>
            <a:r>
              <a:rPr lang="ru-RU" sz="1600" dirty="0" err="1" smtClean="0"/>
              <a:t>Однак</a:t>
            </a:r>
            <a:r>
              <a:rPr lang="ru-RU" sz="1600" dirty="0" smtClean="0"/>
              <a:t>, </a:t>
            </a:r>
            <a:r>
              <a:rPr lang="ru-RU" sz="1600" dirty="0" err="1" smtClean="0"/>
              <a:t>деякі</a:t>
            </a:r>
            <a:r>
              <a:rPr lang="ru-RU" sz="1600" dirty="0" smtClean="0"/>
              <a:t> </a:t>
            </a:r>
            <a:r>
              <a:rPr lang="ru-RU" sz="1600" dirty="0" err="1" smtClean="0"/>
              <a:t>середні</a:t>
            </a:r>
            <a:r>
              <a:rPr lang="ru-RU" sz="1600" dirty="0" smtClean="0"/>
              <a:t> </a:t>
            </a:r>
            <a:r>
              <a:rPr lang="ru-RU" sz="1600" dirty="0" err="1" smtClean="0"/>
              <a:t>шари</a:t>
            </a:r>
            <a:r>
              <a:rPr lang="ru-RU" sz="1600" dirty="0" smtClean="0"/>
              <a:t> </a:t>
            </a:r>
            <a:r>
              <a:rPr lang="ru-RU" sz="1600" dirty="0" err="1" smtClean="0"/>
              <a:t>стрічки</a:t>
            </a:r>
            <a:r>
              <a:rPr lang="ru-RU" sz="1600" dirty="0" smtClean="0"/>
              <a:t> не </a:t>
            </a:r>
            <a:r>
              <a:rPr lang="ru-RU" sz="1600" dirty="0" err="1" smtClean="0"/>
              <a:t>змінили</a:t>
            </a:r>
            <a:r>
              <a:rPr lang="ru-RU" sz="1600" dirty="0" smtClean="0"/>
              <a:t> </a:t>
            </a:r>
            <a:r>
              <a:rPr lang="ru-RU" sz="1600" dirty="0" err="1" smtClean="0"/>
              <a:t>свого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взаємного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розташування</a:t>
            </a:r>
            <a:r>
              <a:rPr lang="ru-RU" sz="1600" dirty="0" smtClean="0"/>
              <a:t> (</a:t>
            </a:r>
            <a:r>
              <a:rPr lang="ru-RU" sz="1600" dirty="0" err="1" smtClean="0"/>
              <a:t>цей</a:t>
            </a:r>
            <a:r>
              <a:rPr lang="ru-RU" sz="1600" dirty="0" smtClean="0"/>
              <a:t> шар </a:t>
            </a:r>
            <a:r>
              <a:rPr lang="ru-RU" sz="1600" dirty="0" err="1" smtClean="0"/>
              <a:t>називають</a:t>
            </a:r>
            <a:r>
              <a:rPr lang="ru-RU" sz="1600" dirty="0" smtClean="0"/>
              <a:t> </a:t>
            </a:r>
            <a:r>
              <a:rPr lang="ru-RU" sz="1600" dirty="0" err="1" smtClean="0"/>
              <a:t>нейтральним</a:t>
            </a:r>
            <a:r>
              <a:rPr lang="ru-RU" sz="1600" dirty="0" smtClean="0"/>
              <a:t> шаром).</a:t>
            </a:r>
          </a:p>
          <a:p>
            <a:endParaRPr lang="ru-RU" sz="16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382137" y="5461064"/>
            <a:ext cx="113958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ЦІКАВО ЗНАТИ</a:t>
            </a:r>
            <a:r>
              <a:rPr lang="ru-RU" sz="1600" dirty="0"/>
              <a:t>. </a:t>
            </a:r>
            <a:r>
              <a:rPr lang="ru-RU" sz="1400" dirty="0"/>
              <a:t>За </a:t>
            </a:r>
            <a:r>
              <a:rPr lang="ru-RU" sz="1400" dirty="0" err="1"/>
              <a:t>міру</a:t>
            </a:r>
            <a:r>
              <a:rPr lang="ru-RU" sz="1400" dirty="0"/>
              <a:t> </a:t>
            </a:r>
            <a:r>
              <a:rPr lang="ru-RU" sz="1400" dirty="0" err="1"/>
              <a:t>деформації</a:t>
            </a:r>
            <a:r>
              <a:rPr lang="ru-RU" sz="1400" dirty="0"/>
              <a:t> </a:t>
            </a:r>
            <a:r>
              <a:rPr lang="ru-RU" sz="1400" dirty="0" err="1"/>
              <a:t>згину</a:t>
            </a:r>
            <a:r>
              <a:rPr lang="ru-RU" sz="1400" dirty="0"/>
              <a:t> </a:t>
            </a:r>
            <a:r>
              <a:rPr lang="ru-RU" sz="1400" dirty="0" err="1"/>
              <a:t>приймають</a:t>
            </a:r>
            <a:r>
              <a:rPr lang="ru-RU" sz="1400" dirty="0"/>
              <a:t> </a:t>
            </a:r>
            <a:r>
              <a:rPr lang="ru-RU" sz="1400" dirty="0" err="1"/>
              <a:t>зміщення</a:t>
            </a:r>
            <a:r>
              <a:rPr lang="ru-RU" sz="1400" dirty="0"/>
              <a:t> </a:t>
            </a:r>
            <a:r>
              <a:rPr lang="ru-RU" sz="1400" dirty="0" err="1"/>
              <a:t>її</a:t>
            </a:r>
            <a:r>
              <a:rPr lang="ru-RU" sz="1400" dirty="0"/>
              <a:t> </a:t>
            </a:r>
            <a:r>
              <a:rPr lang="ru-RU" sz="1400" dirty="0" err="1"/>
              <a:t>кінців</a:t>
            </a:r>
            <a:r>
              <a:rPr lang="ru-RU" sz="1400" dirty="0"/>
              <a:t> </a:t>
            </a:r>
            <a:r>
              <a:rPr lang="ru-RU" sz="1400" dirty="0" err="1"/>
              <a:t>чи</a:t>
            </a:r>
            <a:r>
              <a:rPr lang="ru-RU" sz="1400" dirty="0"/>
              <a:t> </a:t>
            </a:r>
            <a:r>
              <a:rPr lang="ru-RU" sz="1400" dirty="0" err="1"/>
              <a:t>середини</a:t>
            </a:r>
            <a:r>
              <a:rPr lang="ru-RU" sz="1400" dirty="0"/>
              <a:t>. </a:t>
            </a:r>
            <a:r>
              <a:rPr lang="ru-RU" sz="1400" dirty="0" err="1"/>
              <a:t>Це</a:t>
            </a:r>
            <a:r>
              <a:rPr lang="ru-RU" sz="1400" dirty="0"/>
              <a:t> </a:t>
            </a:r>
            <a:r>
              <a:rPr lang="ru-RU" sz="1400" dirty="0" err="1"/>
              <a:t>зміщення</a:t>
            </a:r>
            <a:r>
              <a:rPr lang="ru-RU" sz="1400" dirty="0"/>
              <a:t> </a:t>
            </a:r>
            <a:r>
              <a:rPr lang="ru-RU" sz="1400" dirty="0" err="1"/>
              <a:t>називають</a:t>
            </a:r>
            <a:r>
              <a:rPr lang="ru-RU" sz="1400" dirty="0"/>
              <a:t> </a:t>
            </a:r>
            <a:r>
              <a:rPr lang="ru-RU" sz="1400" dirty="0" err="1"/>
              <a:t>стрілою</a:t>
            </a:r>
            <a:r>
              <a:rPr lang="ru-RU" sz="1400" dirty="0"/>
              <a:t> </a:t>
            </a:r>
            <a:r>
              <a:rPr lang="ru-RU" sz="1400" dirty="0" err="1"/>
              <a:t>згину</a:t>
            </a:r>
            <a:r>
              <a:rPr lang="ru-RU" sz="1400" dirty="0"/>
              <a:t>. </a:t>
            </a:r>
            <a:r>
              <a:rPr lang="ru-RU" sz="1400" dirty="0" err="1"/>
              <a:t>Стріла</a:t>
            </a:r>
            <a:r>
              <a:rPr lang="ru-RU" sz="1400" dirty="0"/>
              <a:t> </a:t>
            </a:r>
            <a:r>
              <a:rPr lang="ru-RU" sz="1400" dirty="0" err="1"/>
              <a:t>згину</a:t>
            </a:r>
            <a:r>
              <a:rPr lang="ru-RU" sz="1400" dirty="0"/>
              <a:t> </a:t>
            </a:r>
            <a:r>
              <a:rPr lang="ru-RU" sz="1400" dirty="0" err="1"/>
              <a:t>збільшується</a:t>
            </a:r>
            <a:r>
              <a:rPr lang="ru-RU" sz="1400" dirty="0"/>
              <a:t> </a:t>
            </a:r>
            <a:r>
              <a:rPr lang="ru-RU" sz="1400" dirty="0" err="1"/>
              <a:t>зі</a:t>
            </a:r>
            <a:r>
              <a:rPr lang="ru-RU" sz="1400" dirty="0"/>
              <a:t> </a:t>
            </a:r>
            <a:r>
              <a:rPr lang="ru-RU" sz="1400" dirty="0" err="1"/>
              <a:t>збільшенням</a:t>
            </a:r>
            <a:r>
              <a:rPr lang="ru-RU" sz="1400" dirty="0"/>
              <a:t> </a:t>
            </a:r>
            <a:r>
              <a:rPr lang="ru-RU" sz="1400" dirty="0" err="1"/>
              <a:t>довжини</a:t>
            </a:r>
            <a:r>
              <a:rPr lang="ru-RU" sz="1400" dirty="0"/>
              <a:t> </a:t>
            </a:r>
            <a:r>
              <a:rPr lang="ru-RU" sz="1400" dirty="0" err="1"/>
              <a:t>білки</a:t>
            </a:r>
            <a:r>
              <a:rPr lang="ru-RU" sz="1400" dirty="0"/>
              <a:t> та </a:t>
            </a:r>
            <a:r>
              <a:rPr lang="ru-RU" sz="1400" dirty="0" err="1"/>
              <a:t>зменшується</a:t>
            </a:r>
            <a:r>
              <a:rPr lang="ru-RU" sz="1400" dirty="0"/>
              <a:t> </a:t>
            </a:r>
            <a:r>
              <a:rPr lang="ru-RU" sz="1400" dirty="0" err="1"/>
              <a:t>зі</a:t>
            </a:r>
            <a:r>
              <a:rPr lang="ru-RU" sz="1400" dirty="0"/>
              <a:t> </a:t>
            </a:r>
            <a:r>
              <a:rPr lang="ru-RU" sz="1400" dirty="0" err="1"/>
              <a:t>збільшенням</a:t>
            </a:r>
            <a:r>
              <a:rPr lang="ru-RU" sz="1400" dirty="0"/>
              <a:t> </a:t>
            </a:r>
            <a:r>
              <a:rPr lang="ru-RU" sz="1400" dirty="0" err="1"/>
              <a:t>її</a:t>
            </a:r>
            <a:r>
              <a:rPr lang="ru-RU" sz="1400" dirty="0"/>
              <a:t> </a:t>
            </a:r>
            <a:r>
              <a:rPr lang="ru-RU" sz="1400" dirty="0" err="1"/>
              <a:t>ширини</a:t>
            </a:r>
            <a:r>
              <a:rPr lang="ru-RU" sz="1400" dirty="0"/>
              <a:t> та </a:t>
            </a:r>
            <a:r>
              <a:rPr lang="ru-RU" sz="1400" dirty="0" err="1"/>
              <a:t>товщини</a:t>
            </a:r>
            <a:r>
              <a:rPr lang="ru-RU" sz="1400" dirty="0"/>
              <a:t>. </a:t>
            </a:r>
            <a:r>
              <a:rPr lang="ru-RU" sz="1400" dirty="0" err="1"/>
              <a:t>Стріла</a:t>
            </a:r>
            <a:r>
              <a:rPr lang="ru-RU" sz="1400" dirty="0"/>
              <a:t> </a:t>
            </a:r>
            <a:r>
              <a:rPr lang="ru-RU" sz="1400" dirty="0" err="1"/>
              <a:t>згину</a:t>
            </a:r>
            <a:r>
              <a:rPr lang="ru-RU" sz="1400" dirty="0"/>
              <a:t> прямо </a:t>
            </a:r>
            <a:r>
              <a:rPr lang="ru-RU" sz="1400" dirty="0" err="1"/>
              <a:t>пропорційна</a:t>
            </a:r>
            <a:r>
              <a:rPr lang="ru-RU" sz="1400" dirty="0"/>
              <a:t>  </a:t>
            </a:r>
            <a:r>
              <a:rPr lang="ru-RU" sz="1400" dirty="0" err="1"/>
              <a:t>прикладеній</a:t>
            </a:r>
            <a:r>
              <a:rPr lang="ru-RU" sz="1400" dirty="0"/>
              <a:t> </a:t>
            </a:r>
            <a:r>
              <a:rPr lang="ru-RU" sz="1400" dirty="0" err="1"/>
              <a:t>деформуючій</a:t>
            </a:r>
            <a:r>
              <a:rPr lang="ru-RU" sz="1400" dirty="0"/>
              <a:t> </a:t>
            </a:r>
            <a:r>
              <a:rPr lang="ru-RU" sz="1400" dirty="0" err="1"/>
              <a:t>силі</a:t>
            </a:r>
            <a:r>
              <a:rPr lang="ru-RU" sz="1400" dirty="0"/>
              <a:t> та кубу </a:t>
            </a:r>
            <a:r>
              <a:rPr lang="ru-RU" sz="1400" dirty="0" err="1"/>
              <a:t>довжини</a:t>
            </a:r>
            <a:r>
              <a:rPr lang="ru-RU" sz="1400" dirty="0"/>
              <a:t> і </a:t>
            </a:r>
            <a:r>
              <a:rPr lang="ru-RU" sz="1400" dirty="0" err="1"/>
              <a:t>обернено</a:t>
            </a:r>
            <a:r>
              <a:rPr lang="ru-RU" sz="1400" dirty="0"/>
              <a:t> </a:t>
            </a:r>
            <a:r>
              <a:rPr lang="ru-RU" sz="1400" dirty="0" err="1"/>
              <a:t>пропорційна</a:t>
            </a:r>
            <a:r>
              <a:rPr lang="ru-RU" sz="1400" dirty="0"/>
              <a:t> кубу </a:t>
            </a:r>
            <a:r>
              <a:rPr lang="ru-RU" sz="1400" dirty="0" err="1"/>
              <a:t>товщини</a:t>
            </a:r>
            <a:r>
              <a:rPr lang="ru-RU" sz="1400" dirty="0"/>
              <a:t> балки і </a:t>
            </a:r>
            <a:r>
              <a:rPr lang="ru-RU" sz="1400" dirty="0" err="1"/>
              <a:t>також</a:t>
            </a:r>
            <a:r>
              <a:rPr lang="ru-RU" sz="1400" dirty="0"/>
              <a:t> </a:t>
            </a:r>
            <a:r>
              <a:rPr lang="ru-RU" sz="1400" dirty="0" err="1"/>
              <a:t>обернено</a:t>
            </a:r>
            <a:r>
              <a:rPr lang="ru-RU" sz="1400" dirty="0"/>
              <a:t> </a:t>
            </a:r>
            <a:r>
              <a:rPr lang="ru-RU" sz="1400" dirty="0" err="1"/>
              <a:t>пропорційна</a:t>
            </a:r>
            <a:r>
              <a:rPr lang="ru-RU" sz="1400" dirty="0"/>
              <a:t> </a:t>
            </a:r>
            <a:r>
              <a:rPr lang="ru-RU" sz="1400" dirty="0" err="1"/>
              <a:t>першій</a:t>
            </a:r>
            <a:r>
              <a:rPr lang="ru-RU" sz="1400" dirty="0"/>
              <a:t> </a:t>
            </a:r>
            <a:r>
              <a:rPr lang="ru-RU" sz="1400" dirty="0" err="1"/>
              <a:t>степені</a:t>
            </a:r>
            <a:r>
              <a:rPr lang="ru-RU" sz="1400" dirty="0"/>
              <a:t> </a:t>
            </a:r>
            <a:r>
              <a:rPr lang="ru-RU" sz="1400" dirty="0" err="1"/>
              <a:t>її</a:t>
            </a:r>
            <a:r>
              <a:rPr lang="ru-RU" sz="1400" dirty="0"/>
              <a:t> </a:t>
            </a:r>
            <a:r>
              <a:rPr lang="ru-RU" sz="1400" dirty="0" err="1"/>
              <a:t>ширини</a:t>
            </a:r>
            <a:r>
              <a:rPr lang="ru-RU" sz="1400" dirty="0"/>
              <a:t>. </a:t>
            </a:r>
            <a:r>
              <a:rPr lang="ru-RU" sz="1400" dirty="0" err="1"/>
              <a:t>Саме</a:t>
            </a:r>
            <a:r>
              <a:rPr lang="ru-RU" sz="1400" dirty="0"/>
              <a:t> тому </a:t>
            </a:r>
            <a:r>
              <a:rPr lang="ru-RU" sz="1400" dirty="0" err="1"/>
              <a:t>рельси</a:t>
            </a:r>
            <a:r>
              <a:rPr lang="ru-RU" sz="1400" dirty="0"/>
              <a:t> </a:t>
            </a:r>
            <a:r>
              <a:rPr lang="ru-RU" sz="1400" dirty="0" err="1"/>
              <a:t>мають</a:t>
            </a:r>
            <a:r>
              <a:rPr lang="ru-RU" sz="1400" dirty="0"/>
              <a:t> форму </a:t>
            </a:r>
            <a:r>
              <a:rPr lang="ru-RU" sz="1400" dirty="0" err="1"/>
              <a:t>літери</a:t>
            </a:r>
            <a:r>
              <a:rPr lang="ru-RU" sz="1400" dirty="0"/>
              <a:t> «Н» </a:t>
            </a:r>
            <a:r>
              <a:rPr lang="ru-RU" sz="1400" dirty="0" err="1"/>
              <a:t>нахиленої</a:t>
            </a:r>
            <a:r>
              <a:rPr lang="ru-RU" sz="1400" dirty="0"/>
              <a:t> на </a:t>
            </a:r>
            <a:r>
              <a:rPr lang="ru-RU" sz="1400" dirty="0" err="1"/>
              <a:t>бік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85582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785" y="659568"/>
            <a:ext cx="1140751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FF00"/>
                </a:solidFill>
              </a:rPr>
              <a:t>Механічна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напруга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r>
              <a:rPr lang="ru-RU" dirty="0" smtClean="0"/>
              <a:t>–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фізична</a:t>
            </a:r>
            <a:r>
              <a:rPr lang="ru-RU" dirty="0" smtClean="0"/>
              <a:t> величина, яка </a:t>
            </a:r>
            <a:r>
              <a:rPr lang="ru-RU" dirty="0" err="1" smtClean="0"/>
              <a:t>чисельно</a:t>
            </a:r>
            <a:r>
              <a:rPr lang="ru-RU" dirty="0" smtClean="0"/>
              <a:t> </a:t>
            </a:r>
            <a:r>
              <a:rPr lang="ru-RU" dirty="0" err="1" smtClean="0"/>
              <a:t>рівна</a:t>
            </a:r>
            <a:r>
              <a:rPr lang="ru-RU" dirty="0" smtClean="0"/>
              <a:t> </a:t>
            </a:r>
            <a:r>
              <a:rPr lang="ru-RU" dirty="0" err="1" smtClean="0"/>
              <a:t>силі</a:t>
            </a:r>
            <a:r>
              <a:rPr lang="ru-RU" dirty="0" smtClean="0"/>
              <a:t> </a:t>
            </a:r>
            <a:r>
              <a:rPr lang="ru-RU" dirty="0" err="1" smtClean="0"/>
              <a:t>пружності</a:t>
            </a:r>
            <a:r>
              <a:rPr lang="ru-RU" dirty="0" smtClean="0"/>
              <a:t>, </a:t>
            </a:r>
            <a:endParaRPr lang="en-US" dirty="0" smtClean="0"/>
          </a:p>
          <a:p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діє</a:t>
            </a:r>
            <a:r>
              <a:rPr lang="ru-RU" dirty="0" smtClean="0"/>
              <a:t> в </a:t>
            </a:r>
            <a:r>
              <a:rPr lang="ru-RU" dirty="0" err="1" smtClean="0"/>
              <a:t>деформованому</a:t>
            </a:r>
            <a:r>
              <a:rPr lang="ru-RU" dirty="0" smtClean="0"/>
              <a:t> </a:t>
            </a:r>
            <a:r>
              <a:rPr lang="ru-RU" dirty="0" err="1" smtClean="0"/>
              <a:t>тілі</a:t>
            </a:r>
            <a:r>
              <a:rPr lang="ru-RU" dirty="0" smtClean="0"/>
              <a:t> на </a:t>
            </a:r>
            <a:r>
              <a:rPr lang="ru-RU" dirty="0" err="1" smtClean="0"/>
              <a:t>одиницю</a:t>
            </a:r>
            <a:r>
              <a:rPr lang="ru-RU" dirty="0" smtClean="0"/>
              <a:t> </a:t>
            </a:r>
            <a:r>
              <a:rPr lang="ru-RU" dirty="0" err="1" smtClean="0"/>
              <a:t>площі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поперечного </a:t>
            </a:r>
            <a:r>
              <a:rPr lang="ru-RU" dirty="0" err="1" smtClean="0"/>
              <a:t>перерізу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Механічна</a:t>
            </a:r>
            <a:r>
              <a:rPr lang="ru-RU" dirty="0" smtClean="0"/>
              <a:t> </a:t>
            </a:r>
            <a:r>
              <a:rPr lang="ru-RU" dirty="0" err="1" smtClean="0"/>
              <a:t>напруга</a:t>
            </a:r>
            <a:r>
              <a:rPr lang="ru-RU" dirty="0" smtClean="0"/>
              <a:t> </a:t>
            </a:r>
            <a:r>
              <a:rPr lang="ru-RU" dirty="0" err="1" smtClean="0"/>
              <a:t>позначається</a:t>
            </a:r>
            <a:r>
              <a:rPr lang="ru-RU" dirty="0" smtClean="0"/>
              <a:t> маленькою </a:t>
            </a:r>
            <a:r>
              <a:rPr lang="ru-RU" dirty="0" err="1" smtClean="0"/>
              <a:t>літерою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«сигма»  </a:t>
            </a:r>
            <a:r>
              <a:rPr lang="ru-RU" dirty="0" smtClean="0"/>
              <a:t>і </a:t>
            </a:r>
            <a:r>
              <a:rPr lang="ru-RU" dirty="0" err="1" smtClean="0"/>
              <a:t>визначається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за формулою:</a:t>
            </a:r>
            <a:endParaRPr lang="ru-RU" dirty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r>
              <a:rPr lang="ru-RU" dirty="0" smtClean="0"/>
              <a:t>де,  </a:t>
            </a:r>
            <a:r>
              <a:rPr lang="en-US" dirty="0" smtClean="0"/>
              <a:t>F</a:t>
            </a:r>
            <a:r>
              <a:rPr lang="ru-RU" dirty="0" smtClean="0"/>
              <a:t>- величина </a:t>
            </a:r>
            <a:r>
              <a:rPr lang="ru-RU" dirty="0" err="1" smtClean="0"/>
              <a:t>результуючої</a:t>
            </a:r>
            <a:r>
              <a:rPr lang="ru-RU" dirty="0" smtClean="0"/>
              <a:t> </a:t>
            </a:r>
            <a:r>
              <a:rPr lang="ru-RU" dirty="0" err="1" smtClean="0"/>
              <a:t>сили</a:t>
            </a:r>
            <a:r>
              <a:rPr lang="ru-RU" dirty="0" smtClean="0"/>
              <a:t> </a:t>
            </a:r>
            <a:r>
              <a:rPr lang="ru-RU" dirty="0" err="1" smtClean="0"/>
              <a:t>пружності</a:t>
            </a:r>
            <a:r>
              <a:rPr lang="ru-RU" dirty="0" smtClean="0"/>
              <a:t>;</a:t>
            </a:r>
          </a:p>
          <a:p>
            <a:r>
              <a:rPr lang="ru-RU" dirty="0" smtClean="0"/>
              <a:t>    </a:t>
            </a:r>
            <a:r>
              <a:rPr lang="en-US" dirty="0" smtClean="0"/>
              <a:t>S</a:t>
            </a:r>
            <a:r>
              <a:rPr lang="ru-RU" dirty="0" smtClean="0"/>
              <a:t> - </a:t>
            </a:r>
            <a:r>
              <a:rPr lang="ru-RU" dirty="0" err="1" smtClean="0"/>
              <a:t>площа</a:t>
            </a:r>
            <a:r>
              <a:rPr lang="ru-RU" dirty="0" smtClean="0"/>
              <a:t> поперечного </a:t>
            </a:r>
            <a:r>
              <a:rPr lang="ru-RU" dirty="0" err="1" smtClean="0"/>
              <a:t>перерізу</a:t>
            </a:r>
            <a:r>
              <a:rPr lang="ru-RU" dirty="0" smtClean="0"/>
              <a:t> </a:t>
            </a:r>
            <a:r>
              <a:rPr lang="ru-RU" dirty="0" err="1" smtClean="0"/>
              <a:t>зразка</a:t>
            </a:r>
            <a:r>
              <a:rPr lang="ru-RU" dirty="0" smtClean="0"/>
              <a:t>, по </a:t>
            </a:r>
            <a:r>
              <a:rPr lang="ru-RU" dirty="0" err="1" smtClean="0"/>
              <a:t>якій</a:t>
            </a:r>
            <a:r>
              <a:rPr lang="ru-RU" dirty="0" smtClean="0"/>
              <a:t> </a:t>
            </a:r>
            <a:r>
              <a:rPr lang="ru-RU" dirty="0" err="1" smtClean="0"/>
              <a:t>розподілена</a:t>
            </a:r>
            <a:r>
              <a:rPr lang="ru-RU" dirty="0" smtClean="0"/>
              <a:t> сила </a:t>
            </a:r>
            <a:r>
              <a:rPr lang="ru-RU" dirty="0" err="1" smtClean="0"/>
              <a:t>пружності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err="1" smtClean="0"/>
              <a:t>Одиницею</a:t>
            </a:r>
            <a:r>
              <a:rPr lang="ru-RU" dirty="0" smtClean="0"/>
              <a:t> </a:t>
            </a:r>
            <a:r>
              <a:rPr lang="ru-RU" dirty="0" err="1" smtClean="0"/>
              <a:t>вимірювання</a:t>
            </a:r>
            <a:r>
              <a:rPr lang="ru-RU" dirty="0" smtClean="0"/>
              <a:t> </a:t>
            </a:r>
            <a:r>
              <a:rPr lang="ru-RU" dirty="0" err="1" smtClean="0"/>
              <a:t>механічної</a:t>
            </a:r>
            <a:r>
              <a:rPr lang="ru-RU" dirty="0" smtClean="0"/>
              <a:t> </a:t>
            </a:r>
            <a:r>
              <a:rPr lang="ru-RU" dirty="0" err="1" smtClean="0"/>
              <a:t>напруги</a:t>
            </a:r>
            <a:r>
              <a:rPr lang="ru-RU" dirty="0" smtClean="0"/>
              <a:t> у СІ є 1 Па=1Н/1м2 .</a:t>
            </a:r>
          </a:p>
          <a:p>
            <a:r>
              <a:rPr lang="ru-RU" b="1" dirty="0" err="1" smtClean="0">
                <a:solidFill>
                  <a:srgbClr val="FFFF00"/>
                </a:solidFill>
              </a:rPr>
              <a:t>Фізичний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зміст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механічної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напруги</a:t>
            </a:r>
            <a:r>
              <a:rPr lang="ru-RU" b="1" dirty="0" smtClean="0">
                <a:solidFill>
                  <a:srgbClr val="FFFF00"/>
                </a:solidFill>
              </a:rPr>
              <a:t>:</a:t>
            </a:r>
            <a:endParaRPr lang="ru-RU" dirty="0" smtClean="0"/>
          </a:p>
          <a:p>
            <a:r>
              <a:rPr lang="ru-RU" dirty="0" err="1" smtClean="0"/>
              <a:t>Механічна</a:t>
            </a:r>
            <a:r>
              <a:rPr lang="ru-RU" dirty="0" smtClean="0"/>
              <a:t> </a:t>
            </a:r>
            <a:r>
              <a:rPr lang="ru-RU" dirty="0" err="1" smtClean="0"/>
              <a:t>напруга</a:t>
            </a:r>
            <a:r>
              <a:rPr lang="ru-RU" dirty="0" smtClean="0"/>
              <a:t> </a:t>
            </a:r>
            <a:r>
              <a:rPr lang="ru-RU" dirty="0" err="1" smtClean="0"/>
              <a:t>характеризує</a:t>
            </a:r>
            <a:r>
              <a:rPr lang="ru-RU" dirty="0" smtClean="0"/>
              <a:t> </a:t>
            </a:r>
            <a:r>
              <a:rPr lang="ru-RU" dirty="0" err="1" smtClean="0"/>
              <a:t>ступінь</a:t>
            </a:r>
            <a:r>
              <a:rPr lang="ru-RU" dirty="0" smtClean="0"/>
              <a:t> </a:t>
            </a:r>
            <a:r>
              <a:rPr lang="ru-RU" dirty="0" err="1" smtClean="0"/>
              <a:t>деформації</a:t>
            </a:r>
            <a:r>
              <a:rPr lang="ru-RU" dirty="0" smtClean="0"/>
              <a:t> як </a:t>
            </a:r>
            <a:r>
              <a:rPr lang="ru-RU" dirty="0" err="1" smtClean="0"/>
              <a:t>тіла</a:t>
            </a:r>
            <a:r>
              <a:rPr lang="ru-RU" dirty="0" smtClean="0"/>
              <a:t> в </a:t>
            </a:r>
            <a:r>
              <a:rPr lang="ru-RU" dirty="0" err="1" smtClean="0"/>
              <a:t>цілому</a:t>
            </a:r>
            <a:r>
              <a:rPr lang="ru-RU" dirty="0" smtClean="0"/>
              <a:t> так і </a:t>
            </a:r>
            <a:endParaRPr lang="en-US" dirty="0" smtClean="0"/>
          </a:p>
          <a:p>
            <a:r>
              <a:rPr lang="ru-RU" dirty="0" err="1" smtClean="0"/>
              <a:t>окремих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частин</a:t>
            </a:r>
            <a:r>
              <a:rPr lang="ru-RU" dirty="0" smtClean="0"/>
              <a:t>. </a:t>
            </a:r>
            <a:r>
              <a:rPr lang="ru-RU" dirty="0" err="1" smtClean="0"/>
              <a:t>Частини</a:t>
            </a:r>
            <a:r>
              <a:rPr lang="ru-RU" dirty="0" smtClean="0"/>
              <a:t> </a:t>
            </a:r>
            <a:r>
              <a:rPr lang="ru-RU" dirty="0" err="1" smtClean="0"/>
              <a:t>тіла</a:t>
            </a:r>
            <a:r>
              <a:rPr lang="ru-RU" dirty="0" smtClean="0"/>
              <a:t>, у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механічна</a:t>
            </a:r>
            <a:r>
              <a:rPr lang="ru-RU" dirty="0" smtClean="0"/>
              <a:t> </a:t>
            </a:r>
            <a:r>
              <a:rPr lang="ru-RU" dirty="0" err="1" smtClean="0"/>
              <a:t>напруга</a:t>
            </a:r>
            <a:r>
              <a:rPr lang="ru-RU" dirty="0" smtClean="0"/>
              <a:t> (</a:t>
            </a:r>
            <a:r>
              <a:rPr lang="ru-RU" dirty="0" err="1" smtClean="0"/>
              <a:t>тобто</a:t>
            </a:r>
            <a:r>
              <a:rPr lang="ru-RU" dirty="0" smtClean="0"/>
              <a:t> сила </a:t>
            </a:r>
            <a:r>
              <a:rPr lang="ru-RU" dirty="0" err="1" smtClean="0"/>
              <a:t>пружності</a:t>
            </a:r>
            <a:r>
              <a:rPr lang="ru-RU" dirty="0" smtClean="0"/>
              <a:t> </a:t>
            </a:r>
            <a:r>
              <a:rPr lang="ru-RU" dirty="0" err="1" smtClean="0"/>
              <a:t>розподілена</a:t>
            </a:r>
            <a:r>
              <a:rPr lang="ru-RU" dirty="0" smtClean="0"/>
              <a:t> по </a:t>
            </a:r>
            <a:r>
              <a:rPr lang="ru-RU" dirty="0" err="1" smtClean="0"/>
              <a:t>площі</a:t>
            </a:r>
            <a:r>
              <a:rPr lang="ru-RU" dirty="0" smtClean="0"/>
              <a:t>) </a:t>
            </a:r>
            <a:r>
              <a:rPr lang="ru-RU" dirty="0" err="1" smtClean="0"/>
              <a:t>перевищує</a:t>
            </a:r>
            <a:r>
              <a:rPr lang="ru-RU" dirty="0" smtClean="0"/>
              <a:t> </a:t>
            </a:r>
            <a:r>
              <a:rPr lang="ru-RU" dirty="0" err="1" smtClean="0"/>
              <a:t>певні</a:t>
            </a:r>
            <a:r>
              <a:rPr lang="ru-RU" dirty="0" smtClean="0"/>
              <a:t> </a:t>
            </a:r>
            <a:r>
              <a:rPr lang="ru-RU" dirty="0" err="1" smtClean="0"/>
              <a:t>критичні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зазнають</a:t>
            </a:r>
            <a:r>
              <a:rPr lang="ru-RU" dirty="0" smtClean="0"/>
              <a:t> </a:t>
            </a:r>
            <a:r>
              <a:rPr lang="ru-RU" dirty="0" err="1" smtClean="0"/>
              <a:t>руйнування</a:t>
            </a:r>
            <a:r>
              <a:rPr lang="ru-RU" dirty="0" smtClean="0"/>
              <a:t>. І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 smtClean="0"/>
              <a:t>запобігти</a:t>
            </a:r>
            <a:r>
              <a:rPr lang="ru-RU" dirty="0" smtClean="0"/>
              <a:t> </a:t>
            </a:r>
            <a:r>
              <a:rPr lang="ru-RU" dirty="0" err="1" smtClean="0"/>
              <a:t>слід</a:t>
            </a:r>
            <a:r>
              <a:rPr lang="ru-RU" dirty="0" smtClean="0"/>
              <a:t> (</a:t>
            </a:r>
            <a:r>
              <a:rPr lang="ru-RU" dirty="0" err="1" smtClean="0"/>
              <a:t>відповідно</a:t>
            </a:r>
            <a:r>
              <a:rPr lang="ru-RU" dirty="0" smtClean="0"/>
              <a:t> до </a:t>
            </a:r>
            <a:r>
              <a:rPr lang="ru-RU" dirty="0" err="1" smtClean="0"/>
              <a:t>формули</a:t>
            </a:r>
            <a:r>
              <a:rPr lang="ru-RU" dirty="0" smtClean="0"/>
              <a:t> (1))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зменшити</a:t>
            </a:r>
            <a:r>
              <a:rPr lang="ru-RU" dirty="0" smtClean="0"/>
              <a:t> </a:t>
            </a:r>
            <a:r>
              <a:rPr lang="ru-RU" dirty="0" err="1" smtClean="0"/>
              <a:t>деформуючу</a:t>
            </a:r>
            <a:r>
              <a:rPr lang="ru-RU" dirty="0" smtClean="0"/>
              <a:t> силу у </a:t>
            </a:r>
            <a:r>
              <a:rPr lang="ru-RU" dirty="0" err="1" smtClean="0"/>
              <a:t>зазначених</a:t>
            </a:r>
            <a:r>
              <a:rPr lang="ru-RU" dirty="0" smtClean="0"/>
              <a:t> </a:t>
            </a:r>
            <a:r>
              <a:rPr lang="ru-RU" dirty="0" err="1" smtClean="0"/>
              <a:t>місцях</a:t>
            </a:r>
            <a:r>
              <a:rPr lang="ru-RU" dirty="0" smtClean="0"/>
              <a:t>,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збільшити</a:t>
            </a:r>
            <a:r>
              <a:rPr lang="ru-RU" dirty="0" smtClean="0"/>
              <a:t> </a:t>
            </a:r>
            <a:r>
              <a:rPr lang="ru-RU" dirty="0" err="1" smtClean="0"/>
              <a:t>площу</a:t>
            </a:r>
            <a:r>
              <a:rPr lang="ru-RU" dirty="0" smtClean="0"/>
              <a:t> </a:t>
            </a:r>
            <a:r>
              <a:rPr lang="ru-RU" dirty="0" err="1" smtClean="0"/>
              <a:t>перерізу</a:t>
            </a:r>
            <a:r>
              <a:rPr lang="ru-RU" dirty="0" smtClean="0"/>
              <a:t> </a:t>
            </a:r>
            <a:r>
              <a:rPr lang="ru-RU" dirty="0" err="1" smtClean="0"/>
              <a:t>зразка</a:t>
            </a:r>
            <a:r>
              <a:rPr lang="ru-RU" dirty="0" smtClean="0"/>
              <a:t>.</a:t>
            </a:r>
          </a:p>
          <a:p>
            <a:r>
              <a:rPr lang="ru-RU" dirty="0" err="1" smtClean="0">
                <a:solidFill>
                  <a:srgbClr val="FFFF00"/>
                </a:solidFill>
              </a:rPr>
              <a:t>Потенціальна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енергія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деформованого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тіла</a:t>
            </a:r>
            <a:r>
              <a:rPr lang="ru-RU" dirty="0" smtClean="0">
                <a:solidFill>
                  <a:srgbClr val="FFFF00"/>
                </a:solidFill>
              </a:rPr>
              <a:t>: </a:t>
            </a:r>
          </a:p>
          <a:p>
            <a:endParaRPr lang="uk-UA" dirty="0">
              <a:solidFill>
                <a:srgbClr val="FFFF00"/>
              </a:solidFill>
            </a:endParaRPr>
          </a:p>
          <a:p>
            <a:endParaRPr lang="uk-UA" dirty="0" smtClean="0"/>
          </a:p>
          <a:p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654" y="2052456"/>
            <a:ext cx="2577112" cy="721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602" y="5814836"/>
            <a:ext cx="3822721" cy="6817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5875" y="345492"/>
            <a:ext cx="1761424" cy="3733615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94608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4616" y="509667"/>
            <a:ext cx="697215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Закон </a:t>
            </a:r>
            <a:r>
              <a:rPr lang="ru-RU" sz="2800" b="1" dirty="0" smtClean="0">
                <a:solidFill>
                  <a:srgbClr val="FFFF00"/>
                </a:solidFill>
              </a:rPr>
              <a:t>Гука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при невеликих </a:t>
            </a:r>
            <a:r>
              <a:rPr lang="ru-RU" dirty="0" err="1" smtClean="0"/>
              <a:t>деформаціях</a:t>
            </a:r>
            <a:r>
              <a:rPr lang="ru-RU" dirty="0" smtClean="0"/>
              <a:t> </a:t>
            </a:r>
            <a:r>
              <a:rPr lang="ru-RU" dirty="0" err="1" smtClean="0"/>
              <a:t>механічна</a:t>
            </a:r>
            <a:r>
              <a:rPr lang="ru-RU" dirty="0" smtClean="0"/>
              <a:t> </a:t>
            </a:r>
            <a:r>
              <a:rPr lang="ru-RU" dirty="0" err="1" smtClean="0"/>
              <a:t>напруга</a:t>
            </a:r>
            <a:r>
              <a:rPr lang="ru-RU" dirty="0" smtClean="0"/>
              <a:t> у </a:t>
            </a:r>
            <a:r>
              <a:rPr lang="ru-RU" dirty="0" err="1" smtClean="0"/>
              <a:t>пропорційна</a:t>
            </a:r>
            <a:r>
              <a:rPr lang="ru-RU" dirty="0"/>
              <a:t> </a:t>
            </a:r>
            <a:r>
              <a:rPr lang="ru-RU" dirty="0" err="1" smtClean="0"/>
              <a:t>відносному</a:t>
            </a:r>
            <a:r>
              <a:rPr lang="ru-RU" dirty="0" smtClean="0"/>
              <a:t> </a:t>
            </a:r>
            <a:r>
              <a:rPr lang="ru-RU" dirty="0" err="1" smtClean="0"/>
              <a:t>подовженні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дорівнює</a:t>
            </a:r>
            <a:r>
              <a:rPr lang="ru-RU" dirty="0" smtClean="0"/>
              <a:t>:</a:t>
            </a:r>
          </a:p>
          <a:p>
            <a:endParaRPr lang="uk-UA" dirty="0"/>
          </a:p>
          <a:p>
            <a:endParaRPr lang="ru-RU" dirty="0" smtClean="0"/>
          </a:p>
          <a:p>
            <a:r>
              <a:rPr lang="ru-RU" dirty="0" err="1" smtClean="0"/>
              <a:t>Ця</a:t>
            </a:r>
            <a:r>
              <a:rPr lang="ru-RU" dirty="0" smtClean="0"/>
              <a:t> формула є одним з </a:t>
            </a:r>
            <a:r>
              <a:rPr lang="ru-RU" dirty="0" err="1" smtClean="0"/>
              <a:t>видів</a:t>
            </a:r>
            <a:r>
              <a:rPr lang="ru-RU" dirty="0" smtClean="0"/>
              <a:t> </a:t>
            </a:r>
            <a:r>
              <a:rPr lang="ru-RU" dirty="0" err="1" smtClean="0"/>
              <a:t>запису</a:t>
            </a:r>
            <a:r>
              <a:rPr lang="ru-RU" dirty="0" smtClean="0"/>
              <a:t> закону Гуку для </a:t>
            </a:r>
            <a:r>
              <a:rPr lang="ru-RU" dirty="0" err="1" smtClean="0"/>
              <a:t>одностороннього</a:t>
            </a:r>
            <a:r>
              <a:rPr lang="en-US" dirty="0"/>
              <a:t> </a:t>
            </a:r>
            <a:r>
              <a:rPr lang="ru-RU" dirty="0" err="1" smtClean="0"/>
              <a:t>розтягування</a:t>
            </a:r>
            <a:r>
              <a:rPr lang="ru-RU" dirty="0" smtClean="0"/>
              <a:t> (</a:t>
            </a:r>
            <a:r>
              <a:rPr lang="ru-RU" dirty="0" err="1" smtClean="0"/>
              <a:t>стиснення</a:t>
            </a:r>
            <a:r>
              <a:rPr lang="ru-RU" dirty="0" smtClean="0"/>
              <a:t>). У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формулі</a:t>
            </a:r>
            <a:r>
              <a:rPr lang="ru-RU" dirty="0" smtClean="0"/>
              <a:t> </a:t>
            </a:r>
            <a:r>
              <a:rPr lang="ru-RU" dirty="0" err="1" smtClean="0"/>
              <a:t>відносне</a:t>
            </a:r>
            <a:r>
              <a:rPr lang="ru-RU" dirty="0" smtClean="0"/>
              <a:t> </a:t>
            </a:r>
            <a:r>
              <a:rPr lang="ru-RU" dirty="0" err="1" smtClean="0"/>
              <a:t>подовження</a:t>
            </a:r>
            <a:r>
              <a:rPr lang="ru-RU" dirty="0" smtClean="0"/>
              <a:t> </a:t>
            </a:r>
            <a:r>
              <a:rPr lang="ru-RU" dirty="0" err="1" smtClean="0"/>
              <a:t>узяте</a:t>
            </a:r>
            <a:r>
              <a:rPr lang="ru-RU" dirty="0" smtClean="0"/>
              <a:t> по</a:t>
            </a:r>
            <a:r>
              <a:rPr lang="en-US" dirty="0" smtClean="0"/>
              <a:t> </a:t>
            </a:r>
            <a:r>
              <a:rPr lang="ru-RU" dirty="0" smtClean="0"/>
              <a:t>модулю, </a:t>
            </a:r>
            <a:r>
              <a:rPr lang="ru-RU" dirty="0" err="1" smtClean="0"/>
              <a:t>оскільки</a:t>
            </a:r>
            <a:r>
              <a:rPr lang="ru-RU" dirty="0" smtClean="0"/>
              <a:t> </a:t>
            </a:r>
            <a:r>
              <a:rPr lang="ru-RU" dirty="0" err="1" smtClean="0"/>
              <a:t>воно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бути і </a:t>
            </a:r>
            <a:r>
              <a:rPr lang="ru-RU" dirty="0" err="1" smtClean="0"/>
              <a:t>позитивним</a:t>
            </a:r>
            <a:r>
              <a:rPr lang="ru-RU" dirty="0" smtClean="0"/>
              <a:t>, і </a:t>
            </a:r>
            <a:r>
              <a:rPr lang="ru-RU" dirty="0" err="1" smtClean="0"/>
              <a:t>негативним</a:t>
            </a:r>
            <a:r>
              <a:rPr lang="ru-RU" dirty="0" smtClean="0"/>
              <a:t>.</a:t>
            </a:r>
          </a:p>
          <a:p>
            <a:r>
              <a:rPr lang="ru-RU" dirty="0" err="1" smtClean="0">
                <a:solidFill>
                  <a:srgbClr val="FFFF00"/>
                </a:solidFill>
              </a:rPr>
              <a:t>Коефіцієнт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пропорційності</a:t>
            </a:r>
            <a:r>
              <a:rPr lang="ru-RU" dirty="0" smtClean="0">
                <a:solidFill>
                  <a:srgbClr val="FFFF00"/>
                </a:solidFill>
              </a:rPr>
              <a:t> Е в </a:t>
            </a:r>
            <a:r>
              <a:rPr lang="ru-RU" dirty="0" err="1" smtClean="0">
                <a:solidFill>
                  <a:srgbClr val="FFFF00"/>
                </a:solidFill>
              </a:rPr>
              <a:t>законі</a:t>
            </a:r>
            <a:r>
              <a:rPr lang="ru-RU" dirty="0" smtClean="0">
                <a:solidFill>
                  <a:srgbClr val="FFFF00"/>
                </a:solidFill>
              </a:rPr>
              <a:t> Гука </a:t>
            </a:r>
            <a:r>
              <a:rPr lang="ru-RU" dirty="0" err="1" smtClean="0">
                <a:solidFill>
                  <a:srgbClr val="FFFF00"/>
                </a:solidFill>
              </a:rPr>
              <a:t>називається</a:t>
            </a:r>
            <a:r>
              <a:rPr lang="ru-RU" dirty="0" smtClean="0">
                <a:solidFill>
                  <a:srgbClr val="FFFF00"/>
                </a:solidFill>
              </a:rPr>
              <a:t> модулем </a:t>
            </a:r>
            <a:r>
              <a:rPr lang="ru-RU" dirty="0" err="1" smtClean="0">
                <a:solidFill>
                  <a:srgbClr val="FFFF00"/>
                </a:solidFill>
              </a:rPr>
              <a:t>пружності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(модулем Юнга).</a:t>
            </a:r>
          </a:p>
          <a:p>
            <a:endParaRPr lang="ru-RU" dirty="0" smtClean="0"/>
          </a:p>
          <a:p>
            <a:endParaRPr lang="uk-UA" dirty="0" smtClean="0"/>
          </a:p>
          <a:p>
            <a:endParaRPr lang="ru-RU" dirty="0"/>
          </a:p>
          <a:p>
            <a:r>
              <a:rPr lang="ru-RU" b="1" dirty="0" smtClean="0">
                <a:solidFill>
                  <a:srgbClr val="FFFF00"/>
                </a:solidFill>
              </a:rPr>
              <a:t>Модуль Юнга </a:t>
            </a:r>
            <a:r>
              <a:rPr lang="ru-RU" dirty="0" err="1" smtClean="0"/>
              <a:t>характеризує</a:t>
            </a:r>
            <a:r>
              <a:rPr lang="ru-RU" dirty="0" smtClean="0"/>
              <a:t> </a:t>
            </a:r>
            <a:r>
              <a:rPr lang="ru-RU" dirty="0" err="1" smtClean="0"/>
              <a:t>опірність</a:t>
            </a:r>
            <a:r>
              <a:rPr lang="ru-RU" dirty="0" smtClean="0"/>
              <a:t> </a:t>
            </a:r>
            <a:r>
              <a:rPr lang="ru-RU" dirty="0" err="1" smtClean="0"/>
              <a:t>матеріалу</a:t>
            </a:r>
            <a:r>
              <a:rPr lang="ru-RU" dirty="0" smtClean="0"/>
              <a:t> </a:t>
            </a:r>
            <a:r>
              <a:rPr lang="ru-RU" dirty="0" err="1" smtClean="0"/>
              <a:t>пружної</a:t>
            </a:r>
            <a:r>
              <a:rPr lang="ru-RU" dirty="0" smtClean="0"/>
              <a:t> </a:t>
            </a:r>
            <a:r>
              <a:rPr lang="ru-RU" dirty="0" err="1" smtClean="0"/>
              <a:t>деформації</a:t>
            </a:r>
            <a:r>
              <a:rPr lang="ru-RU" dirty="0"/>
              <a:t> </a:t>
            </a:r>
            <a:r>
              <a:rPr lang="ru-RU" dirty="0" err="1" smtClean="0"/>
              <a:t>розтягування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стиснення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Закон Гука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записати</a:t>
            </a:r>
            <a:r>
              <a:rPr lang="ru-RU" dirty="0" smtClean="0"/>
              <a:t> формулою: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678" y="1846436"/>
            <a:ext cx="1397005" cy="6089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676" y="4185344"/>
            <a:ext cx="2004717" cy="8018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600" y="5884008"/>
            <a:ext cx="1725793" cy="7648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5099" y="479012"/>
            <a:ext cx="2380695" cy="27348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9771" y="509667"/>
            <a:ext cx="1913662" cy="19897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6772" y="3273460"/>
            <a:ext cx="4175093" cy="312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93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9567" y="479685"/>
            <a:ext cx="11167671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                                 </a:t>
            </a:r>
            <a:r>
              <a:rPr lang="ru-RU" sz="2800" b="1" dirty="0" err="1" smtClean="0">
                <a:solidFill>
                  <a:srgbClr val="FFFF00"/>
                </a:solidFill>
              </a:rPr>
              <a:t>Діаграма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розтягу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 algn="just"/>
            <a:r>
              <a:rPr lang="ru-RU" dirty="0" smtClean="0"/>
              <a:t>- </a:t>
            </a:r>
            <a:r>
              <a:rPr lang="ru-RU" dirty="0" err="1" smtClean="0"/>
              <a:t>експериментально</a:t>
            </a:r>
            <a:r>
              <a:rPr lang="ru-RU" dirty="0" smtClean="0"/>
              <a:t> </a:t>
            </a:r>
            <a:r>
              <a:rPr lang="ru-RU" dirty="0" err="1" smtClean="0"/>
              <a:t>отриманий</a:t>
            </a:r>
            <a:r>
              <a:rPr lang="ru-RU" dirty="0" smtClean="0"/>
              <a:t> </a:t>
            </a:r>
            <a:r>
              <a:rPr lang="ru-RU" dirty="0" err="1" smtClean="0"/>
              <a:t>графік</a:t>
            </a:r>
            <a:endParaRPr lang="ru-RU" dirty="0" smtClean="0"/>
          </a:p>
          <a:p>
            <a:pPr algn="just"/>
            <a:r>
              <a:rPr lang="ru-RU" dirty="0" err="1" smtClean="0"/>
              <a:t>залежності</a:t>
            </a:r>
            <a:r>
              <a:rPr lang="ru-RU" dirty="0" smtClean="0"/>
              <a:t> </a:t>
            </a:r>
            <a:r>
              <a:rPr lang="ru-RU" dirty="0" err="1" smtClean="0"/>
              <a:t>механічної</a:t>
            </a:r>
            <a:r>
              <a:rPr lang="ru-RU" dirty="0" smtClean="0"/>
              <a:t> </a:t>
            </a:r>
            <a:r>
              <a:rPr lang="ru-RU" dirty="0" err="1" smtClean="0"/>
              <a:t>напруги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відносного</a:t>
            </a:r>
            <a:r>
              <a:rPr lang="ru-RU" dirty="0" smtClean="0"/>
              <a:t> </a:t>
            </a:r>
            <a:r>
              <a:rPr lang="ru-RU" dirty="0" err="1" smtClean="0"/>
              <a:t>видовження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Запас </a:t>
            </a:r>
            <a:r>
              <a:rPr lang="ru-RU" dirty="0" err="1" smtClean="0"/>
              <a:t>міцності</a:t>
            </a:r>
            <a:r>
              <a:rPr lang="ru-RU" dirty="0" smtClean="0"/>
              <a:t> </a:t>
            </a:r>
            <a:r>
              <a:rPr lang="en-US" dirty="0" smtClean="0"/>
              <a:t>n - </a:t>
            </a:r>
            <a:r>
              <a:rPr lang="ru-RU" dirty="0" err="1" smtClean="0"/>
              <a:t>відношення</a:t>
            </a:r>
            <a:r>
              <a:rPr lang="ru-RU" dirty="0" smtClean="0"/>
              <a:t> </a:t>
            </a:r>
            <a:r>
              <a:rPr lang="ru-RU" dirty="0" err="1" smtClean="0"/>
              <a:t>межі</a:t>
            </a:r>
            <a:r>
              <a:rPr lang="ru-RU" dirty="0" smtClean="0"/>
              <a:t> </a:t>
            </a:r>
            <a:r>
              <a:rPr lang="ru-RU" dirty="0" err="1" smtClean="0"/>
              <a:t>міцності</a:t>
            </a:r>
            <a:r>
              <a:rPr lang="ru-RU" dirty="0" smtClean="0"/>
              <a:t> до </a:t>
            </a:r>
            <a:r>
              <a:rPr lang="ru-RU" dirty="0" err="1" smtClean="0"/>
              <a:t>прикладеної</a:t>
            </a:r>
            <a:endParaRPr lang="ru-RU" dirty="0" smtClean="0"/>
          </a:p>
          <a:p>
            <a:pPr algn="just"/>
            <a:r>
              <a:rPr lang="ru-RU" dirty="0" err="1" smtClean="0"/>
              <a:t>механічної</a:t>
            </a:r>
            <a:r>
              <a:rPr lang="ru-RU" dirty="0" smtClean="0"/>
              <a:t> </a:t>
            </a:r>
            <a:r>
              <a:rPr lang="ru-RU" dirty="0" err="1" smtClean="0"/>
              <a:t>напруги</a:t>
            </a:r>
            <a:r>
              <a:rPr lang="ru-RU" dirty="0" smtClean="0"/>
              <a:t>:</a:t>
            </a:r>
          </a:p>
          <a:p>
            <a:pPr algn="just"/>
            <a:endParaRPr lang="uk-UA" dirty="0"/>
          </a:p>
          <a:p>
            <a:pPr algn="just"/>
            <a:endParaRPr lang="uk-UA" dirty="0" smtClean="0"/>
          </a:p>
          <a:p>
            <a:pPr algn="just"/>
            <a:endParaRPr lang="uk-UA" dirty="0" smtClean="0"/>
          </a:p>
          <a:p>
            <a:pPr algn="just"/>
            <a:endParaRPr lang="uk-UA" dirty="0"/>
          </a:p>
          <a:p>
            <a:pPr algn="just"/>
            <a:r>
              <a:rPr lang="ru-RU" dirty="0" err="1" smtClean="0">
                <a:solidFill>
                  <a:srgbClr val="FFFF00"/>
                </a:solidFill>
              </a:rPr>
              <a:t>Ділянка</a:t>
            </a:r>
            <a:r>
              <a:rPr lang="ru-RU" dirty="0" smtClean="0">
                <a:solidFill>
                  <a:srgbClr val="FFFF00"/>
                </a:solidFill>
              </a:rPr>
              <a:t> ОА: </a:t>
            </a:r>
            <a:r>
              <a:rPr lang="ru-RU" dirty="0" smtClean="0"/>
              <a:t>при </a:t>
            </a:r>
            <a:r>
              <a:rPr lang="ru-RU" dirty="0" err="1" smtClean="0"/>
              <a:t>малих</a:t>
            </a:r>
            <a:r>
              <a:rPr lang="ru-RU" dirty="0" smtClean="0"/>
              <a:t> </a:t>
            </a:r>
            <a:r>
              <a:rPr lang="ru-RU" dirty="0" err="1" smtClean="0"/>
              <a:t>деформаціях</a:t>
            </a:r>
            <a:r>
              <a:rPr lang="ru-RU" dirty="0" smtClean="0"/>
              <a:t> </a:t>
            </a:r>
            <a:r>
              <a:rPr lang="ru-RU" dirty="0" err="1" smtClean="0"/>
              <a:t>напруга</a:t>
            </a:r>
            <a:r>
              <a:rPr lang="ru-RU" dirty="0" smtClean="0"/>
              <a:t> о прямо </a:t>
            </a:r>
            <a:r>
              <a:rPr lang="ru-RU" dirty="0" err="1" smtClean="0"/>
              <a:t>пропорційна</a:t>
            </a:r>
            <a:r>
              <a:rPr lang="ru-RU" dirty="0" smtClean="0"/>
              <a:t> </a:t>
            </a:r>
            <a:r>
              <a:rPr lang="ru-RU" dirty="0" err="1" smtClean="0"/>
              <a:t>відносному</a:t>
            </a:r>
            <a:r>
              <a:rPr lang="ru-RU" dirty="0" smtClean="0"/>
              <a:t> </a:t>
            </a:r>
            <a:r>
              <a:rPr lang="ru-RU" dirty="0" err="1" smtClean="0"/>
              <a:t>подовженню</a:t>
            </a:r>
            <a:r>
              <a:rPr lang="ru-RU" dirty="0" smtClean="0"/>
              <a:t> є. </a:t>
            </a:r>
            <a:r>
              <a:rPr lang="ru-RU" dirty="0" err="1" smtClean="0"/>
              <a:t>Виконується</a:t>
            </a:r>
            <a:r>
              <a:rPr lang="ru-RU" dirty="0" smtClean="0"/>
              <a:t> закон Гука:  </a:t>
            </a:r>
            <a:r>
              <a:rPr lang="ru-RU" dirty="0" err="1" smtClean="0"/>
              <a:t>Деформація</a:t>
            </a:r>
            <a:r>
              <a:rPr lang="ru-RU" dirty="0" smtClean="0"/>
              <a:t> </a:t>
            </a:r>
            <a:r>
              <a:rPr lang="ru-RU" dirty="0" err="1" smtClean="0"/>
              <a:t>пружна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>
                <a:solidFill>
                  <a:srgbClr val="FFFF00"/>
                </a:solidFill>
              </a:rPr>
              <a:t>Ділянка</a:t>
            </a:r>
            <a:r>
              <a:rPr lang="ru-RU" dirty="0" smtClean="0">
                <a:solidFill>
                  <a:srgbClr val="FFFF00"/>
                </a:solidFill>
              </a:rPr>
              <a:t> АВ</a:t>
            </a:r>
            <a:r>
              <a:rPr lang="ru-RU" dirty="0" smtClean="0"/>
              <a:t>: закон Гука не </a:t>
            </a:r>
            <a:r>
              <a:rPr lang="ru-RU" dirty="0" err="1" smtClean="0"/>
              <a:t>виконується</a:t>
            </a:r>
            <a:r>
              <a:rPr lang="ru-RU" dirty="0" smtClean="0"/>
              <a:t>, але </a:t>
            </a:r>
            <a:r>
              <a:rPr lang="ru-RU" dirty="0" err="1" smtClean="0"/>
              <a:t>деформація</a:t>
            </a:r>
            <a:r>
              <a:rPr lang="ru-RU" dirty="0" smtClean="0"/>
              <a:t> </a:t>
            </a:r>
            <a:r>
              <a:rPr lang="ru-RU" dirty="0" err="1" smtClean="0"/>
              <a:t>пружна</a:t>
            </a:r>
            <a:r>
              <a:rPr lang="ru-RU" dirty="0" smtClean="0"/>
              <a:t>. Максимальна </a:t>
            </a:r>
            <a:r>
              <a:rPr lang="ru-RU" dirty="0" err="1" smtClean="0"/>
              <a:t>напруга</a:t>
            </a:r>
            <a:r>
              <a:rPr lang="ru-RU" dirty="0" smtClean="0"/>
              <a:t>, за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не </a:t>
            </a:r>
            <a:r>
              <a:rPr lang="ru-RU" dirty="0" err="1" smtClean="0"/>
              <a:t>виникає</a:t>
            </a:r>
            <a:r>
              <a:rPr lang="ru-RU" dirty="0" smtClean="0"/>
              <a:t> </a:t>
            </a:r>
            <a:r>
              <a:rPr lang="ru-RU" dirty="0" err="1" smtClean="0"/>
              <a:t>помітна</a:t>
            </a:r>
            <a:r>
              <a:rPr lang="ru-RU" dirty="0" smtClean="0"/>
              <a:t> </a:t>
            </a:r>
            <a:r>
              <a:rPr lang="ru-RU" dirty="0" err="1" smtClean="0"/>
              <a:t>залишкова</a:t>
            </a:r>
            <a:r>
              <a:rPr lang="ru-RU" dirty="0" smtClean="0"/>
              <a:t> </a:t>
            </a:r>
            <a:r>
              <a:rPr lang="ru-RU" dirty="0" err="1" smtClean="0"/>
              <a:t>деформація</a:t>
            </a:r>
            <a:r>
              <a:rPr lang="ru-RU" dirty="0" smtClean="0"/>
              <a:t>,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dirty="0" err="1" smtClean="0"/>
              <a:t>межею</a:t>
            </a:r>
            <a:r>
              <a:rPr lang="ru-RU" dirty="0" smtClean="0"/>
              <a:t> </a:t>
            </a:r>
            <a:r>
              <a:rPr lang="ru-RU" dirty="0" err="1" smtClean="0"/>
              <a:t>пружності</a:t>
            </a:r>
            <a:r>
              <a:rPr lang="ru-RU" dirty="0" smtClean="0"/>
              <a:t> </a:t>
            </a:r>
            <a:r>
              <a:rPr lang="el-GR" dirty="0" smtClean="0"/>
              <a:t>σ</a:t>
            </a:r>
            <a:r>
              <a:rPr lang="ru-RU" dirty="0" err="1" smtClean="0"/>
              <a:t>пруж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>
                <a:solidFill>
                  <a:srgbClr val="FFFF00"/>
                </a:solidFill>
              </a:rPr>
              <a:t>Ділянка</a:t>
            </a:r>
            <a:r>
              <a:rPr lang="ru-RU" dirty="0" smtClean="0">
                <a:solidFill>
                  <a:srgbClr val="FFFF00"/>
                </a:solidFill>
              </a:rPr>
              <a:t> ВС</a:t>
            </a:r>
            <a:r>
              <a:rPr lang="ru-RU" dirty="0" smtClean="0"/>
              <a:t>: пластична </a:t>
            </a:r>
            <a:r>
              <a:rPr lang="ru-RU" dirty="0" err="1" smtClean="0"/>
              <a:t>деформація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>
                <a:solidFill>
                  <a:srgbClr val="FFFF00"/>
                </a:solidFill>
              </a:rPr>
              <a:t>Ділянка</a:t>
            </a:r>
            <a:r>
              <a:rPr lang="ru-RU" dirty="0" smtClean="0">
                <a:solidFill>
                  <a:srgbClr val="FFFF00"/>
                </a:solidFill>
              </a:rPr>
              <a:t> С</a:t>
            </a: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en-US" dirty="0" smtClean="0"/>
              <a:t>: </a:t>
            </a:r>
            <a:r>
              <a:rPr lang="ru-RU" dirty="0" err="1" smtClean="0"/>
              <a:t>ділянка</a:t>
            </a:r>
            <a:r>
              <a:rPr lang="ru-RU" dirty="0" smtClean="0"/>
              <a:t> </a:t>
            </a:r>
            <a:r>
              <a:rPr lang="ru-RU" dirty="0" err="1" smtClean="0"/>
              <a:t>плинності</a:t>
            </a:r>
            <a:r>
              <a:rPr lang="ru-RU" dirty="0" smtClean="0"/>
              <a:t> </a:t>
            </a:r>
            <a:r>
              <a:rPr lang="ru-RU" dirty="0" err="1" smtClean="0"/>
              <a:t>матеріалу</a:t>
            </a:r>
            <a:r>
              <a:rPr lang="ru-RU" dirty="0" smtClean="0"/>
              <a:t>. </a:t>
            </a:r>
            <a:r>
              <a:rPr lang="ru-RU" dirty="0" err="1" smtClean="0"/>
              <a:t>Видовження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 практично без </a:t>
            </a:r>
            <a:r>
              <a:rPr lang="ru-RU" dirty="0" err="1" smtClean="0"/>
              <a:t>збільшення</a:t>
            </a:r>
            <a:r>
              <a:rPr lang="ru-RU" dirty="0" smtClean="0"/>
              <a:t> </a:t>
            </a:r>
            <a:r>
              <a:rPr lang="ru-RU" dirty="0" err="1" smtClean="0"/>
              <a:t>навантаження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>
                <a:solidFill>
                  <a:srgbClr val="FFFF00"/>
                </a:solidFill>
              </a:rPr>
              <a:t>Ділянка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D</a:t>
            </a:r>
            <a:r>
              <a:rPr lang="ru-RU" dirty="0" smtClean="0">
                <a:solidFill>
                  <a:srgbClr val="FFFF00"/>
                </a:solidFill>
              </a:rPr>
              <a:t>Е</a:t>
            </a:r>
            <a:r>
              <a:rPr lang="ru-RU" dirty="0" smtClean="0"/>
              <a:t>: </a:t>
            </a:r>
            <a:r>
              <a:rPr lang="ru-RU" dirty="0" err="1" smtClean="0"/>
              <a:t>зміцнення</a:t>
            </a:r>
            <a:r>
              <a:rPr lang="ru-RU" dirty="0" smtClean="0"/>
              <a:t> </a:t>
            </a:r>
            <a:r>
              <a:rPr lang="ru-RU" dirty="0" err="1" smtClean="0"/>
              <a:t>матеріалу</a:t>
            </a:r>
            <a:r>
              <a:rPr lang="ru-RU" dirty="0" smtClean="0"/>
              <a:t>: </a:t>
            </a:r>
            <a:r>
              <a:rPr lang="ru-RU" dirty="0" err="1" smtClean="0"/>
              <a:t>видовження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 при </a:t>
            </a:r>
            <a:r>
              <a:rPr lang="ru-RU" dirty="0" err="1" smtClean="0"/>
              <a:t>значному</a:t>
            </a:r>
            <a:r>
              <a:rPr lang="ru-RU" dirty="0" smtClean="0"/>
              <a:t> </a:t>
            </a:r>
            <a:r>
              <a:rPr lang="ru-RU" dirty="0" err="1" smtClean="0"/>
              <a:t>збільшенні</a:t>
            </a:r>
            <a:r>
              <a:rPr lang="ru-RU" dirty="0" smtClean="0"/>
              <a:t> </a:t>
            </a:r>
            <a:r>
              <a:rPr lang="ru-RU" dirty="0" err="1" smtClean="0"/>
              <a:t>навантаження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При </a:t>
            </a:r>
            <a:r>
              <a:rPr lang="ru-RU" dirty="0" err="1" smtClean="0"/>
              <a:t>досягненні</a:t>
            </a:r>
            <a:r>
              <a:rPr lang="ru-RU" dirty="0" smtClean="0"/>
              <a:t> максимального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механічної</a:t>
            </a:r>
            <a:r>
              <a:rPr lang="ru-RU" dirty="0" smtClean="0"/>
              <a:t> </a:t>
            </a:r>
            <a:r>
              <a:rPr lang="ru-RU" dirty="0" err="1" smtClean="0"/>
              <a:t>напруги</a:t>
            </a:r>
            <a:r>
              <a:rPr lang="ru-RU" dirty="0" smtClean="0"/>
              <a:t> </a:t>
            </a:r>
            <a:r>
              <a:rPr lang="el-GR" dirty="0" smtClean="0"/>
              <a:t>σ</a:t>
            </a:r>
            <a:r>
              <a:rPr lang="ru-RU" dirty="0" err="1" smtClean="0"/>
              <a:t>м.м</a:t>
            </a:r>
            <a:r>
              <a:rPr lang="ru-RU" dirty="0" smtClean="0"/>
              <a:t>. (межа </a:t>
            </a:r>
            <a:r>
              <a:rPr lang="ru-RU" dirty="0" err="1" smtClean="0"/>
              <a:t>міцності</a:t>
            </a:r>
            <a:r>
              <a:rPr lang="ru-RU" dirty="0" smtClean="0"/>
              <a:t>) </a:t>
            </a:r>
            <a:r>
              <a:rPr lang="ru-RU" dirty="0" err="1" smtClean="0"/>
              <a:t>матеріал</a:t>
            </a:r>
            <a:r>
              <a:rPr lang="ru-RU" dirty="0" smtClean="0"/>
              <a:t> </a:t>
            </a:r>
            <a:r>
              <a:rPr lang="ru-RU" dirty="0" err="1" smtClean="0"/>
              <a:t>розтягується</a:t>
            </a:r>
            <a:r>
              <a:rPr lang="ru-RU" dirty="0" smtClean="0"/>
              <a:t> без </a:t>
            </a:r>
            <a:r>
              <a:rPr lang="ru-RU" dirty="0" err="1" smtClean="0"/>
              <a:t>збільшення</a:t>
            </a:r>
            <a:r>
              <a:rPr lang="ru-RU" dirty="0" smtClean="0"/>
              <a:t> </a:t>
            </a:r>
            <a:r>
              <a:rPr lang="ru-RU" dirty="0" err="1" smtClean="0"/>
              <a:t>зовнішнього</a:t>
            </a:r>
            <a:r>
              <a:rPr lang="ru-RU" dirty="0" smtClean="0"/>
              <a:t> </a:t>
            </a:r>
            <a:r>
              <a:rPr lang="ru-RU" dirty="0" err="1" smtClean="0"/>
              <a:t>навантаження</a:t>
            </a:r>
            <a:r>
              <a:rPr lang="ru-RU" dirty="0" smtClean="0"/>
              <a:t> до самого </a:t>
            </a:r>
            <a:r>
              <a:rPr lang="ru-RU" dirty="0" err="1" smtClean="0"/>
              <a:t>зруйнування</a:t>
            </a:r>
            <a:r>
              <a:rPr lang="ru-RU" dirty="0" smtClean="0"/>
              <a:t> в </a:t>
            </a:r>
            <a:r>
              <a:rPr lang="ru-RU" dirty="0" err="1" smtClean="0"/>
              <a:t>точці</a:t>
            </a:r>
            <a:r>
              <a:rPr lang="ru-RU" dirty="0" smtClean="0"/>
              <a:t> К.</a:t>
            </a:r>
          </a:p>
          <a:p>
            <a:pPr algn="just"/>
            <a:r>
              <a:rPr lang="ru-RU" dirty="0" smtClean="0"/>
              <a:t>На </a:t>
            </a:r>
            <a:r>
              <a:rPr lang="ru-RU" dirty="0" err="1" smtClean="0"/>
              <a:t>практиці</a:t>
            </a:r>
            <a:r>
              <a:rPr lang="ru-RU" dirty="0" smtClean="0"/>
              <a:t> запас </a:t>
            </a:r>
            <a:r>
              <a:rPr lang="ru-RU" dirty="0" err="1" smtClean="0"/>
              <a:t>міцності</a:t>
            </a:r>
            <a:r>
              <a:rPr lang="ru-RU" dirty="0" smtClean="0"/>
              <a:t> </a:t>
            </a:r>
            <a:r>
              <a:rPr lang="ru-RU" dirty="0" err="1" smtClean="0"/>
              <a:t>коливається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1,7 до 10.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7566"/>
          <a:stretch/>
        </p:blipFill>
        <p:spPr>
          <a:xfrm>
            <a:off x="3511791" y="1983980"/>
            <a:ext cx="1594423" cy="10252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437" y="676143"/>
            <a:ext cx="3868801" cy="223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8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3028" y="218682"/>
            <a:ext cx="5170867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err="1">
                <a:solidFill>
                  <a:srgbClr val="FF0000"/>
                </a:solidFill>
              </a:rPr>
              <a:t>Кристали</a:t>
            </a:r>
            <a:r>
              <a:rPr lang="ru-RU" dirty="0"/>
              <a:t>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тверді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, </a:t>
            </a:r>
            <a:r>
              <a:rPr lang="ru-RU" dirty="0" err="1"/>
              <a:t>атоми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молекули</a:t>
            </a:r>
            <a:r>
              <a:rPr lang="ru-RU" dirty="0"/>
              <a:t>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займають</a:t>
            </a:r>
            <a:r>
              <a:rPr lang="ru-RU" dirty="0"/>
              <a:t> </a:t>
            </a:r>
            <a:r>
              <a:rPr lang="ru-RU" dirty="0" err="1"/>
              <a:t>певні</a:t>
            </a:r>
            <a:r>
              <a:rPr lang="ru-RU" dirty="0"/>
              <a:t> </a:t>
            </a:r>
            <a:r>
              <a:rPr lang="ru-RU" dirty="0" err="1"/>
              <a:t>впорядковане</a:t>
            </a:r>
            <a:r>
              <a:rPr lang="ru-RU" dirty="0"/>
              <a:t> </a:t>
            </a:r>
            <a:r>
              <a:rPr lang="ru-RU" dirty="0" err="1"/>
              <a:t>положення</a:t>
            </a:r>
            <a:r>
              <a:rPr lang="ru-RU" dirty="0"/>
              <a:t> в </a:t>
            </a:r>
            <a:r>
              <a:rPr lang="ru-RU" dirty="0" err="1"/>
              <a:t>просторі</a:t>
            </a:r>
            <a:r>
              <a:rPr lang="ru-RU" dirty="0"/>
              <a:t>. </a:t>
            </a:r>
            <a:r>
              <a:rPr lang="ru-RU" dirty="0" err="1"/>
              <a:t>Наприклад</a:t>
            </a:r>
            <a:r>
              <a:rPr lang="ru-RU" dirty="0"/>
              <a:t>, поварена </a:t>
            </a:r>
            <a:r>
              <a:rPr lang="ru-RU" dirty="0" err="1"/>
              <a:t>сіль</a:t>
            </a:r>
            <a:r>
              <a:rPr lang="ru-RU" dirty="0"/>
              <a:t>, </a:t>
            </a:r>
            <a:r>
              <a:rPr lang="ru-RU" dirty="0" err="1"/>
              <a:t>сніжинки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вісь</a:t>
            </a:r>
            <a:r>
              <a:rPr lang="ru-RU" dirty="0"/>
              <a:t> </a:t>
            </a:r>
            <a:r>
              <a:rPr lang="ru-RU" dirty="0" err="1"/>
              <a:t>симетрії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 err="1"/>
              <a:t>Залежність</a:t>
            </a:r>
            <a:r>
              <a:rPr lang="ru-RU" dirty="0"/>
              <a:t> </a:t>
            </a:r>
            <a:r>
              <a:rPr lang="ru-RU" dirty="0" err="1"/>
              <a:t>фізичних</a:t>
            </a:r>
            <a:r>
              <a:rPr lang="ru-RU" dirty="0"/>
              <a:t> </a:t>
            </a:r>
            <a:r>
              <a:rPr lang="ru-RU" dirty="0" err="1"/>
              <a:t>властивостей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напрямку</a:t>
            </a:r>
            <a:r>
              <a:rPr lang="ru-RU" dirty="0"/>
              <a:t> </a:t>
            </a:r>
            <a:r>
              <a:rPr lang="ru-RU" dirty="0" err="1"/>
              <a:t>всередині</a:t>
            </a:r>
            <a:r>
              <a:rPr lang="ru-RU" dirty="0"/>
              <a:t> </a:t>
            </a:r>
            <a:r>
              <a:rPr lang="ru-RU" dirty="0" err="1"/>
              <a:t>кристалу</a:t>
            </a:r>
            <a:r>
              <a:rPr lang="ru-RU" dirty="0"/>
              <a:t> </a:t>
            </a:r>
            <a:r>
              <a:rPr lang="ru-RU" dirty="0" err="1"/>
              <a:t>називається</a:t>
            </a:r>
            <a:r>
              <a:rPr lang="ru-RU" dirty="0"/>
              <a:t> </a:t>
            </a:r>
            <a:r>
              <a:rPr lang="ru-RU" b="1" dirty="0" err="1">
                <a:solidFill>
                  <a:srgbClr val="FF0000"/>
                </a:solidFill>
              </a:rPr>
              <a:t>анізотропією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Для </a:t>
            </a:r>
            <a:r>
              <a:rPr lang="ru-RU" dirty="0" err="1"/>
              <a:t>кристалічних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</a:t>
            </a:r>
            <a:r>
              <a:rPr lang="ru-RU" dirty="0" err="1"/>
              <a:t>характерним</a:t>
            </a:r>
            <a:r>
              <a:rPr lang="ru-RU" dirty="0"/>
              <a:t> є </a:t>
            </a:r>
            <a:r>
              <a:rPr lang="ru-RU" dirty="0" err="1"/>
              <a:t>дальній</a:t>
            </a:r>
            <a:r>
              <a:rPr lang="ru-RU" dirty="0"/>
              <a:t> порядок у </a:t>
            </a:r>
            <a:r>
              <a:rPr lang="ru-RU" dirty="0" err="1"/>
              <a:t>розташуванні</a:t>
            </a:r>
            <a:r>
              <a:rPr lang="ru-RU" dirty="0"/>
              <a:t> </a:t>
            </a:r>
            <a:r>
              <a:rPr lang="ru-RU" dirty="0" err="1"/>
              <a:t>атомів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 err="1">
                <a:solidFill>
                  <a:srgbClr val="FF0000"/>
                </a:solidFill>
              </a:rPr>
              <a:t>Найважливішою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властивістю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будь-</a:t>
            </a:r>
            <a:r>
              <a:rPr lang="ru-RU" dirty="0" err="1">
                <a:solidFill>
                  <a:srgbClr val="FF0000"/>
                </a:solidFill>
              </a:rPr>
              <a:t>якого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кристалічного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тіла</a:t>
            </a:r>
            <a:r>
              <a:rPr lang="ru-RU" dirty="0">
                <a:solidFill>
                  <a:srgbClr val="FF0000"/>
                </a:solidFill>
              </a:rPr>
              <a:t> є </a:t>
            </a:r>
            <a:r>
              <a:rPr lang="ru-RU" dirty="0" err="1"/>
              <a:t>наявність</a:t>
            </a:r>
            <a:r>
              <a:rPr lang="ru-RU" dirty="0"/>
              <a:t> </a:t>
            </a:r>
            <a:r>
              <a:rPr lang="ru-RU" dirty="0" err="1"/>
              <a:t>деякої</a:t>
            </a:r>
            <a:r>
              <a:rPr lang="ru-RU" dirty="0"/>
              <a:t> </a:t>
            </a:r>
            <a:r>
              <a:rPr lang="ru-RU" dirty="0" err="1"/>
              <a:t>фіксованої</a:t>
            </a:r>
            <a:r>
              <a:rPr lang="ru-RU" dirty="0"/>
              <a:t> </a:t>
            </a:r>
            <a:r>
              <a:rPr lang="ru-RU" dirty="0" err="1"/>
              <a:t>температури</a:t>
            </a:r>
            <a:r>
              <a:rPr lang="ru-RU" dirty="0"/>
              <a:t> </a:t>
            </a:r>
            <a:r>
              <a:rPr lang="ru-RU" dirty="0" err="1"/>
              <a:t>плавлення</a:t>
            </a:r>
            <a:r>
              <a:rPr lang="ru-RU" dirty="0"/>
              <a:t>, за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err="1"/>
              <a:t>воно</a:t>
            </a:r>
            <a:r>
              <a:rPr lang="ru-RU" dirty="0"/>
              <a:t> </a:t>
            </a:r>
            <a:r>
              <a:rPr lang="ru-RU" dirty="0" err="1"/>
              <a:t>перетворюється</a:t>
            </a:r>
            <a:r>
              <a:rPr lang="ru-RU" dirty="0"/>
              <a:t> в </a:t>
            </a:r>
            <a:r>
              <a:rPr lang="ru-RU" dirty="0" err="1"/>
              <a:t>рідину</a:t>
            </a:r>
            <a:r>
              <a:rPr lang="ru-RU" dirty="0"/>
              <a:t>, не </a:t>
            </a:r>
            <a:r>
              <a:rPr lang="ru-RU" dirty="0" err="1"/>
              <a:t>розм’якшуючись</a:t>
            </a:r>
            <a:r>
              <a:rPr lang="ru-RU" dirty="0"/>
              <a:t> перед </a:t>
            </a:r>
            <a:r>
              <a:rPr lang="ru-RU" dirty="0" err="1"/>
              <a:t>цим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err="1"/>
              <a:t>Тверде</a:t>
            </a:r>
            <a:r>
              <a:rPr lang="ru-RU" dirty="0"/>
              <a:t> </a:t>
            </a:r>
            <a:r>
              <a:rPr lang="ru-RU" dirty="0" err="1"/>
              <a:t>тіло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великої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маленьких </a:t>
            </a:r>
            <a:r>
              <a:rPr lang="ru-RU" dirty="0" err="1"/>
              <a:t>кристаликів</a:t>
            </a:r>
            <a:r>
              <a:rPr lang="ru-RU" dirty="0"/>
              <a:t>, </a:t>
            </a:r>
            <a:r>
              <a:rPr lang="ru-RU" dirty="0" err="1"/>
              <a:t>називаються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полікристаличними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Поодинокі</a:t>
            </a:r>
            <a:r>
              <a:rPr lang="ru-RU" dirty="0" smtClean="0"/>
              <a:t> </a:t>
            </a:r>
            <a:r>
              <a:rPr lang="ru-RU" dirty="0" err="1"/>
              <a:t>кристали</a:t>
            </a:r>
            <a:r>
              <a:rPr lang="ru-RU" dirty="0"/>
              <a:t> </a:t>
            </a:r>
            <a:r>
              <a:rPr lang="ru-RU" dirty="0" err="1"/>
              <a:t>називаються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монокристалами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28" y="159354"/>
            <a:ext cx="6667500" cy="5000625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25" y="4497629"/>
            <a:ext cx="5383829" cy="2124308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51082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8964" y="1321147"/>
            <a:ext cx="30186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Залежно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природи</a:t>
            </a:r>
            <a:r>
              <a:rPr lang="ru-RU" sz="2000" dirty="0"/>
              <a:t> </a:t>
            </a:r>
            <a:r>
              <a:rPr lang="ru-RU" sz="2000" dirty="0" err="1"/>
              <a:t>частинок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містяться</a:t>
            </a:r>
            <a:r>
              <a:rPr lang="ru-RU" sz="2000" dirty="0"/>
              <a:t> у </a:t>
            </a:r>
            <a:r>
              <a:rPr lang="ru-RU" sz="2000" dirty="0" err="1"/>
              <a:t>вузлах</a:t>
            </a:r>
            <a:r>
              <a:rPr lang="ru-RU" sz="2000" dirty="0"/>
              <a:t> </a:t>
            </a:r>
            <a:r>
              <a:rPr lang="ru-RU" sz="2000" dirty="0" err="1"/>
              <a:t>кристалічних</a:t>
            </a:r>
            <a:r>
              <a:rPr lang="ru-RU" sz="2000" dirty="0"/>
              <a:t> </a:t>
            </a:r>
            <a:r>
              <a:rPr lang="ru-RU" sz="2000" dirty="0" err="1"/>
              <a:t>ґраток</a:t>
            </a:r>
            <a:r>
              <a:rPr lang="ru-RU" sz="2000" dirty="0"/>
              <a:t>, та </a:t>
            </a:r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фізичної</a:t>
            </a:r>
            <a:r>
              <a:rPr lang="ru-RU" sz="2000" dirty="0"/>
              <a:t> </a:t>
            </a:r>
            <a:r>
              <a:rPr lang="ru-RU" sz="2000" dirty="0" err="1"/>
              <a:t>природи</a:t>
            </a:r>
            <a:r>
              <a:rPr lang="ru-RU" sz="2000" dirty="0"/>
              <a:t> сил,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діють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ними, </a:t>
            </a:r>
            <a:r>
              <a:rPr lang="ru-RU" sz="2000" dirty="0" err="1"/>
              <a:t>розрізняють</a:t>
            </a:r>
            <a:r>
              <a:rPr lang="ru-RU" sz="2000" dirty="0"/>
              <a:t> </a:t>
            </a:r>
            <a:r>
              <a:rPr lang="ru-RU" sz="2000" dirty="0" err="1"/>
              <a:t>чотири</a:t>
            </a:r>
            <a:r>
              <a:rPr lang="ru-RU" sz="2000" dirty="0"/>
              <a:t> </a:t>
            </a:r>
            <a:r>
              <a:rPr lang="ru-RU" sz="2000" dirty="0" err="1"/>
              <a:t>види</a:t>
            </a:r>
            <a:r>
              <a:rPr lang="ru-RU" sz="2000" dirty="0"/>
              <a:t> </a:t>
            </a:r>
            <a:r>
              <a:rPr lang="ru-RU" sz="2000" dirty="0" err="1"/>
              <a:t>кристалів</a:t>
            </a:r>
            <a:r>
              <a:rPr lang="ru-RU" sz="2000" dirty="0"/>
              <a:t>: </a:t>
            </a:r>
            <a:endParaRPr lang="ru-RU" sz="2000" dirty="0" smtClean="0"/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</a:rPr>
              <a:t>йонні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</a:rPr>
              <a:t>атомні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FF0000"/>
                </a:solidFill>
              </a:rPr>
              <a:t>молекулярні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r>
              <a:rPr lang="ru-RU" sz="2000" b="1" dirty="0" err="1">
                <a:solidFill>
                  <a:srgbClr val="FF0000"/>
                </a:solidFill>
              </a:rPr>
              <a:t>металеві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25988"/>
          <a:stretch/>
        </p:blipFill>
        <p:spPr>
          <a:xfrm>
            <a:off x="3687580" y="1021085"/>
            <a:ext cx="8130261" cy="5760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45306" y="374754"/>
            <a:ext cx="4049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ВИДИ КРИСТАЛІВ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6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75358" y="359766"/>
            <a:ext cx="473689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/>
              <a:t>Аморфні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відрізняються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кристалічних</a:t>
            </a:r>
            <a:r>
              <a:rPr lang="ru-RU" dirty="0"/>
              <a:t> </a:t>
            </a:r>
            <a:r>
              <a:rPr lang="ru-RU" dirty="0" err="1"/>
              <a:t>тим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вони (</a:t>
            </a:r>
            <a:r>
              <a:rPr lang="ru-RU" dirty="0" err="1"/>
              <a:t>аморфні</a:t>
            </a:r>
            <a:r>
              <a:rPr lang="ru-RU" dirty="0"/>
              <a:t>) не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сталої</a:t>
            </a:r>
            <a:r>
              <a:rPr lang="ru-RU" dirty="0"/>
              <a:t> </a:t>
            </a:r>
            <a:r>
              <a:rPr lang="ru-RU" dirty="0" err="1"/>
              <a:t>температури</a:t>
            </a:r>
            <a:r>
              <a:rPr lang="ru-RU" dirty="0"/>
              <a:t> </a:t>
            </a:r>
            <a:r>
              <a:rPr lang="ru-RU" dirty="0" err="1"/>
              <a:t>плавлення</a:t>
            </a:r>
            <a:r>
              <a:rPr lang="ru-RU" dirty="0"/>
              <a:t>, і </a:t>
            </a:r>
            <a:r>
              <a:rPr lang="ru-RU" dirty="0" err="1"/>
              <a:t>проявляють</a:t>
            </a:r>
            <a:r>
              <a:rPr lang="ru-RU" dirty="0"/>
              <a:t> </a:t>
            </a:r>
            <a:r>
              <a:rPr lang="ru-RU" dirty="0" err="1"/>
              <a:t>текучість</a:t>
            </a:r>
            <a:r>
              <a:rPr lang="ru-RU" dirty="0"/>
              <a:t>.</a:t>
            </a:r>
          </a:p>
          <a:p>
            <a:pPr algn="just"/>
            <a:r>
              <a:rPr lang="ru-RU" b="1" dirty="0">
                <a:solidFill>
                  <a:srgbClr val="FFFF00"/>
                </a:solidFill>
              </a:rPr>
              <a:t>4. </a:t>
            </a:r>
            <a:r>
              <a:rPr lang="ru-RU" b="1" dirty="0" err="1">
                <a:solidFill>
                  <a:srgbClr val="FFFF00"/>
                </a:solidFill>
              </a:rPr>
              <a:t>Види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кристалічних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решіток</a:t>
            </a:r>
            <a:r>
              <a:rPr lang="ru-RU" b="1" dirty="0">
                <a:solidFill>
                  <a:srgbClr val="FFFF00"/>
                </a:solidFill>
              </a:rPr>
              <a:t>:</a:t>
            </a:r>
          </a:p>
          <a:p>
            <a:pPr algn="just"/>
            <a:r>
              <a:rPr lang="ru-RU" dirty="0"/>
              <a:t>а) </a:t>
            </a:r>
            <a:r>
              <a:rPr lang="ru-RU" dirty="0" err="1">
                <a:solidFill>
                  <a:srgbClr val="FFFF00"/>
                </a:solidFill>
              </a:rPr>
              <a:t>іонна</a:t>
            </a:r>
            <a:r>
              <a:rPr lang="ru-RU" dirty="0"/>
              <a:t>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решітка</a:t>
            </a:r>
            <a:r>
              <a:rPr lang="ru-RU" dirty="0"/>
              <a:t>, яка </a:t>
            </a:r>
            <a:r>
              <a:rPr lang="ru-RU" dirty="0" err="1"/>
              <a:t>характеризується</a:t>
            </a:r>
            <a:r>
              <a:rPr lang="ru-RU" dirty="0"/>
              <a:t> </a:t>
            </a:r>
            <a:r>
              <a:rPr lang="ru-RU" dirty="0" err="1"/>
              <a:t>наявністю</a:t>
            </a:r>
            <a:r>
              <a:rPr lang="ru-RU" dirty="0"/>
              <a:t> у </a:t>
            </a:r>
            <a:r>
              <a:rPr lang="ru-RU" dirty="0" err="1"/>
              <a:t>вузлах</a:t>
            </a:r>
            <a:r>
              <a:rPr lang="ru-RU" dirty="0"/>
              <a:t> </a:t>
            </a:r>
            <a:r>
              <a:rPr lang="ru-RU" dirty="0" err="1"/>
              <a:t>решітки</a:t>
            </a:r>
            <a:r>
              <a:rPr lang="ru-RU" dirty="0"/>
              <a:t> </a:t>
            </a:r>
            <a:r>
              <a:rPr lang="ru-RU" dirty="0" err="1"/>
              <a:t>іонів</a:t>
            </a:r>
            <a:r>
              <a:rPr lang="ru-RU" dirty="0"/>
              <a:t>,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діють</a:t>
            </a:r>
            <a:r>
              <a:rPr lang="ru-RU" dirty="0"/>
              <a:t> </a:t>
            </a:r>
            <a:r>
              <a:rPr lang="ru-RU" dirty="0" err="1"/>
              <a:t>електричні</a:t>
            </a:r>
            <a:r>
              <a:rPr lang="ru-RU" dirty="0"/>
              <a:t> </a:t>
            </a:r>
            <a:r>
              <a:rPr lang="ru-RU" dirty="0" err="1"/>
              <a:t>сили</a:t>
            </a:r>
            <a:r>
              <a:rPr lang="ru-RU" dirty="0"/>
              <a:t>. Приклад: </a:t>
            </a:r>
            <a:r>
              <a:rPr lang="en-US" dirty="0" err="1"/>
              <a:t>NaCl</a:t>
            </a:r>
            <a:r>
              <a:rPr lang="en-US" dirty="0"/>
              <a:t>;</a:t>
            </a:r>
          </a:p>
          <a:p>
            <a:pPr algn="just"/>
            <a:r>
              <a:rPr lang="en-US" dirty="0"/>
              <a:t> </a:t>
            </a:r>
            <a:r>
              <a:rPr lang="ru-RU" dirty="0"/>
              <a:t>б) </a:t>
            </a:r>
            <a:r>
              <a:rPr lang="ru-RU" dirty="0" err="1">
                <a:solidFill>
                  <a:srgbClr val="FFFF00"/>
                </a:solidFill>
              </a:rPr>
              <a:t>атомна</a:t>
            </a:r>
            <a:r>
              <a:rPr lang="ru-RU" dirty="0"/>
              <a:t> - </a:t>
            </a:r>
            <a:r>
              <a:rPr lang="ru-RU" dirty="0" err="1"/>
              <a:t>характеризується</a:t>
            </a:r>
            <a:r>
              <a:rPr lang="ru-RU" dirty="0"/>
              <a:t> </a:t>
            </a:r>
            <a:r>
              <a:rPr lang="ru-RU" dirty="0" err="1"/>
              <a:t>наявністю</a:t>
            </a:r>
            <a:r>
              <a:rPr lang="ru-RU" dirty="0"/>
              <a:t> у </a:t>
            </a:r>
            <a:r>
              <a:rPr lang="ru-RU" dirty="0" err="1"/>
              <a:t>вузлах</a:t>
            </a:r>
            <a:r>
              <a:rPr lang="ru-RU" dirty="0"/>
              <a:t> </a:t>
            </a:r>
            <a:r>
              <a:rPr lang="ru-RU" dirty="0" err="1"/>
              <a:t>решітки</a:t>
            </a:r>
            <a:r>
              <a:rPr lang="ru-RU" dirty="0"/>
              <a:t> </a:t>
            </a:r>
            <a:r>
              <a:rPr lang="ru-RU" dirty="0" err="1"/>
              <a:t>атомів</a:t>
            </a:r>
            <a:r>
              <a:rPr lang="ru-RU" dirty="0"/>
              <a:t>,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діють</a:t>
            </a:r>
            <a:r>
              <a:rPr lang="ru-RU" dirty="0"/>
              <a:t> </a:t>
            </a:r>
            <a:r>
              <a:rPr lang="ru-RU" dirty="0" err="1"/>
              <a:t>ковалентні</a:t>
            </a:r>
            <a:r>
              <a:rPr lang="ru-RU" dirty="0"/>
              <a:t> </a:t>
            </a:r>
            <a:r>
              <a:rPr lang="ru-RU" dirty="0" err="1"/>
              <a:t>зв’язки</a:t>
            </a:r>
            <a:r>
              <a:rPr lang="ru-RU" dirty="0"/>
              <a:t> (за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електронних</a:t>
            </a:r>
            <a:r>
              <a:rPr lang="ru-RU" dirty="0"/>
              <a:t> пар). Приклад: алмаз;</a:t>
            </a:r>
          </a:p>
          <a:p>
            <a:pPr algn="just"/>
            <a:r>
              <a:rPr lang="ru-RU" dirty="0"/>
              <a:t> в) </a:t>
            </a:r>
            <a:r>
              <a:rPr lang="ru-RU" dirty="0" err="1">
                <a:solidFill>
                  <a:srgbClr val="FFFF00"/>
                </a:solidFill>
              </a:rPr>
              <a:t>молекулярна</a:t>
            </a:r>
            <a:r>
              <a:rPr lang="ru-RU" dirty="0"/>
              <a:t> – </a:t>
            </a:r>
            <a:r>
              <a:rPr lang="ru-RU" dirty="0" err="1"/>
              <a:t>характеризується</a:t>
            </a:r>
            <a:r>
              <a:rPr lang="ru-RU" dirty="0"/>
              <a:t> </a:t>
            </a:r>
            <a:r>
              <a:rPr lang="ru-RU" dirty="0" err="1"/>
              <a:t>наявністю</a:t>
            </a:r>
            <a:r>
              <a:rPr lang="ru-RU" dirty="0"/>
              <a:t> у </a:t>
            </a:r>
            <a:r>
              <a:rPr lang="ru-RU" dirty="0" err="1"/>
              <a:t>вузлах</a:t>
            </a:r>
            <a:r>
              <a:rPr lang="ru-RU" dirty="0"/>
              <a:t> </a:t>
            </a:r>
            <a:r>
              <a:rPr lang="ru-RU" dirty="0" err="1"/>
              <a:t>решітки</a:t>
            </a:r>
            <a:r>
              <a:rPr lang="ru-RU" dirty="0"/>
              <a:t> молекул,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діють</a:t>
            </a:r>
            <a:r>
              <a:rPr lang="ru-RU" dirty="0"/>
              <a:t> </a:t>
            </a:r>
            <a:r>
              <a:rPr lang="ru-RU" dirty="0" err="1"/>
              <a:t>міжмолекулярні</a:t>
            </a:r>
            <a:r>
              <a:rPr lang="ru-RU" dirty="0"/>
              <a:t> </a:t>
            </a:r>
            <a:r>
              <a:rPr lang="ru-RU" dirty="0" err="1"/>
              <a:t>сили</a:t>
            </a:r>
            <a:r>
              <a:rPr lang="ru-RU" dirty="0"/>
              <a:t>. Приклад: </a:t>
            </a:r>
            <a:r>
              <a:rPr lang="ru-RU" dirty="0" err="1"/>
              <a:t>лід</a:t>
            </a:r>
            <a:r>
              <a:rPr lang="ru-RU" dirty="0"/>
              <a:t>; </a:t>
            </a:r>
          </a:p>
          <a:p>
            <a:pPr algn="just"/>
            <a:r>
              <a:rPr lang="ru-RU" dirty="0"/>
              <a:t> г) </a:t>
            </a:r>
            <a:r>
              <a:rPr lang="ru-RU" dirty="0" err="1">
                <a:solidFill>
                  <a:srgbClr val="FFFF00"/>
                </a:solidFill>
              </a:rPr>
              <a:t>металічна</a:t>
            </a:r>
            <a:r>
              <a:rPr lang="ru-RU" dirty="0"/>
              <a:t> – </a:t>
            </a:r>
            <a:r>
              <a:rPr lang="ru-RU" dirty="0" err="1"/>
              <a:t>характеризується</a:t>
            </a:r>
            <a:r>
              <a:rPr lang="ru-RU" dirty="0"/>
              <a:t> </a:t>
            </a:r>
            <a:r>
              <a:rPr lang="ru-RU" dirty="0" err="1"/>
              <a:t>наявністю</a:t>
            </a:r>
            <a:r>
              <a:rPr lang="ru-RU" dirty="0"/>
              <a:t> у </a:t>
            </a:r>
            <a:r>
              <a:rPr lang="ru-RU" dirty="0" err="1"/>
              <a:t>вузлах</a:t>
            </a:r>
            <a:r>
              <a:rPr lang="ru-RU" dirty="0"/>
              <a:t> </a:t>
            </a:r>
            <a:r>
              <a:rPr lang="ru-RU" dirty="0" err="1"/>
              <a:t>решітки</a:t>
            </a:r>
            <a:r>
              <a:rPr lang="ru-RU" dirty="0"/>
              <a:t> </a:t>
            </a:r>
            <a:r>
              <a:rPr lang="ru-RU" dirty="0" err="1"/>
              <a:t>позитивних</a:t>
            </a:r>
            <a:r>
              <a:rPr lang="ru-RU" dirty="0"/>
              <a:t> </a:t>
            </a:r>
            <a:r>
              <a:rPr lang="ru-RU" dirty="0" err="1"/>
              <a:t>іонів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взаємодіють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собою через </a:t>
            </a:r>
            <a:r>
              <a:rPr lang="ru-RU" dirty="0" err="1"/>
              <a:t>вільні</a:t>
            </a:r>
            <a:r>
              <a:rPr lang="ru-RU" dirty="0"/>
              <a:t> </a:t>
            </a:r>
            <a:r>
              <a:rPr lang="ru-RU" dirty="0" err="1"/>
              <a:t>електрони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0" y="844631"/>
            <a:ext cx="6955438" cy="5216578"/>
          </a:xfrm>
          <a:prstGeom prst="rect">
            <a:avLst/>
          </a:prstGeo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98133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7774"/>
            <a:ext cx="6725588" cy="504419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340839" y="378263"/>
            <a:ext cx="541145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РІДКІ КРИСТАЛИ</a:t>
            </a:r>
          </a:p>
          <a:p>
            <a:pPr algn="just"/>
            <a:endParaRPr lang="uk-UA" dirty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 err="1"/>
              <a:t>останні</a:t>
            </a:r>
            <a:r>
              <a:rPr lang="ru-RU" dirty="0"/>
              <a:t> </a:t>
            </a:r>
            <a:r>
              <a:rPr lang="ru-RU" dirty="0" err="1"/>
              <a:t>десятиріччя</a:t>
            </a:r>
            <a:r>
              <a:rPr lang="ru-RU" dirty="0"/>
              <a:t> </a:t>
            </a:r>
            <a:r>
              <a:rPr lang="en-US" dirty="0"/>
              <a:t>XX </a:t>
            </a:r>
            <a:r>
              <a:rPr lang="ru-RU" dirty="0"/>
              <a:t>ст. </a:t>
            </a:r>
            <a:r>
              <a:rPr lang="ru-RU" dirty="0" err="1"/>
              <a:t>учені</a:t>
            </a:r>
            <a:r>
              <a:rPr lang="ru-RU" dirty="0"/>
              <a:t> </a:t>
            </a:r>
            <a:r>
              <a:rPr lang="ru-RU" dirty="0" err="1"/>
              <a:t>відкрили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існують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 з «</a:t>
            </a:r>
            <a:r>
              <a:rPr lang="ru-RU" dirty="0" err="1"/>
              <a:t>подвійною</a:t>
            </a:r>
            <a:r>
              <a:rPr lang="ru-RU" dirty="0"/>
              <a:t> природою» — так </a:t>
            </a:r>
            <a:r>
              <a:rPr lang="ru-RU" dirty="0" err="1"/>
              <a:t>звані</a:t>
            </a:r>
            <a:r>
              <a:rPr lang="ru-RU" dirty="0"/>
              <a:t> </a:t>
            </a:r>
            <a:r>
              <a:rPr lang="ru-RU" dirty="0" err="1"/>
              <a:t>рідкі</a:t>
            </a:r>
            <a:r>
              <a:rPr lang="ru-RU" dirty="0"/>
              <a:t> </a:t>
            </a:r>
            <a:r>
              <a:rPr lang="ru-RU" dirty="0" err="1"/>
              <a:t>кристали</a:t>
            </a:r>
            <a:r>
              <a:rPr lang="ru-RU" dirty="0"/>
              <a:t>.</a:t>
            </a:r>
          </a:p>
          <a:p>
            <a:pPr algn="just"/>
            <a:r>
              <a:rPr lang="ru-RU" dirty="0" err="1">
                <a:solidFill>
                  <a:srgbClr val="FF0000"/>
                </a:solidFill>
              </a:rPr>
              <a:t>Рідкі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кристали</a:t>
            </a:r>
            <a:r>
              <a:rPr lang="ru-RU" dirty="0">
                <a:solidFill>
                  <a:srgbClr val="FF0000"/>
                </a:solidFill>
              </a:rPr>
              <a:t>  </a:t>
            </a:r>
            <a:r>
              <a:rPr lang="ru-RU" dirty="0"/>
              <a:t>— </a:t>
            </a:r>
            <a:r>
              <a:rPr lang="ru-RU" dirty="0" err="1"/>
              <a:t>специфічний</a:t>
            </a:r>
            <a:r>
              <a:rPr lang="ru-RU" dirty="0"/>
              <a:t> стан </a:t>
            </a:r>
            <a:r>
              <a:rPr lang="ru-RU" dirty="0" err="1"/>
              <a:t>речовини</a:t>
            </a:r>
            <a:r>
              <a:rPr lang="ru-RU" dirty="0"/>
              <a:t>,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властиві</a:t>
            </a:r>
            <a:r>
              <a:rPr lang="ru-RU" dirty="0"/>
              <a:t> </a:t>
            </a:r>
            <a:r>
              <a:rPr lang="ru-RU" dirty="0" err="1"/>
              <a:t>риси</a:t>
            </a:r>
            <a:r>
              <a:rPr lang="ru-RU" dirty="0"/>
              <a:t> як </a:t>
            </a:r>
            <a:r>
              <a:rPr lang="ru-RU" dirty="0" err="1"/>
              <a:t>рідини</a:t>
            </a:r>
            <a:r>
              <a:rPr lang="ru-RU" dirty="0"/>
              <a:t> (</a:t>
            </a:r>
            <a:r>
              <a:rPr lang="ru-RU" dirty="0" err="1"/>
              <a:t>текучість</a:t>
            </a:r>
            <a:r>
              <a:rPr lang="ru-RU" dirty="0"/>
              <a:t>), так і </a:t>
            </a:r>
            <a:r>
              <a:rPr lang="ru-RU" dirty="0" err="1"/>
              <a:t>кристалу</a:t>
            </a:r>
            <a:r>
              <a:rPr lang="ru-RU" dirty="0"/>
              <a:t> (</a:t>
            </a:r>
            <a:r>
              <a:rPr lang="ru-RU" dirty="0" err="1"/>
              <a:t>анізотропія</a:t>
            </a:r>
            <a:r>
              <a:rPr lang="ru-RU" dirty="0"/>
              <a:t> </a:t>
            </a:r>
            <a:r>
              <a:rPr lang="ru-RU" dirty="0" err="1"/>
              <a:t>властивостей</a:t>
            </a:r>
            <a:r>
              <a:rPr lang="ru-RU" dirty="0" smtClean="0"/>
              <a:t>).</a:t>
            </a:r>
          </a:p>
          <a:p>
            <a:pPr algn="just"/>
            <a:endParaRPr lang="uk-UA" dirty="0"/>
          </a:p>
          <a:p>
            <a:pPr algn="just"/>
            <a:endParaRPr lang="uk-UA" dirty="0" smtClean="0"/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err="1">
                <a:solidFill>
                  <a:srgbClr val="FF0000"/>
                </a:solidFill>
              </a:rPr>
              <a:t>нематичних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рідких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кристалах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існує</a:t>
            </a:r>
            <a:r>
              <a:rPr lang="ru-RU" dirty="0"/>
              <a:t> </a:t>
            </a:r>
            <a:r>
              <a:rPr lang="ru-RU" dirty="0" err="1"/>
              <a:t>ніби</a:t>
            </a:r>
            <a:r>
              <a:rPr lang="ru-RU" dirty="0"/>
              <a:t> «</a:t>
            </a:r>
            <a:r>
              <a:rPr lang="ru-RU" dirty="0" err="1"/>
              <a:t>ниткоподібна</a:t>
            </a:r>
            <a:r>
              <a:rPr lang="ru-RU" dirty="0"/>
              <a:t> структура», </a:t>
            </a:r>
            <a:r>
              <a:rPr lang="ru-RU" dirty="0" err="1"/>
              <a:t>хоча</a:t>
            </a:r>
            <a:r>
              <a:rPr lang="ru-RU" dirty="0"/>
              <a:t>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речовини</a:t>
            </a:r>
            <a:r>
              <a:rPr lang="ru-RU" dirty="0"/>
              <a:t> </a:t>
            </a:r>
            <a:r>
              <a:rPr lang="ru-RU" dirty="0" err="1"/>
              <a:t>текучі</a:t>
            </a:r>
            <a:r>
              <a:rPr lang="ru-RU" dirty="0"/>
              <a:t> </a:t>
            </a:r>
            <a:r>
              <a:rPr lang="ru-RU" dirty="0" err="1"/>
              <a:t>подібно</a:t>
            </a:r>
            <a:r>
              <a:rPr lang="ru-RU" dirty="0"/>
              <a:t> до </a:t>
            </a:r>
            <a:r>
              <a:rPr lang="ru-RU" dirty="0" err="1"/>
              <a:t>звичайних</a:t>
            </a:r>
            <a:r>
              <a:rPr lang="ru-RU" dirty="0"/>
              <a:t> </a:t>
            </a:r>
            <a:r>
              <a:rPr lang="ru-RU" dirty="0" err="1"/>
              <a:t>рідин</a:t>
            </a:r>
            <a:r>
              <a:rPr lang="ru-RU" dirty="0"/>
              <a:t>, </a:t>
            </a:r>
            <a:r>
              <a:rPr lang="ru-RU" dirty="0" err="1"/>
              <a:t>поздовжні</a:t>
            </a:r>
            <a:r>
              <a:rPr lang="ru-RU" dirty="0"/>
              <a:t> </a:t>
            </a:r>
            <a:r>
              <a:rPr lang="ru-RU" dirty="0" err="1"/>
              <a:t>осі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 молекул </a:t>
            </a:r>
            <a:r>
              <a:rPr lang="ru-RU" dirty="0" err="1"/>
              <a:t>паралельні</a:t>
            </a:r>
            <a:r>
              <a:rPr lang="ru-RU" dirty="0"/>
              <a:t>. (</a:t>
            </a:r>
            <a:r>
              <a:rPr lang="ru-RU" dirty="0" err="1"/>
              <a:t>а,б</a:t>
            </a:r>
            <a:r>
              <a:rPr lang="ru-RU" dirty="0"/>
              <a:t>)</a:t>
            </a:r>
          </a:p>
          <a:p>
            <a:pPr algn="just"/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err="1">
                <a:solidFill>
                  <a:srgbClr val="FF0000"/>
                </a:solidFill>
              </a:rPr>
              <a:t>смектичних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рідких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кристалах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молекули</a:t>
            </a:r>
            <a:r>
              <a:rPr lang="ru-RU" dirty="0"/>
              <a:t> </a:t>
            </a:r>
            <a:r>
              <a:rPr lang="ru-RU" dirty="0" err="1"/>
              <a:t>розташовані</a:t>
            </a:r>
            <a:r>
              <a:rPr lang="ru-RU" dirty="0"/>
              <a:t> шарами.(в)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42433" b="8780"/>
          <a:stretch/>
        </p:blipFill>
        <p:spPr>
          <a:xfrm>
            <a:off x="630543" y="4491585"/>
            <a:ext cx="5464502" cy="199947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60237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4144" y="350043"/>
            <a:ext cx="980356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механічні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властивості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твердих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тіл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FFFF00"/>
                </a:solidFill>
              </a:rPr>
              <a:t>пружність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пластичність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крихкість</a:t>
            </a:r>
            <a:r>
              <a:rPr lang="ru-RU" sz="2000" b="1" dirty="0" smtClean="0">
                <a:solidFill>
                  <a:srgbClr val="FFFF00"/>
                </a:solidFill>
              </a:rPr>
              <a:t>.</a:t>
            </a:r>
            <a:endParaRPr lang="ru-RU" sz="2000" b="1" dirty="0">
              <a:solidFill>
                <a:srgbClr val="FFFF00"/>
              </a:solidFill>
            </a:endParaRPr>
          </a:p>
          <a:p>
            <a:pPr algn="just"/>
            <a:r>
              <a:rPr lang="ru-RU" sz="2000" dirty="0"/>
              <a:t> </a:t>
            </a:r>
            <a:r>
              <a:rPr lang="ru-RU" sz="2000" b="1" dirty="0" err="1" smtClean="0">
                <a:solidFill>
                  <a:srgbClr val="FFFF00"/>
                </a:solidFill>
              </a:rPr>
              <a:t>Пружними</a:t>
            </a:r>
            <a:r>
              <a:rPr lang="ru-RU" sz="2000" dirty="0" smtClean="0"/>
              <a:t> </a:t>
            </a:r>
            <a:r>
              <a:rPr lang="ru-RU" dirty="0" err="1"/>
              <a:t>матеріалами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, у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пружні</a:t>
            </a:r>
            <a:r>
              <a:rPr lang="ru-RU" dirty="0"/>
              <a:t> </a:t>
            </a:r>
            <a:r>
              <a:rPr lang="ru-RU" dirty="0" err="1"/>
              <a:t>деформації</a:t>
            </a:r>
            <a:r>
              <a:rPr lang="ru-RU" dirty="0"/>
              <a:t> </a:t>
            </a:r>
            <a:r>
              <a:rPr lang="ru-RU" dirty="0" err="1" smtClean="0"/>
              <a:t>мо</a:t>
            </a:r>
            <a:r>
              <a:rPr lang="ru-RU" dirty="0" smtClean="0"/>
              <a:t>-</a:t>
            </a:r>
            <a:endParaRPr lang="ru-RU" dirty="0"/>
          </a:p>
          <a:p>
            <a:pPr algn="just"/>
            <a:r>
              <a:rPr lang="ru-RU" dirty="0"/>
              <a:t>жуть бути </a:t>
            </a:r>
            <a:r>
              <a:rPr lang="ru-RU" dirty="0" err="1"/>
              <a:t>досить</a:t>
            </a:r>
            <a:r>
              <a:rPr lang="ru-RU" dirty="0"/>
              <a:t> великими: </a:t>
            </a:r>
            <a:r>
              <a:rPr lang="ru-RU" dirty="0" err="1"/>
              <a:t>наприклад</a:t>
            </a:r>
            <a:r>
              <a:rPr lang="ru-RU" dirty="0"/>
              <a:t>, </a:t>
            </a:r>
            <a:r>
              <a:rPr lang="ru-RU" dirty="0" err="1"/>
              <a:t>це</a:t>
            </a:r>
            <a:r>
              <a:rPr lang="ru-RU" dirty="0"/>
              <a:t> сталь і </a:t>
            </a:r>
            <a:r>
              <a:rPr lang="ru-RU" dirty="0" err="1"/>
              <a:t>гума</a:t>
            </a:r>
            <a:r>
              <a:rPr lang="ru-RU" dirty="0"/>
              <a:t>.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 smtClean="0"/>
              <a:t>подовжити</a:t>
            </a:r>
            <a:endParaRPr lang="ru-RU" dirty="0"/>
          </a:p>
          <a:p>
            <a:pPr algn="just"/>
            <a:r>
              <a:rPr lang="ru-RU" dirty="0" err="1"/>
              <a:t>сталевий</a:t>
            </a:r>
            <a:r>
              <a:rPr lang="ru-RU" dirty="0"/>
              <a:t> </a:t>
            </a:r>
            <a:r>
              <a:rPr lang="ru-RU" dirty="0" err="1"/>
              <a:t>стрижень</a:t>
            </a:r>
            <a:r>
              <a:rPr lang="ru-RU" dirty="0"/>
              <a:t> на 1 %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початкової</a:t>
            </a:r>
            <a:r>
              <a:rPr lang="ru-RU" dirty="0"/>
              <a:t> </a:t>
            </a:r>
            <a:r>
              <a:rPr lang="ru-RU" dirty="0" err="1"/>
              <a:t>довжини</a:t>
            </a:r>
            <a:r>
              <a:rPr lang="ru-RU" dirty="0"/>
              <a:t>, то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повернеться</a:t>
            </a:r>
            <a:r>
              <a:rPr lang="ru-RU" dirty="0"/>
              <a:t> </a:t>
            </a:r>
            <a:r>
              <a:rPr lang="ru-RU" dirty="0" smtClean="0"/>
              <a:t>до</a:t>
            </a:r>
            <a:endParaRPr lang="ru-RU" dirty="0"/>
          </a:p>
          <a:p>
            <a:pPr algn="just"/>
            <a:r>
              <a:rPr lang="ru-RU" dirty="0" err="1"/>
              <a:t>первісного</a:t>
            </a:r>
            <a:r>
              <a:rPr lang="ru-RU" dirty="0"/>
              <a:t> стану. Для </a:t>
            </a:r>
            <a:r>
              <a:rPr lang="ru-RU" dirty="0" err="1"/>
              <a:t>гуми</a:t>
            </a:r>
            <a:r>
              <a:rPr lang="ru-RU" dirty="0"/>
              <a:t>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подовження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становити</a:t>
            </a:r>
            <a:r>
              <a:rPr lang="ru-RU" dirty="0"/>
              <a:t> </a:t>
            </a:r>
            <a:r>
              <a:rPr lang="ru-RU" dirty="0" err="1" smtClean="0"/>
              <a:t>кількадесят</a:t>
            </a:r>
            <a:endParaRPr lang="ru-RU" dirty="0"/>
          </a:p>
          <a:p>
            <a:pPr algn="just"/>
            <a:r>
              <a:rPr lang="ru-RU" dirty="0" err="1"/>
              <a:t>відсотків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 err="1" smtClean="0"/>
              <a:t>Пластилін</a:t>
            </a:r>
            <a:r>
              <a:rPr lang="ru-RU" dirty="0"/>
              <a:t>, мокра глина, </a:t>
            </a:r>
            <a:r>
              <a:rPr lang="ru-RU" dirty="0" err="1"/>
              <a:t>свинець</a:t>
            </a:r>
            <a:r>
              <a:rPr lang="ru-RU" dirty="0"/>
              <a:t>, </a:t>
            </a:r>
            <a:r>
              <a:rPr lang="ru-RU" dirty="0" err="1"/>
              <a:t>мідь</a:t>
            </a:r>
            <a:r>
              <a:rPr lang="ru-RU" dirty="0"/>
              <a:t> практично не </a:t>
            </a:r>
            <a:r>
              <a:rPr lang="ru-RU" dirty="0" err="1"/>
              <a:t>виявляють</a:t>
            </a:r>
            <a:r>
              <a:rPr lang="ru-RU" dirty="0"/>
              <a:t> </a:t>
            </a:r>
            <a:r>
              <a:rPr lang="ru-RU" dirty="0" err="1" smtClean="0"/>
              <a:t>пруж</a:t>
            </a:r>
            <a:r>
              <a:rPr lang="ru-RU" dirty="0" smtClean="0"/>
              <a:t>-</a:t>
            </a:r>
            <a:endParaRPr lang="ru-RU" dirty="0"/>
          </a:p>
          <a:p>
            <a:pPr algn="just"/>
            <a:r>
              <a:rPr lang="ru-RU" dirty="0"/>
              <a:t>них </a:t>
            </a:r>
            <a:r>
              <a:rPr lang="ru-RU" dirty="0" err="1"/>
              <a:t>властивостей</a:t>
            </a:r>
            <a:r>
              <a:rPr lang="ru-RU" dirty="0"/>
              <a:t>.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дією</a:t>
            </a:r>
            <a:r>
              <a:rPr lang="ru-RU" dirty="0"/>
              <a:t> </a:t>
            </a:r>
            <a:r>
              <a:rPr lang="ru-RU" dirty="0" err="1"/>
              <a:t>навіть</a:t>
            </a:r>
            <a:r>
              <a:rPr lang="ru-RU" dirty="0"/>
              <a:t> </a:t>
            </a:r>
            <a:r>
              <a:rPr lang="ru-RU" dirty="0" err="1"/>
              <a:t>малих</a:t>
            </a:r>
            <a:r>
              <a:rPr lang="ru-RU" dirty="0"/>
              <a:t> </a:t>
            </a:r>
            <a:r>
              <a:rPr lang="ru-RU" dirty="0" err="1"/>
              <a:t>навантажень</a:t>
            </a:r>
            <a:r>
              <a:rPr lang="ru-RU" dirty="0"/>
              <a:t> вони </a:t>
            </a:r>
            <a:r>
              <a:rPr lang="ru-RU" dirty="0" err="1"/>
              <a:t>зазнають</a:t>
            </a:r>
            <a:r>
              <a:rPr lang="ru-RU" dirty="0"/>
              <a:t> </a:t>
            </a:r>
            <a:r>
              <a:rPr lang="ru-RU" dirty="0" err="1" smtClean="0"/>
              <a:t>плас</a:t>
            </a:r>
            <a:r>
              <a:rPr lang="ru-RU" dirty="0" smtClean="0"/>
              <a:t>-</a:t>
            </a:r>
            <a:endParaRPr lang="ru-RU" dirty="0"/>
          </a:p>
          <a:p>
            <a:pPr algn="just"/>
            <a:r>
              <a:rPr lang="ru-RU" dirty="0" err="1"/>
              <a:t>тичних</a:t>
            </a:r>
            <a:r>
              <a:rPr lang="ru-RU" dirty="0"/>
              <a:t> </a:t>
            </a:r>
            <a:r>
              <a:rPr lang="ru-RU" dirty="0" err="1"/>
              <a:t>деформацій</a:t>
            </a:r>
            <a:r>
              <a:rPr lang="ru-RU" dirty="0"/>
              <a:t>.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матеріали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пластичними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sz="2000" b="1" dirty="0" err="1">
                <a:solidFill>
                  <a:srgbClr val="FFFF00"/>
                </a:solidFill>
              </a:rPr>
              <a:t>Крихкими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матеріали</a:t>
            </a:r>
            <a:r>
              <a:rPr lang="ru-RU" dirty="0"/>
              <a:t>, </a:t>
            </a:r>
            <a:r>
              <a:rPr lang="ru-RU" dirty="0" err="1"/>
              <a:t>тіла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руйнуються</a:t>
            </a:r>
            <a:r>
              <a:rPr lang="ru-RU" dirty="0"/>
              <a:t> </a:t>
            </a:r>
            <a:r>
              <a:rPr lang="ru-RU" dirty="0" err="1"/>
              <a:t>навіть</a:t>
            </a:r>
            <a:r>
              <a:rPr lang="ru-RU" dirty="0"/>
              <a:t> у </a:t>
            </a:r>
            <a:r>
              <a:rPr lang="ru-RU" dirty="0" err="1" smtClean="0"/>
              <a:t>разі</a:t>
            </a:r>
            <a:endParaRPr lang="ru-RU" dirty="0"/>
          </a:p>
          <a:p>
            <a:pPr algn="just"/>
            <a:r>
              <a:rPr lang="ru-RU" dirty="0" err="1"/>
              <a:t>малих</a:t>
            </a:r>
            <a:r>
              <a:rPr lang="ru-RU" dirty="0"/>
              <a:t> </a:t>
            </a:r>
            <a:r>
              <a:rPr lang="ru-RU" dirty="0" err="1"/>
              <a:t>деформацій</a:t>
            </a:r>
            <a:r>
              <a:rPr lang="ru-RU" dirty="0"/>
              <a:t>. Такими </a:t>
            </a:r>
            <a:r>
              <a:rPr lang="ru-RU" dirty="0" err="1"/>
              <a:t>матеріалами</a:t>
            </a:r>
            <a:r>
              <a:rPr lang="ru-RU" dirty="0"/>
              <a:t> є, </a:t>
            </a:r>
            <a:r>
              <a:rPr lang="ru-RU" dirty="0" err="1"/>
              <a:t>наприклад</a:t>
            </a:r>
            <a:r>
              <a:rPr lang="ru-RU" dirty="0"/>
              <a:t>, </a:t>
            </a:r>
            <a:r>
              <a:rPr lang="ru-RU" dirty="0" err="1"/>
              <a:t>скло</a:t>
            </a:r>
            <a:r>
              <a:rPr lang="ru-RU" dirty="0"/>
              <a:t>, фарфор, </a:t>
            </a:r>
            <a:r>
              <a:rPr lang="ru-RU" dirty="0" err="1" smtClean="0"/>
              <a:t>ча</a:t>
            </a:r>
            <a:r>
              <a:rPr lang="ru-RU" dirty="0" smtClean="0"/>
              <a:t>-</a:t>
            </a:r>
            <a:endParaRPr lang="ru-RU" dirty="0"/>
          </a:p>
          <a:p>
            <a:pPr algn="just"/>
            <a:r>
              <a:rPr lang="ru-RU" dirty="0" err="1"/>
              <a:t>вун</a:t>
            </a:r>
            <a:r>
              <a:rPr lang="ru-RU" dirty="0"/>
              <a:t>, </a:t>
            </a:r>
            <a:r>
              <a:rPr lang="ru-RU" dirty="0" err="1"/>
              <a:t>мармур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зазначити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ті</a:t>
            </a:r>
            <a:r>
              <a:rPr lang="ru-RU" dirty="0"/>
              <a:t> </a:t>
            </a:r>
            <a:r>
              <a:rPr lang="ru-RU" dirty="0" err="1"/>
              <a:t>самі</a:t>
            </a:r>
            <a:r>
              <a:rPr lang="ru-RU" dirty="0"/>
              <a:t> </a:t>
            </a:r>
            <a:r>
              <a:rPr lang="ru-RU" dirty="0" err="1"/>
              <a:t>матеріали</a:t>
            </a:r>
            <a:r>
              <a:rPr lang="ru-RU" dirty="0"/>
              <a:t> в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умовах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</a:t>
            </a:r>
            <a:r>
              <a:rPr lang="ru-RU" dirty="0" err="1" smtClean="0"/>
              <a:t>виявляти</a:t>
            </a:r>
            <a:endParaRPr lang="ru-RU" dirty="0"/>
          </a:p>
          <a:p>
            <a:pPr algn="just"/>
            <a:r>
              <a:rPr lang="ru-RU" dirty="0" err="1"/>
              <a:t>різні</a:t>
            </a:r>
            <a:r>
              <a:rPr lang="ru-RU" dirty="0"/>
              <a:t> </a:t>
            </a:r>
            <a:r>
              <a:rPr lang="ru-RU" dirty="0" err="1"/>
              <a:t>механічні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. Так, за великих </a:t>
            </a:r>
            <a:r>
              <a:rPr lang="ru-RU" dirty="0" err="1"/>
              <a:t>навантажень</a:t>
            </a:r>
            <a:r>
              <a:rPr lang="ru-RU" dirty="0"/>
              <a:t> </a:t>
            </a:r>
            <a:r>
              <a:rPr lang="ru-RU" dirty="0" err="1"/>
              <a:t>пружна</a:t>
            </a:r>
            <a:r>
              <a:rPr lang="ru-RU" dirty="0"/>
              <a:t> сталь </a:t>
            </a:r>
            <a:r>
              <a:rPr lang="ru-RU" dirty="0" err="1" smtClean="0"/>
              <a:t>ро</a:t>
            </a:r>
            <a:r>
              <a:rPr lang="ru-RU" dirty="0" smtClean="0"/>
              <a:t>-</a:t>
            </a:r>
            <a:endParaRPr lang="ru-RU" dirty="0"/>
          </a:p>
          <a:p>
            <a:pPr algn="just"/>
            <a:r>
              <a:rPr lang="ru-RU" dirty="0"/>
              <a:t>биться пластичною і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сталевих</a:t>
            </a:r>
            <a:r>
              <a:rPr lang="ru-RU" dirty="0"/>
              <a:t> </a:t>
            </a:r>
            <a:r>
              <a:rPr lang="ru-RU" dirty="0" err="1"/>
              <a:t>листів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штампувати</a:t>
            </a:r>
            <a:r>
              <a:rPr lang="ru-RU" dirty="0"/>
              <a:t> посуд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 smtClean="0"/>
              <a:t>деталі</a:t>
            </a:r>
            <a:endParaRPr lang="ru-RU" dirty="0"/>
          </a:p>
          <a:p>
            <a:pPr algn="just"/>
            <a:r>
              <a:rPr lang="ru-RU" dirty="0" err="1"/>
              <a:t>автомобілів</a:t>
            </a:r>
            <a:r>
              <a:rPr lang="ru-RU" dirty="0"/>
              <a:t>. </a:t>
            </a:r>
            <a:r>
              <a:rPr lang="ru-RU" dirty="0" err="1"/>
              <a:t>Пластичний</a:t>
            </a:r>
            <a:r>
              <a:rPr lang="ru-RU" dirty="0"/>
              <a:t> </a:t>
            </a:r>
            <a:r>
              <a:rPr lang="ru-RU" dirty="0" err="1"/>
              <a:t>свинець</a:t>
            </a:r>
            <a:r>
              <a:rPr lang="ru-RU" dirty="0"/>
              <a:t> у </a:t>
            </a:r>
            <a:r>
              <a:rPr lang="ru-RU" dirty="0" err="1"/>
              <a:t>разі</a:t>
            </a:r>
            <a:r>
              <a:rPr lang="ru-RU" dirty="0"/>
              <a:t> </a:t>
            </a:r>
            <a:r>
              <a:rPr lang="ru-RU" dirty="0" err="1"/>
              <a:t>охолодження</a:t>
            </a:r>
            <a:r>
              <a:rPr lang="ru-RU" dirty="0"/>
              <a:t> </a:t>
            </a:r>
            <a:r>
              <a:rPr lang="ru-RU" dirty="0" err="1"/>
              <a:t>стає</a:t>
            </a:r>
            <a:r>
              <a:rPr lang="ru-RU" dirty="0"/>
              <a:t> </a:t>
            </a:r>
            <a:r>
              <a:rPr lang="ru-RU" dirty="0" err="1"/>
              <a:t>пружним</a:t>
            </a:r>
            <a:r>
              <a:rPr lang="ru-RU" dirty="0"/>
              <a:t>, а </a:t>
            </a:r>
            <a:r>
              <a:rPr lang="ru-RU" dirty="0" err="1" smtClean="0"/>
              <a:t>скло</a:t>
            </a:r>
            <a:endParaRPr lang="ru-RU" dirty="0"/>
          </a:p>
          <a:p>
            <a:pPr algn="just"/>
            <a:r>
              <a:rPr lang="ru-RU" dirty="0"/>
              <a:t>за температур </a:t>
            </a:r>
            <a:r>
              <a:rPr lang="ru-RU" dirty="0" err="1"/>
              <a:t>від</a:t>
            </a:r>
            <a:r>
              <a:rPr lang="ru-RU" dirty="0"/>
              <a:t> 500 до 700 °С </a:t>
            </a:r>
            <a:r>
              <a:rPr lang="ru-RU" dirty="0" err="1"/>
              <a:t>стає</a:t>
            </a:r>
            <a:r>
              <a:rPr lang="ru-RU" dirty="0"/>
              <a:t> </a:t>
            </a:r>
            <a:r>
              <a:rPr lang="ru-RU" dirty="0" err="1"/>
              <a:t>еластичнішим</a:t>
            </a:r>
            <a:r>
              <a:rPr lang="ru-RU" dirty="0"/>
              <a:t>, </a:t>
            </a:r>
            <a:r>
              <a:rPr lang="ru-RU" dirty="0" err="1"/>
              <a:t>ніж</a:t>
            </a:r>
            <a:r>
              <a:rPr lang="ru-RU" dirty="0"/>
              <a:t> </a:t>
            </a:r>
            <a:r>
              <a:rPr lang="ru-RU" dirty="0" err="1"/>
              <a:t>пластилін</a:t>
            </a:r>
            <a:r>
              <a:rPr lang="ru-RU" dirty="0"/>
              <a:t> за </a:t>
            </a:r>
            <a:r>
              <a:rPr lang="ru-RU" dirty="0" err="1"/>
              <a:t>кім</a:t>
            </a:r>
            <a:r>
              <a:rPr lang="ru-RU" dirty="0"/>
              <a:t>-</a:t>
            </a:r>
          </a:p>
          <a:p>
            <a:pPr algn="just"/>
            <a:r>
              <a:rPr lang="ru-RU" dirty="0" err="1" smtClean="0"/>
              <a:t>натної</a:t>
            </a:r>
            <a:r>
              <a:rPr lang="ru-RU" dirty="0" smtClean="0"/>
              <a:t> </a:t>
            </a:r>
            <a:r>
              <a:rPr lang="ru-RU" dirty="0" err="1"/>
              <a:t>температури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272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46556" y="731887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тілах</a:t>
            </a:r>
            <a:r>
              <a:rPr lang="ru-RU" dirty="0"/>
              <a:t>, так само, як і у </a:t>
            </a:r>
            <a:r>
              <a:rPr lang="ru-RU" dirty="0" err="1"/>
              <a:t>твердих</a:t>
            </a:r>
            <a:r>
              <a:rPr lang="ru-RU" dirty="0"/>
              <a:t>, </a:t>
            </a:r>
            <a:r>
              <a:rPr lang="ru-RU" dirty="0" err="1"/>
              <a:t>атоми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молекули</a:t>
            </a:r>
            <a:r>
              <a:rPr lang="ru-RU" dirty="0"/>
              <a:t> </a:t>
            </a:r>
            <a:r>
              <a:rPr lang="ru-RU" dirty="0" err="1"/>
              <a:t>коливаються</a:t>
            </a:r>
            <a:r>
              <a:rPr lang="ru-RU" dirty="0"/>
              <a:t> </a:t>
            </a:r>
            <a:r>
              <a:rPr lang="ru-RU" dirty="0" err="1"/>
              <a:t>відносно</a:t>
            </a:r>
            <a:r>
              <a:rPr lang="ru-RU" dirty="0"/>
              <a:t> </a:t>
            </a:r>
            <a:r>
              <a:rPr lang="ru-RU" dirty="0" err="1"/>
              <a:t>положень</a:t>
            </a:r>
            <a:r>
              <a:rPr lang="ru-RU" dirty="0"/>
              <a:t> </a:t>
            </a:r>
            <a:r>
              <a:rPr lang="ru-RU" dirty="0" err="1"/>
              <a:t>рівноваги</a:t>
            </a:r>
            <a:r>
              <a:rPr lang="ru-RU" dirty="0"/>
              <a:t>. </a:t>
            </a:r>
            <a:r>
              <a:rPr lang="ru-RU" dirty="0" err="1"/>
              <a:t>Ці</a:t>
            </a:r>
            <a:r>
              <a:rPr lang="ru-RU" dirty="0"/>
              <a:t> </a:t>
            </a:r>
            <a:r>
              <a:rPr lang="ru-RU" dirty="0" err="1"/>
              <a:t>положення</a:t>
            </a:r>
            <a:r>
              <a:rPr lang="ru-RU" dirty="0"/>
              <a:t> не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чіткого</a:t>
            </a:r>
            <a:r>
              <a:rPr lang="ru-RU" dirty="0"/>
              <a:t> </a:t>
            </a:r>
            <a:r>
              <a:rPr lang="ru-RU" dirty="0" err="1"/>
              <a:t>розташування</a:t>
            </a:r>
            <a:r>
              <a:rPr lang="ru-RU" dirty="0"/>
              <a:t> у </a:t>
            </a:r>
            <a:r>
              <a:rPr lang="ru-RU" dirty="0" err="1"/>
              <a:t>просторі</a:t>
            </a:r>
            <a:r>
              <a:rPr lang="ru-RU" dirty="0"/>
              <a:t>, </a:t>
            </a:r>
            <a:r>
              <a:rPr lang="ru-RU" dirty="0" err="1"/>
              <a:t>хоча</a:t>
            </a:r>
            <a:r>
              <a:rPr lang="ru-RU" dirty="0"/>
              <a:t> </a:t>
            </a:r>
            <a:r>
              <a:rPr lang="ru-RU" dirty="0" err="1"/>
              <a:t>найближчі</a:t>
            </a:r>
            <a:r>
              <a:rPr lang="ru-RU" dirty="0"/>
              <a:t> «</a:t>
            </a:r>
            <a:r>
              <a:rPr lang="ru-RU" dirty="0" err="1"/>
              <a:t>сусіди</a:t>
            </a:r>
            <a:r>
              <a:rPr lang="ru-RU" dirty="0"/>
              <a:t>» й </a:t>
            </a:r>
            <a:r>
              <a:rPr lang="ru-RU" dirty="0" err="1"/>
              <a:t>зберігають</a:t>
            </a:r>
            <a:r>
              <a:rPr lang="ru-RU" dirty="0"/>
              <a:t> </a:t>
            </a:r>
            <a:r>
              <a:rPr lang="ru-RU" dirty="0" err="1"/>
              <a:t>деякий</a:t>
            </a:r>
            <a:r>
              <a:rPr lang="ru-RU" dirty="0"/>
              <a:t> порядок у </a:t>
            </a:r>
            <a:r>
              <a:rPr lang="ru-RU" dirty="0" err="1"/>
              <a:t>розташуванні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близьким</a:t>
            </a:r>
            <a:r>
              <a:rPr lang="ru-RU" dirty="0"/>
              <a:t>. Прикладами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є смола, </a:t>
            </a:r>
            <a:r>
              <a:rPr lang="ru-RU" dirty="0" err="1"/>
              <a:t>скло</a:t>
            </a:r>
            <a:r>
              <a:rPr lang="ru-RU" dirty="0"/>
              <a:t>, </a:t>
            </a:r>
            <a:r>
              <a:rPr lang="ru-RU" dirty="0" err="1"/>
              <a:t>бурштин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err="1"/>
              <a:t>Аморфні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певні</a:t>
            </a:r>
            <a:r>
              <a:rPr lang="ru-RU" dirty="0"/>
              <a:t> </a:t>
            </a:r>
            <a:r>
              <a:rPr lang="ru-RU" dirty="0" err="1"/>
              <a:t>особливості</a:t>
            </a:r>
            <a:r>
              <a:rPr lang="ru-RU" dirty="0"/>
              <a:t>. На </a:t>
            </a:r>
            <a:r>
              <a:rPr lang="ru-RU" dirty="0" err="1"/>
              <a:t>відміну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кристалів</a:t>
            </a:r>
            <a:r>
              <a:rPr lang="ru-RU" dirty="0"/>
              <a:t>, </a:t>
            </a:r>
            <a:r>
              <a:rPr lang="ru-RU" dirty="0" err="1"/>
              <a:t>аморфні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розбиваються</a:t>
            </a:r>
            <a:r>
              <a:rPr lang="ru-RU" dirty="0"/>
              <a:t> на </a:t>
            </a:r>
            <a:r>
              <a:rPr lang="ru-RU" dirty="0" err="1" smtClean="0"/>
              <a:t>частини</a:t>
            </a:r>
            <a:r>
              <a:rPr lang="ru-RU" dirty="0" smtClean="0"/>
              <a:t> </a:t>
            </a:r>
            <a:r>
              <a:rPr lang="ru-RU" dirty="0" err="1" smtClean="0"/>
              <a:t>довільної</a:t>
            </a:r>
            <a:r>
              <a:rPr lang="ru-RU" dirty="0" smtClean="0"/>
              <a:t> </a:t>
            </a:r>
            <a:r>
              <a:rPr lang="ru-RU" dirty="0" err="1"/>
              <a:t>форми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Істотна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ВІДМІННІСТЬ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 </a:t>
            </a:r>
            <a:r>
              <a:rPr lang="ru-RU" dirty="0" err="1"/>
              <a:t>кристалічних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: </a:t>
            </a:r>
            <a:r>
              <a:rPr lang="ru-RU" dirty="0" err="1"/>
              <a:t>аморфні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мають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певної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температури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плавлення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err="1"/>
              <a:t>Ще</a:t>
            </a:r>
            <a:r>
              <a:rPr lang="ru-RU" dirty="0"/>
              <a:t> </a:t>
            </a:r>
            <a:r>
              <a:rPr lang="ru-RU" dirty="0" err="1"/>
              <a:t>однією</a:t>
            </a:r>
            <a:r>
              <a:rPr lang="ru-RU" dirty="0"/>
              <a:t> </a:t>
            </a:r>
            <a:r>
              <a:rPr lang="ru-RU" dirty="0" err="1"/>
              <a:t>особливістю</a:t>
            </a:r>
            <a:r>
              <a:rPr lang="ru-RU" dirty="0"/>
              <a:t>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є </a:t>
            </a:r>
            <a:r>
              <a:rPr lang="ru-RU" dirty="0" err="1"/>
              <a:t>їхня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пластичність</a:t>
            </a:r>
            <a:r>
              <a:rPr lang="ru-RU" dirty="0" smtClean="0"/>
              <a:t>.</a:t>
            </a:r>
          </a:p>
          <a:p>
            <a:r>
              <a:rPr lang="ru-RU" dirty="0" err="1"/>
              <a:t>Атоми</a:t>
            </a:r>
            <a:r>
              <a:rPr lang="ru-RU" dirty="0"/>
              <a:t>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</a:t>
            </a:r>
            <a:r>
              <a:rPr lang="ru-RU" dirty="0" err="1"/>
              <a:t>зберігають</a:t>
            </a:r>
            <a:r>
              <a:rPr lang="ru-RU" dirty="0"/>
              <a:t> </a:t>
            </a:r>
            <a:r>
              <a:rPr lang="ru-RU" dirty="0" err="1"/>
              <a:t>ближній</a:t>
            </a:r>
            <a:r>
              <a:rPr lang="ru-RU" dirty="0"/>
              <a:t> порядок. </a:t>
            </a:r>
            <a:r>
              <a:rPr lang="ru-RU" dirty="0" err="1"/>
              <a:t>Основні</a:t>
            </a:r>
            <a:r>
              <a:rPr lang="ru-RU" dirty="0"/>
              <a:t> </a:t>
            </a:r>
            <a:r>
              <a:rPr lang="ru-RU" dirty="0" err="1"/>
              <a:t>особливості</a:t>
            </a:r>
            <a:r>
              <a:rPr lang="ru-RU" dirty="0"/>
              <a:t>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b="1" dirty="0" err="1" smtClean="0">
                <a:solidFill>
                  <a:srgbClr val="FFFF00"/>
                </a:solidFill>
              </a:rPr>
              <a:t>текучість</a:t>
            </a:r>
            <a:r>
              <a:rPr lang="ru-RU" b="1" dirty="0">
                <a:solidFill>
                  <a:srgbClr val="FFFF00"/>
                </a:solidFill>
              </a:rPr>
              <a:t>, </a:t>
            </a:r>
            <a:r>
              <a:rPr lang="ru-RU" b="1" dirty="0" err="1">
                <a:solidFill>
                  <a:srgbClr val="FFFF00"/>
                </a:solidFill>
              </a:rPr>
              <a:t>в’язкість</a:t>
            </a:r>
            <a:r>
              <a:rPr lang="ru-RU" b="1" dirty="0">
                <a:solidFill>
                  <a:srgbClr val="FFFF00"/>
                </a:solidFill>
              </a:rPr>
              <a:t>, </a:t>
            </a:r>
            <a:r>
              <a:rPr lang="ru-RU" b="1" dirty="0" err="1">
                <a:solidFill>
                  <a:srgbClr val="FFFF00"/>
                </a:solidFill>
              </a:rPr>
              <a:t>відсутність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фіксованої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температури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плавлення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483" y="3262440"/>
            <a:ext cx="4306159" cy="3248074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3265"/>
          <a:stretch/>
        </p:blipFill>
        <p:spPr>
          <a:xfrm>
            <a:off x="159902" y="439500"/>
            <a:ext cx="4572000" cy="2631249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TextBox 5"/>
          <p:cNvSpPr txBox="1"/>
          <p:nvPr/>
        </p:nvSpPr>
        <p:spPr>
          <a:xfrm>
            <a:off x="6731468" y="147112"/>
            <a:ext cx="31261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АМОРФНІ ТІЛА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3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4734" y="1144517"/>
            <a:ext cx="557634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У </a:t>
            </a:r>
            <a:r>
              <a:rPr lang="ru-RU" dirty="0" err="1"/>
              <a:t>кристалічних</a:t>
            </a:r>
            <a:r>
              <a:rPr lang="ru-RU" dirty="0"/>
              <a:t> </a:t>
            </a:r>
            <a:r>
              <a:rPr lang="ru-RU" dirty="0" err="1"/>
              <a:t>твердих</a:t>
            </a:r>
            <a:r>
              <a:rPr lang="ru-RU" dirty="0"/>
              <a:t> </a:t>
            </a:r>
            <a:r>
              <a:rPr lang="ru-RU" dirty="0" err="1"/>
              <a:t>тілах</a:t>
            </a:r>
            <a:r>
              <a:rPr lang="ru-RU" dirty="0"/>
              <a:t> </a:t>
            </a:r>
            <a:r>
              <a:rPr lang="ru-RU" dirty="0" err="1"/>
              <a:t>фізичні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 </a:t>
            </a:r>
            <a:r>
              <a:rPr lang="ru-RU" dirty="0" err="1"/>
              <a:t>різняться</a:t>
            </a:r>
            <a:r>
              <a:rPr lang="ru-RU" dirty="0"/>
              <a:t> в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напрямках</a:t>
            </a:r>
            <a:r>
              <a:rPr lang="ru-RU" dirty="0"/>
              <a:t>. А в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тілах</a:t>
            </a:r>
            <a:r>
              <a:rPr lang="ru-RU" dirty="0"/>
              <a:t> вони по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напрямках</a:t>
            </a:r>
            <a:r>
              <a:rPr lang="ru-RU" dirty="0"/>
              <a:t> </a:t>
            </a:r>
            <a:r>
              <a:rPr lang="ru-RU" dirty="0" err="1"/>
              <a:t>однакові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явище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b="1" dirty="0" err="1">
                <a:solidFill>
                  <a:srgbClr val="FFFF00"/>
                </a:solidFill>
              </a:rPr>
              <a:t>ізотропністю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/>
              <a:t>аморфні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ізотропні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фізичні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 </a:t>
            </a:r>
            <a:r>
              <a:rPr lang="ru-RU" dirty="0" err="1"/>
              <a:t>однакові</a:t>
            </a:r>
            <a:r>
              <a:rPr lang="ru-RU" dirty="0"/>
              <a:t> по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напрямах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До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</a:t>
            </a:r>
            <a:r>
              <a:rPr lang="ru-RU" dirty="0" err="1"/>
              <a:t>відносяться</a:t>
            </a:r>
            <a:r>
              <a:rPr lang="ru-RU" dirty="0"/>
              <a:t> </a:t>
            </a:r>
            <a:r>
              <a:rPr lang="ru-RU" dirty="0" err="1"/>
              <a:t>скло</a:t>
            </a:r>
            <a:r>
              <a:rPr lang="ru-RU" dirty="0"/>
              <a:t>, смола, </a:t>
            </a:r>
            <a:r>
              <a:rPr lang="ru-RU" dirty="0" err="1"/>
              <a:t>каніфоль</a:t>
            </a:r>
            <a:r>
              <a:rPr lang="ru-RU" dirty="0"/>
              <a:t>, </a:t>
            </a:r>
            <a:r>
              <a:rPr lang="ru-RU" dirty="0" err="1"/>
              <a:t>цукровий</a:t>
            </a:r>
            <a:r>
              <a:rPr lang="ru-RU" dirty="0"/>
              <a:t> </a:t>
            </a:r>
            <a:r>
              <a:rPr lang="ru-RU" dirty="0" err="1"/>
              <a:t>льодяник</a:t>
            </a:r>
            <a:r>
              <a:rPr lang="ru-RU" dirty="0"/>
              <a:t> і </a:t>
            </a:r>
            <a:r>
              <a:rPr lang="ru-RU" dirty="0" err="1"/>
              <a:t>ін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Аморфні</a:t>
            </a:r>
            <a:r>
              <a:rPr lang="ru-RU" dirty="0" smtClean="0"/>
              <a:t> </a:t>
            </a:r>
            <a:r>
              <a:rPr lang="ru-RU" dirty="0" err="1"/>
              <a:t>тіла</a:t>
            </a:r>
            <a:r>
              <a:rPr lang="ru-RU" dirty="0"/>
              <a:t> при </a:t>
            </a:r>
            <a:r>
              <a:rPr lang="ru-RU" dirty="0" err="1"/>
              <a:t>низьких</a:t>
            </a:r>
            <a:r>
              <a:rPr lang="ru-RU" dirty="0"/>
              <a:t> температурах по </a:t>
            </a:r>
            <a:r>
              <a:rPr lang="ru-RU" dirty="0" err="1"/>
              <a:t>своїх</a:t>
            </a:r>
            <a:r>
              <a:rPr lang="ru-RU" dirty="0"/>
              <a:t> </a:t>
            </a:r>
            <a:r>
              <a:rPr lang="ru-RU" dirty="0" err="1"/>
              <a:t>властивостях</a:t>
            </a:r>
            <a:r>
              <a:rPr lang="ru-RU" dirty="0"/>
              <a:t> </a:t>
            </a:r>
            <a:r>
              <a:rPr lang="ru-RU" dirty="0" err="1"/>
              <a:t>нагадують</a:t>
            </a:r>
            <a:r>
              <a:rPr lang="ru-RU" dirty="0"/>
              <a:t> </a:t>
            </a:r>
            <a:r>
              <a:rPr lang="ru-RU" dirty="0" err="1"/>
              <a:t>тверді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Текучістю</a:t>
            </a:r>
            <a:r>
              <a:rPr lang="ru-RU" dirty="0" smtClean="0"/>
              <a:t> </a:t>
            </a:r>
            <a:r>
              <a:rPr lang="ru-RU" dirty="0"/>
              <a:t>вони </a:t>
            </a:r>
            <a:r>
              <a:rPr lang="ru-RU" dirty="0" err="1"/>
              <a:t>майже</a:t>
            </a:r>
            <a:r>
              <a:rPr lang="ru-RU" dirty="0"/>
              <a:t> не </a:t>
            </a:r>
            <a:r>
              <a:rPr lang="ru-RU" dirty="0" err="1"/>
              <a:t>володіють</a:t>
            </a:r>
            <a:r>
              <a:rPr lang="ru-RU" dirty="0"/>
              <a:t>, але у </a:t>
            </a:r>
            <a:r>
              <a:rPr lang="ru-RU" dirty="0" err="1"/>
              <a:t>міру</a:t>
            </a:r>
            <a:r>
              <a:rPr lang="ru-RU" dirty="0"/>
              <a:t> </a:t>
            </a:r>
            <a:r>
              <a:rPr lang="ru-RU" dirty="0" err="1"/>
              <a:t>підвищення</a:t>
            </a:r>
            <a:r>
              <a:rPr lang="ru-RU" dirty="0"/>
              <a:t> </a:t>
            </a:r>
            <a:r>
              <a:rPr lang="ru-RU" dirty="0" err="1"/>
              <a:t>температури</a:t>
            </a:r>
            <a:r>
              <a:rPr lang="ru-RU" dirty="0"/>
              <a:t> </a:t>
            </a:r>
            <a:r>
              <a:rPr lang="ru-RU" dirty="0" err="1"/>
              <a:t>поступово</a:t>
            </a:r>
            <a:r>
              <a:rPr lang="ru-RU" dirty="0"/>
              <a:t> </a:t>
            </a:r>
            <a:r>
              <a:rPr lang="ru-RU" dirty="0" err="1"/>
              <a:t>розм'якшуються</a:t>
            </a:r>
            <a:r>
              <a:rPr lang="ru-RU" dirty="0"/>
              <a:t> і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властивості</a:t>
            </a:r>
            <a:r>
              <a:rPr lang="ru-RU" dirty="0"/>
              <a:t> все </a:t>
            </a:r>
            <a:r>
              <a:rPr lang="ru-RU" dirty="0" err="1"/>
              <a:t>більш</a:t>
            </a:r>
            <a:r>
              <a:rPr lang="ru-RU" dirty="0"/>
              <a:t> і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наближаються</a:t>
            </a:r>
            <a:r>
              <a:rPr lang="ru-RU" dirty="0"/>
              <a:t> до </a:t>
            </a:r>
            <a:r>
              <a:rPr lang="ru-RU" dirty="0" err="1"/>
              <a:t>властивостей</a:t>
            </a:r>
            <a:r>
              <a:rPr lang="ru-RU" dirty="0"/>
              <a:t> </a:t>
            </a:r>
            <a:r>
              <a:rPr lang="ru-RU" dirty="0" err="1"/>
              <a:t>рідин</a:t>
            </a:r>
            <a:r>
              <a:rPr lang="ru-RU" dirty="0"/>
              <a:t>. </a:t>
            </a:r>
            <a:r>
              <a:rPr lang="ru-RU" dirty="0" err="1" smtClean="0"/>
              <a:t>Певної</a:t>
            </a:r>
            <a:r>
              <a:rPr lang="ru-RU" dirty="0" smtClean="0"/>
              <a:t> </a:t>
            </a:r>
            <a:r>
              <a:rPr lang="ru-RU" dirty="0" err="1"/>
              <a:t>температури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 у </a:t>
            </a:r>
            <a:r>
              <a:rPr lang="ru-RU" dirty="0" err="1"/>
              <a:t>аморфних</a:t>
            </a:r>
            <a:r>
              <a:rPr lang="ru-RU" dirty="0"/>
              <a:t> </a:t>
            </a:r>
            <a:r>
              <a:rPr lang="ru-RU" dirty="0" err="1"/>
              <a:t>тіл</a:t>
            </a:r>
            <a:r>
              <a:rPr lang="ru-RU" dirty="0"/>
              <a:t>, на </a:t>
            </a:r>
            <a:r>
              <a:rPr lang="ru-RU" dirty="0" err="1"/>
              <a:t>відмінувід</a:t>
            </a:r>
            <a:r>
              <a:rPr lang="ru-RU" dirty="0"/>
              <a:t> </a:t>
            </a:r>
            <a:r>
              <a:rPr lang="ru-RU" dirty="0" err="1"/>
              <a:t>кристалічних</a:t>
            </a:r>
            <a:r>
              <a:rPr lang="ru-RU" dirty="0"/>
              <a:t>, </a:t>
            </a:r>
            <a:r>
              <a:rPr lang="ru-RU" dirty="0" err="1"/>
              <a:t>немає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459" t="6309" r="4735" b="2262"/>
          <a:stretch/>
        </p:blipFill>
        <p:spPr>
          <a:xfrm>
            <a:off x="6115987" y="1259174"/>
            <a:ext cx="5921115" cy="457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8446" y="449705"/>
            <a:ext cx="7986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FF0000"/>
                </a:solidFill>
              </a:rPr>
              <a:t>ВЛАСТИВОСТІ АМОРФНИХ ТІЛ.ІЗОТРОПНІСТЬ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43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519237"/>
            <a:ext cx="5029200" cy="3819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033" y="0"/>
            <a:ext cx="12451404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98041" y="2115403"/>
            <a:ext cx="6933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</a:rPr>
              <a:t>ДЯКУЮ ЗА УВАГУ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6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8167" y="233077"/>
            <a:ext cx="8543499" cy="684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Механічні</a:t>
            </a:r>
            <a:r>
              <a:rPr lang="ru-RU" sz="23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3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зміна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розмірів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дією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сил.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Унаслідок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виникають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пружності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їй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протидіють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пружності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рівнодійними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сил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міжмолекулярної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3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3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ипи</a:t>
            </a:r>
            <a:r>
              <a:rPr lang="ru-RU" sz="23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3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пружна,пластична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руйнуюча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3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Пружна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зникає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припинення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зовнішньої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endParaRPr lang="ru-RU" sz="2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спричинила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цю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деформацію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пружній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зворотний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зсув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атомів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положення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рівноваги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кристалічній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гратці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Пружна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викликає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помітних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залишкових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властивостях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металу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зняття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атоми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змістилися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дією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тяжіння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розтягуванні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відштовхування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стисканні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повертаються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вихідне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рівноважне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положення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набувають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первинну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форму і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Пружні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матеріалів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визначаються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силами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міжатомної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64" y="3222186"/>
            <a:ext cx="2893325" cy="27684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63" y="383202"/>
            <a:ext cx="2893325" cy="260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6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12" y="358601"/>
            <a:ext cx="2337256" cy="21921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1868" y="106116"/>
            <a:ext cx="690238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Пластична (</a:t>
            </a:r>
            <a:r>
              <a:rPr lang="ru-RU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залишкова</a:t>
            </a:r>
            <a:r>
              <a:rPr lang="ru-RU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повністю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частково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зберігається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припинення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дії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зовнішньої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пластичної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лежить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незворотне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переміщення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одних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відносно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зняття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зникає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пружна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Пластичність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тобто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здатність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металів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руйнуванням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зазнавати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значну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пластичну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деформацію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є одним з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найважливіших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властивостей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металів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6729" y="375489"/>
            <a:ext cx="2760595" cy="215840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593" y="3106937"/>
            <a:ext cx="118327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металів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приводить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суцільності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металу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атомами.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міжатомного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тяжіння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Розрізняють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два </a:t>
            </a:r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руйнувань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крихке</a:t>
            </a:r>
            <a:r>
              <a:rPr lang="ru-RU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в'язке</a:t>
            </a:r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Крихке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супроводжується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помітною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пластичною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деформацією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раніше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досягнута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текучості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Крихке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розрив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атомами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нормального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напруження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якоїсь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площини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В'язке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супроводжується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певною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пластичною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деформацією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Отже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в'язке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руйнування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того, коли буде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перевищена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текучості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пластична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дотичного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напруження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спочатку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текучості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відбувається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пластична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розрив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атомами.</a:t>
            </a:r>
          </a:p>
        </p:txBody>
      </p:sp>
    </p:spTree>
    <p:extLst>
      <p:ext uri="{BB962C8B-B14F-4D97-AF65-F5344CB8AC3E}">
        <p14:creationId xmlns:p14="http://schemas.microsoft.com/office/powerpoint/2010/main" val="51501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6051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754" y="413746"/>
            <a:ext cx="1110771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Деформацію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розтягу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стиску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описують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фізичні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величини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        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          </a:t>
            </a:r>
            <a:r>
              <a:rPr lang="ru-RU" sz="2400" b="1" dirty="0" err="1" smtClean="0">
                <a:solidFill>
                  <a:srgbClr val="FF0000"/>
                </a:solidFill>
              </a:rPr>
              <a:t>Абсолютне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видовження</a:t>
            </a:r>
            <a:r>
              <a:rPr lang="ru-RU" sz="2400" b="1" dirty="0" smtClean="0">
                <a:solidFill>
                  <a:srgbClr val="FF0000"/>
                </a:solidFill>
              </a:rPr>
              <a:t>: </a:t>
            </a:r>
          </a:p>
          <a:p>
            <a:endParaRPr lang="uk-UA" dirty="0" smtClean="0"/>
          </a:p>
          <a:p>
            <a:endParaRPr lang="uk-UA" dirty="0"/>
          </a:p>
          <a:p>
            <a:endParaRPr lang="ru-RU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  <a:p>
            <a:r>
              <a:rPr lang="ru-RU" sz="2000" dirty="0" smtClean="0"/>
              <a:t>   де ∆ℓ – </a:t>
            </a:r>
            <a:r>
              <a:rPr lang="ru-RU" sz="2000" dirty="0" err="1" smtClean="0"/>
              <a:t>абсолютне</a:t>
            </a:r>
            <a:r>
              <a:rPr lang="ru-RU" sz="2000" dirty="0" smtClean="0"/>
              <a:t> </a:t>
            </a:r>
            <a:r>
              <a:rPr lang="ru-RU" sz="2000" dirty="0" err="1" smtClean="0"/>
              <a:t>подовження</a:t>
            </a:r>
            <a:r>
              <a:rPr lang="ru-RU" sz="2000" dirty="0" smtClean="0"/>
              <a:t> (м);</a:t>
            </a:r>
          </a:p>
          <a:p>
            <a:r>
              <a:rPr lang="ru-RU" sz="2000" dirty="0" smtClean="0"/>
              <a:t>   ℓ і ℓ0 – </a:t>
            </a:r>
            <a:r>
              <a:rPr lang="ru-RU" sz="2000" dirty="0" err="1" smtClean="0"/>
              <a:t>кінцева</a:t>
            </a:r>
            <a:r>
              <a:rPr lang="ru-RU" sz="2000" dirty="0" smtClean="0"/>
              <a:t> і початкова </a:t>
            </a:r>
            <a:r>
              <a:rPr lang="ru-RU" sz="2000" dirty="0" err="1" smtClean="0"/>
              <a:t>довжина</a:t>
            </a:r>
            <a:r>
              <a:rPr lang="ru-RU" sz="2000" dirty="0" smtClean="0"/>
              <a:t> </a:t>
            </a:r>
            <a:r>
              <a:rPr lang="ru-RU" sz="2000" dirty="0" err="1" smtClean="0"/>
              <a:t>тіла</a:t>
            </a:r>
            <a:r>
              <a:rPr lang="ru-RU" sz="2000" dirty="0" smtClean="0"/>
              <a:t> (м).</a:t>
            </a:r>
          </a:p>
          <a:p>
            <a:pPr marL="342900" indent="-342900">
              <a:buFontTx/>
              <a:buChar char="-"/>
            </a:pPr>
            <a:r>
              <a:rPr lang="ru-RU" sz="2000" dirty="0" err="1" smtClean="0"/>
              <a:t>Якщо</a:t>
            </a:r>
            <a:r>
              <a:rPr lang="ru-RU" sz="2000" dirty="0" smtClean="0"/>
              <a:t> </a:t>
            </a:r>
            <a:r>
              <a:rPr lang="ru-RU" sz="2000" dirty="0" err="1" smtClean="0"/>
              <a:t>тіло</a:t>
            </a:r>
            <a:r>
              <a:rPr lang="ru-RU" sz="2000" dirty="0" smtClean="0"/>
              <a:t> </a:t>
            </a:r>
            <a:r>
              <a:rPr lang="ru-RU" sz="2000" dirty="0" err="1" smtClean="0"/>
              <a:t>розтягують</a:t>
            </a:r>
            <a:r>
              <a:rPr lang="ru-RU" sz="2000" dirty="0" smtClean="0"/>
              <a:t>, </a:t>
            </a:r>
          </a:p>
          <a:p>
            <a:pPr marL="342900" indent="-342900">
              <a:buFontTx/>
              <a:buChar char="-"/>
            </a:pPr>
            <a:r>
              <a:rPr lang="ru-RU" sz="2000" dirty="0" smtClean="0"/>
              <a:t>то ℓ &gt; ℓ0 і ∆ℓ = ℓ – ℓ0;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якщо</a:t>
            </a:r>
            <a:r>
              <a:rPr lang="ru-RU" sz="2000" dirty="0" smtClean="0"/>
              <a:t> </a:t>
            </a:r>
            <a:r>
              <a:rPr lang="ru-RU" sz="2000" dirty="0" err="1" smtClean="0"/>
              <a:t>тіло</a:t>
            </a:r>
            <a:r>
              <a:rPr lang="ru-RU" sz="2000" dirty="0" smtClean="0"/>
              <a:t> </a:t>
            </a:r>
            <a:r>
              <a:rPr lang="ru-RU" sz="2000" dirty="0" err="1" smtClean="0"/>
              <a:t>стискають</a:t>
            </a:r>
            <a:r>
              <a:rPr lang="ru-RU" sz="2000" dirty="0" smtClean="0"/>
              <a:t>,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 то ℓ &lt; ℓ0 і ∆ℓ = – (ℓ – ℓ0)= ℓ0 – ℓ</a:t>
            </a:r>
          </a:p>
          <a:p>
            <a:pPr marL="285750" indent="-285750">
              <a:buFontTx/>
              <a:buChar char="-"/>
            </a:pPr>
            <a:endParaRPr lang="uk-UA" dirty="0" smtClean="0"/>
          </a:p>
          <a:p>
            <a:pPr marL="285750" indent="-285750">
              <a:buFontTx/>
              <a:buChar char="-"/>
            </a:pPr>
            <a:endParaRPr lang="uk-UA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153" y="918785"/>
            <a:ext cx="5192175" cy="181294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48404" y="2731730"/>
            <a:ext cx="47635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 </a:t>
            </a:r>
            <a:r>
              <a:rPr lang="ru-RU" sz="1400" dirty="0" smtClean="0"/>
              <a:t>Мал. </a:t>
            </a:r>
            <a:r>
              <a:rPr lang="ru-RU" sz="1400" dirty="0" err="1" smtClean="0"/>
              <a:t>Абсолютне</a:t>
            </a:r>
            <a:r>
              <a:rPr lang="ru-RU" sz="1400" dirty="0" smtClean="0"/>
              <a:t> </a:t>
            </a:r>
            <a:r>
              <a:rPr lang="ru-RU" sz="1400" dirty="0" err="1"/>
              <a:t>видовження</a:t>
            </a:r>
            <a:r>
              <a:rPr lang="ru-RU" sz="1400" dirty="0"/>
              <a:t> при </a:t>
            </a:r>
            <a:r>
              <a:rPr lang="ru-RU" sz="1400" dirty="0" err="1"/>
              <a:t>деформації</a:t>
            </a:r>
            <a:r>
              <a:rPr lang="ru-RU" sz="1400" dirty="0"/>
              <a:t> </a:t>
            </a:r>
            <a:r>
              <a:rPr lang="ru-RU" sz="1400" dirty="0" err="1" smtClean="0"/>
              <a:t>стиску</a:t>
            </a:r>
            <a:endParaRPr lang="ru-RU" sz="1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450" y="3345072"/>
            <a:ext cx="4853284" cy="254559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48404" y="6136260"/>
            <a:ext cx="49936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/>
              <a:t>Мал.Абсолютне</a:t>
            </a:r>
            <a:r>
              <a:rPr lang="ru-RU" sz="1400" dirty="0" smtClean="0"/>
              <a:t> </a:t>
            </a:r>
            <a:r>
              <a:rPr lang="ru-RU" sz="1400" dirty="0" err="1"/>
              <a:t>видовження</a:t>
            </a:r>
            <a:r>
              <a:rPr lang="ru-RU" sz="1400" dirty="0"/>
              <a:t> при </a:t>
            </a:r>
            <a:r>
              <a:rPr lang="ru-RU" sz="1400" dirty="0" err="1"/>
              <a:t>деформації</a:t>
            </a:r>
            <a:r>
              <a:rPr lang="ru-RU" sz="1400" dirty="0"/>
              <a:t> </a:t>
            </a:r>
            <a:r>
              <a:rPr lang="ru-RU" sz="1400" dirty="0" err="1"/>
              <a:t>розтягу</a:t>
            </a:r>
            <a:endParaRPr lang="ru-RU" sz="1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4203" y="2049703"/>
            <a:ext cx="2376566" cy="943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7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4460" y="956467"/>
            <a:ext cx="1093991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ВІДНОСНЕ ВИДОВЖЕНЯ</a:t>
            </a:r>
          </a:p>
          <a:p>
            <a:pPr algn="just"/>
            <a:r>
              <a:rPr lang="ru-RU" sz="2000" dirty="0" err="1" smtClean="0"/>
              <a:t>Фізична</a:t>
            </a:r>
            <a:r>
              <a:rPr lang="ru-RU" sz="2000" dirty="0" smtClean="0"/>
              <a:t> </a:t>
            </a:r>
            <a:r>
              <a:rPr lang="ru-RU" sz="2000" dirty="0"/>
              <a:t>величина, яка </a:t>
            </a:r>
            <a:r>
              <a:rPr lang="ru-RU" sz="2000" dirty="0" err="1"/>
              <a:t>характеризує</a:t>
            </a:r>
            <a:r>
              <a:rPr lang="ru-RU" sz="2000" dirty="0"/>
              <a:t> </a:t>
            </a:r>
            <a:r>
              <a:rPr lang="ru-RU" sz="2000" dirty="0" err="1" smtClean="0"/>
              <a:t>деформації</a:t>
            </a:r>
            <a:r>
              <a:rPr lang="ru-RU" sz="2000" dirty="0" smtClean="0"/>
              <a:t> </a:t>
            </a:r>
            <a:r>
              <a:rPr lang="ru-RU" sz="2000" dirty="0" err="1" smtClean="0"/>
              <a:t>розтягнення</a:t>
            </a:r>
            <a:r>
              <a:rPr lang="ru-RU" sz="2000" dirty="0" smtClean="0"/>
              <a:t> </a:t>
            </a:r>
            <a:r>
              <a:rPr lang="ru-RU" sz="2000" dirty="0"/>
              <a:t>та </a:t>
            </a:r>
            <a:r>
              <a:rPr lang="ru-RU" sz="2000" dirty="0" err="1"/>
              <a:t>стиснення</a:t>
            </a:r>
            <a:r>
              <a:rPr lang="ru-RU" sz="2000" dirty="0"/>
              <a:t> і </a:t>
            </a:r>
            <a:r>
              <a:rPr lang="ru-RU" sz="2000" dirty="0" err="1"/>
              <a:t>дорівнює</a:t>
            </a:r>
            <a:r>
              <a:rPr lang="ru-RU" sz="2000" dirty="0"/>
              <a:t> </a:t>
            </a:r>
            <a:r>
              <a:rPr lang="ru-RU" sz="2000" dirty="0" err="1"/>
              <a:t>зміні</a:t>
            </a:r>
            <a:r>
              <a:rPr lang="ru-RU" sz="2000" dirty="0"/>
              <a:t> до­ </a:t>
            </a:r>
            <a:r>
              <a:rPr lang="ru-RU" sz="2000" dirty="0" err="1"/>
              <a:t>вжини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 в </a:t>
            </a:r>
            <a:r>
              <a:rPr lang="ru-RU" sz="2000" dirty="0" err="1"/>
              <a:t>результаті</a:t>
            </a:r>
            <a:r>
              <a:rPr lang="ru-RU" sz="2000" dirty="0"/>
              <a:t> </a:t>
            </a:r>
            <a:r>
              <a:rPr lang="ru-RU" sz="2000" dirty="0" err="1"/>
              <a:t>деформації</a:t>
            </a:r>
            <a:r>
              <a:rPr lang="ru-RU" sz="2000" dirty="0"/>
              <a:t>, </a:t>
            </a:r>
            <a:r>
              <a:rPr lang="ru-RU" sz="2000" dirty="0" err="1"/>
              <a:t>називається</a:t>
            </a:r>
            <a:r>
              <a:rPr lang="ru-RU" sz="2000" dirty="0"/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видовженням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/>
            <a:r>
              <a:rPr lang="ru-RU" sz="2200" b="1" i="1" dirty="0" smtClean="0">
                <a:solidFill>
                  <a:srgbClr val="FF0000"/>
                </a:solidFill>
              </a:rPr>
              <a:t>Відносне </a:t>
            </a:r>
            <a:r>
              <a:rPr lang="ru-RU" sz="2200" b="1" i="1" dirty="0" err="1">
                <a:solidFill>
                  <a:srgbClr val="FF0000"/>
                </a:solidFill>
              </a:rPr>
              <a:t>видовження</a:t>
            </a:r>
            <a:r>
              <a:rPr lang="ru-RU" sz="2200" b="1" i="1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частина</a:t>
            </a:r>
            <a:r>
              <a:rPr lang="ru-RU" sz="2000" dirty="0"/>
              <a:t>, яку </a:t>
            </a:r>
            <a:r>
              <a:rPr lang="ru-RU" sz="2000" dirty="0" err="1"/>
              <a:t>складає</a:t>
            </a:r>
            <a:r>
              <a:rPr lang="ru-RU" sz="2000" dirty="0"/>
              <a:t> </a:t>
            </a:r>
            <a:r>
              <a:rPr lang="ru-RU" sz="2000" dirty="0" err="1"/>
              <a:t>абсолютне</a:t>
            </a:r>
            <a:r>
              <a:rPr lang="ru-RU" sz="2000" dirty="0"/>
              <a:t> </a:t>
            </a:r>
            <a:r>
              <a:rPr lang="ru-RU" sz="2000" dirty="0" err="1"/>
              <a:t>видовження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довжини</a:t>
            </a:r>
            <a:r>
              <a:rPr lang="ru-RU" sz="2000" dirty="0"/>
              <a:t> </a:t>
            </a:r>
            <a:r>
              <a:rPr lang="ru-RU" sz="2000" dirty="0" err="1"/>
              <a:t>недеформованого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. </a:t>
            </a:r>
          </a:p>
          <a:p>
            <a:pPr algn="just"/>
            <a:r>
              <a:rPr lang="ru-RU" sz="2000" dirty="0"/>
              <a:t>Відносне </a:t>
            </a:r>
            <a:r>
              <a:rPr lang="ru-RU" sz="2000" dirty="0" err="1"/>
              <a:t>видовження</a:t>
            </a:r>
            <a:r>
              <a:rPr lang="ru-RU" sz="2000" dirty="0"/>
              <a:t> -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частина</a:t>
            </a:r>
            <a:r>
              <a:rPr lang="ru-RU" sz="2000" dirty="0"/>
              <a:t>, на яку </a:t>
            </a:r>
            <a:r>
              <a:rPr lang="ru-RU" sz="2000" dirty="0" err="1"/>
              <a:t>змінюється</a:t>
            </a:r>
            <a:r>
              <a:rPr lang="ru-RU" sz="2000" dirty="0"/>
              <a:t> </a:t>
            </a:r>
            <a:r>
              <a:rPr lang="ru-RU" sz="2000" dirty="0" err="1"/>
              <a:t>довжина</a:t>
            </a:r>
            <a:r>
              <a:rPr lang="ru-RU" sz="2000" dirty="0"/>
              <a:t> </a:t>
            </a:r>
            <a:r>
              <a:rPr lang="ru-RU" sz="2000" dirty="0" err="1"/>
              <a:t>тіла</a:t>
            </a:r>
            <a:r>
              <a:rPr lang="ru-RU" sz="2000" dirty="0"/>
              <a:t> в </a:t>
            </a:r>
            <a:r>
              <a:rPr lang="ru-RU" sz="2000" dirty="0" err="1"/>
              <a:t>порівнянні</a:t>
            </a:r>
            <a:r>
              <a:rPr lang="ru-RU" sz="2000" dirty="0"/>
              <a:t> з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довжиною</a:t>
            </a:r>
            <a:r>
              <a:rPr lang="ru-RU" sz="2000" dirty="0"/>
              <a:t> у </a:t>
            </a:r>
            <a:r>
              <a:rPr lang="ru-RU" sz="2000" dirty="0" err="1"/>
              <a:t>недеформованому</a:t>
            </a:r>
            <a:r>
              <a:rPr lang="ru-RU" sz="2000" dirty="0"/>
              <a:t> </a:t>
            </a:r>
            <a:r>
              <a:rPr lang="ru-RU" sz="2000" dirty="0" err="1"/>
              <a:t>стані</a:t>
            </a:r>
            <a:r>
              <a:rPr lang="ru-RU" sz="20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1587" y="4598353"/>
            <a:ext cx="48670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де ε – </a:t>
            </a:r>
            <a:r>
              <a:rPr lang="ru-RU" dirty="0" err="1"/>
              <a:t>відносне</a:t>
            </a:r>
            <a:r>
              <a:rPr lang="ru-RU" dirty="0"/>
              <a:t> </a:t>
            </a:r>
            <a:r>
              <a:rPr lang="ru-RU" dirty="0" err="1"/>
              <a:t>подовження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(%);</a:t>
            </a:r>
          </a:p>
          <a:p>
            <a:r>
              <a:rPr lang="ru-RU" dirty="0"/>
              <a:t>∆ℓ – </a:t>
            </a:r>
            <a:r>
              <a:rPr lang="ru-RU" dirty="0" err="1"/>
              <a:t>абсолютне</a:t>
            </a:r>
            <a:r>
              <a:rPr lang="ru-RU" dirty="0"/>
              <a:t> </a:t>
            </a:r>
            <a:r>
              <a:rPr lang="ru-RU" dirty="0" err="1"/>
              <a:t>подовження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(м);</a:t>
            </a:r>
          </a:p>
          <a:p>
            <a:r>
              <a:rPr lang="ru-RU" dirty="0"/>
              <a:t>l0 – початкова </a:t>
            </a:r>
            <a:r>
              <a:rPr lang="ru-RU" dirty="0" err="1"/>
              <a:t>довжина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(м). </a:t>
            </a:r>
            <a:endParaRPr lang="ru-RU" dirty="0" smtClean="0"/>
          </a:p>
          <a:p>
            <a:endParaRPr lang="uk-UA" dirty="0"/>
          </a:p>
          <a:p>
            <a:r>
              <a:rPr lang="ru-RU" sz="2000" b="1" dirty="0">
                <a:solidFill>
                  <a:srgbClr val="FFFF00"/>
                </a:solidFill>
              </a:rPr>
              <a:t>При </a:t>
            </a:r>
            <a:r>
              <a:rPr lang="ru-RU" sz="2000" b="1" dirty="0" err="1">
                <a:solidFill>
                  <a:srgbClr val="FFFF00"/>
                </a:solidFill>
              </a:rPr>
              <a:t>деформації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розтягування</a:t>
            </a:r>
            <a:r>
              <a:rPr lang="ru-RU" sz="2000" b="1" dirty="0">
                <a:solidFill>
                  <a:srgbClr val="FFFF00"/>
                </a:solidFill>
              </a:rPr>
              <a:t> ε &gt; 0, при </a:t>
            </a:r>
            <a:r>
              <a:rPr lang="ru-RU" sz="2000" b="1" dirty="0" err="1">
                <a:solidFill>
                  <a:srgbClr val="FFFF00"/>
                </a:solidFill>
              </a:rPr>
              <a:t>стисненні</a:t>
            </a:r>
            <a:r>
              <a:rPr lang="ru-RU" sz="2000" b="1" dirty="0">
                <a:solidFill>
                  <a:srgbClr val="FFFF00"/>
                </a:solidFill>
              </a:rPr>
              <a:t> – ε &lt; 0.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4460" y="2895459"/>
            <a:ext cx="103950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Відносне </a:t>
            </a:r>
            <a:r>
              <a:rPr lang="ru-RU" sz="2000" dirty="0" err="1"/>
              <a:t>видовження</a:t>
            </a:r>
            <a:r>
              <a:rPr lang="ru-RU" sz="2000" dirty="0"/>
              <a:t> </a:t>
            </a:r>
            <a:r>
              <a:rPr lang="ru-RU" sz="2000" dirty="0" err="1"/>
              <a:t>позначається</a:t>
            </a:r>
            <a:r>
              <a:rPr lang="ru-RU" sz="2000" dirty="0"/>
              <a:t> </a:t>
            </a:r>
            <a:r>
              <a:rPr lang="ru-RU" sz="2000" dirty="0" err="1"/>
              <a:t>грецькою</a:t>
            </a:r>
            <a:r>
              <a:rPr lang="ru-RU" sz="2000" dirty="0"/>
              <a:t> </a:t>
            </a:r>
            <a:r>
              <a:rPr lang="ru-RU" sz="2000" dirty="0" err="1"/>
              <a:t>літерою</a:t>
            </a:r>
            <a:r>
              <a:rPr lang="ru-RU" sz="2000" dirty="0"/>
              <a:t> </a:t>
            </a:r>
            <a:r>
              <a:rPr lang="el-GR" sz="2000" dirty="0"/>
              <a:t>ε (</a:t>
            </a:r>
            <a:r>
              <a:rPr lang="ru-RU" sz="2000" dirty="0" err="1"/>
              <a:t>читається</a:t>
            </a:r>
            <a:r>
              <a:rPr lang="ru-RU" sz="2000" dirty="0"/>
              <a:t> «</a:t>
            </a:r>
            <a:r>
              <a:rPr lang="ru-RU" sz="2000" dirty="0" err="1"/>
              <a:t>епсілон</a:t>
            </a:r>
            <a:r>
              <a:rPr lang="ru-RU" sz="2000" dirty="0"/>
              <a:t>»).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err="1" smtClean="0"/>
              <a:t>Оскільки</a:t>
            </a:r>
            <a:r>
              <a:rPr lang="ru-RU" sz="2000" dirty="0" smtClean="0"/>
              <a:t> </a:t>
            </a:r>
            <a:r>
              <a:rPr lang="ru-RU" sz="2000" dirty="0" err="1"/>
              <a:t>відносне</a:t>
            </a:r>
            <a:r>
              <a:rPr lang="ru-RU" sz="2000" dirty="0"/>
              <a:t> </a:t>
            </a:r>
            <a:r>
              <a:rPr lang="ru-RU" sz="2000" dirty="0" err="1"/>
              <a:t>видовження</a:t>
            </a:r>
            <a:r>
              <a:rPr lang="ru-RU" sz="2000" dirty="0"/>
              <a:t> </a:t>
            </a:r>
            <a:r>
              <a:rPr lang="ru-RU" sz="2000" dirty="0" err="1"/>
              <a:t>визначає</a:t>
            </a:r>
            <a:r>
              <a:rPr lang="ru-RU" sz="2000" dirty="0"/>
              <a:t> </a:t>
            </a:r>
            <a:r>
              <a:rPr lang="ru-RU" sz="2000" dirty="0" err="1"/>
              <a:t>частину</a:t>
            </a:r>
            <a:r>
              <a:rPr lang="ru-RU" sz="2000" dirty="0"/>
              <a:t>, то </a:t>
            </a:r>
            <a:r>
              <a:rPr lang="ru-RU" sz="2000" dirty="0" err="1"/>
              <a:t>ця</a:t>
            </a:r>
            <a:r>
              <a:rPr lang="ru-RU" sz="2000" dirty="0"/>
              <a:t> </a:t>
            </a:r>
            <a:r>
              <a:rPr lang="ru-RU" sz="2000" dirty="0" err="1"/>
              <a:t>фізична</a:t>
            </a:r>
            <a:r>
              <a:rPr lang="ru-RU" sz="2000" dirty="0"/>
              <a:t> величина </a:t>
            </a:r>
            <a:r>
              <a:rPr lang="ru-RU" sz="2000" dirty="0" err="1"/>
              <a:t>або</a:t>
            </a:r>
            <a:r>
              <a:rPr lang="ru-RU" sz="2000" dirty="0"/>
              <a:t> є </a:t>
            </a:r>
            <a:r>
              <a:rPr lang="ru-RU" sz="2000" dirty="0" err="1"/>
              <a:t>безрозмірною</a:t>
            </a:r>
            <a:r>
              <a:rPr lang="ru-RU" sz="2000" dirty="0"/>
              <a:t>,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вимірюється</a:t>
            </a:r>
            <a:r>
              <a:rPr lang="ru-RU" sz="2000" dirty="0"/>
              <a:t> у </a:t>
            </a:r>
            <a:r>
              <a:rPr lang="ru-RU" sz="2000" dirty="0" err="1"/>
              <a:t>відсотках</a:t>
            </a:r>
            <a:r>
              <a:rPr lang="ru-RU" sz="2000" dirty="0"/>
              <a:t>: [</a:t>
            </a:r>
            <a:r>
              <a:rPr lang="el-GR" sz="2000" dirty="0"/>
              <a:t>ε]</a:t>
            </a:r>
            <a:r>
              <a:rPr lang="en-US" sz="2000" dirty="0"/>
              <a:t>SI = %. </a:t>
            </a:r>
            <a:r>
              <a:rPr lang="ru-RU" sz="2000" dirty="0" err="1"/>
              <a:t>Визначається</a:t>
            </a:r>
            <a:r>
              <a:rPr lang="ru-RU" sz="2000" dirty="0"/>
              <a:t> </a:t>
            </a:r>
            <a:r>
              <a:rPr lang="ru-RU" sz="2000" dirty="0" err="1"/>
              <a:t>відносне</a:t>
            </a:r>
            <a:r>
              <a:rPr lang="ru-RU" sz="2000" dirty="0"/>
              <a:t> </a:t>
            </a:r>
            <a:r>
              <a:rPr lang="ru-RU" sz="2000" dirty="0" err="1"/>
              <a:t>видовження</a:t>
            </a:r>
            <a:r>
              <a:rPr lang="ru-RU" sz="2000" dirty="0"/>
              <a:t> за формулою: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r="12165"/>
          <a:stretch/>
        </p:blipFill>
        <p:spPr>
          <a:xfrm>
            <a:off x="2070489" y="4786008"/>
            <a:ext cx="1465100" cy="1440571"/>
          </a:xfrm>
          <a:prstGeom prst="rect">
            <a:avLst/>
          </a:prstGeom>
          <a:effectLst>
            <a:glow>
              <a:schemeClr val="accent1"/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400041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62" y="4469703"/>
            <a:ext cx="5783898" cy="202317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5562" y="469795"/>
            <a:ext cx="1146668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</a:rPr>
              <a:t>Деформація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 err="1">
                <a:solidFill>
                  <a:srgbClr val="FFFF00"/>
                </a:solidFill>
              </a:rPr>
              <a:t>стиску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/>
              <a:t>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деформація</a:t>
            </a:r>
            <a:r>
              <a:rPr lang="ru-RU" dirty="0"/>
              <a:t>, при </a:t>
            </a:r>
            <a:r>
              <a:rPr lang="ru-RU" dirty="0" err="1"/>
              <a:t>якій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зменшення</a:t>
            </a:r>
            <a:r>
              <a:rPr lang="ru-RU" dirty="0"/>
              <a:t> </a:t>
            </a:r>
            <a:r>
              <a:rPr lang="ru-RU" dirty="0" err="1"/>
              <a:t>певних</a:t>
            </a:r>
            <a:r>
              <a:rPr lang="ru-RU" dirty="0"/>
              <a:t> </a:t>
            </a:r>
            <a:r>
              <a:rPr lang="ru-RU" dirty="0" err="1"/>
              <a:t>розмірів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дією</a:t>
            </a:r>
            <a:r>
              <a:rPr lang="ru-RU" dirty="0"/>
              <a:t> </a:t>
            </a:r>
            <a:r>
              <a:rPr lang="ru-RU" dirty="0" err="1"/>
              <a:t>зовнішніх</a:t>
            </a:r>
            <a:r>
              <a:rPr lang="ru-RU" dirty="0"/>
              <a:t> сил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2162" y="3673328"/>
            <a:ext cx="109000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/>
              <a:t>Деформації</a:t>
            </a:r>
            <a:r>
              <a:rPr lang="ru-RU" sz="2000" dirty="0"/>
              <a:t> </a:t>
            </a:r>
            <a:r>
              <a:rPr lang="ru-RU" sz="2000" dirty="0" err="1" smtClean="0"/>
              <a:t>стиску</a:t>
            </a:r>
            <a:r>
              <a:rPr lang="ru-RU" sz="2000" dirty="0" smtClean="0"/>
              <a:t> </a:t>
            </a:r>
            <a:r>
              <a:rPr lang="ru-RU" sz="2000" dirty="0" err="1"/>
              <a:t>зазнають</a:t>
            </a:r>
            <a:r>
              <a:rPr lang="ru-RU" sz="2000" dirty="0"/>
              <a:t> опори </a:t>
            </a:r>
            <a:r>
              <a:rPr lang="ru-RU" sz="2000" dirty="0" err="1"/>
              <a:t>мостів</a:t>
            </a:r>
            <a:r>
              <a:rPr lang="ru-RU" sz="2000" dirty="0"/>
              <a:t>, </a:t>
            </a:r>
            <a:r>
              <a:rPr lang="ru-RU" sz="2000" dirty="0" err="1"/>
              <a:t>підпорки</a:t>
            </a:r>
            <a:r>
              <a:rPr lang="ru-RU" sz="2000" dirty="0"/>
              <a:t> </a:t>
            </a:r>
            <a:r>
              <a:rPr lang="ru-RU" sz="2000" dirty="0" err="1"/>
              <a:t>будівель</a:t>
            </a:r>
            <a:r>
              <a:rPr lang="ru-RU" sz="2000" dirty="0"/>
              <a:t>, </a:t>
            </a:r>
            <a:r>
              <a:rPr lang="ru-RU" sz="2000" dirty="0" err="1"/>
              <a:t>ніжки</a:t>
            </a:r>
            <a:r>
              <a:rPr lang="ru-RU" sz="2000" dirty="0"/>
              <a:t> </a:t>
            </a:r>
            <a:r>
              <a:rPr lang="ru-RU" sz="2000" dirty="0" err="1"/>
              <a:t>стільців</a:t>
            </a:r>
            <a:r>
              <a:rPr lang="ru-RU" sz="2000" dirty="0"/>
              <a:t> </a:t>
            </a:r>
            <a:r>
              <a:rPr lang="ru-RU" sz="2000" dirty="0" err="1"/>
              <a:t>чи</a:t>
            </a:r>
            <a:r>
              <a:rPr lang="ru-RU" sz="2000" dirty="0"/>
              <a:t> </a:t>
            </a:r>
            <a:r>
              <a:rPr lang="ru-RU" sz="2000" dirty="0" err="1"/>
              <a:t>столів</a:t>
            </a:r>
            <a:r>
              <a:rPr lang="ru-RU" sz="2000" dirty="0"/>
              <a:t>, </a:t>
            </a:r>
            <a:r>
              <a:rPr lang="ru-RU" sz="2000" dirty="0" err="1"/>
              <a:t>пружини</a:t>
            </a:r>
            <a:r>
              <a:rPr lang="ru-RU" sz="2000" dirty="0"/>
              <a:t> </a:t>
            </a:r>
            <a:r>
              <a:rPr lang="ru-RU" sz="2000" dirty="0" err="1"/>
              <a:t>авторучок</a:t>
            </a:r>
            <a:r>
              <a:rPr lang="ru-RU" sz="2000" dirty="0"/>
              <a:t>, </a:t>
            </a:r>
            <a:r>
              <a:rPr lang="ru-RU" sz="2000" dirty="0" err="1"/>
              <a:t>амортизатори</a:t>
            </a:r>
            <a:r>
              <a:rPr lang="ru-RU" sz="2000" dirty="0"/>
              <a:t> </a:t>
            </a:r>
            <a:r>
              <a:rPr lang="ru-RU" sz="2000" dirty="0" err="1"/>
              <a:t>автомобіля</a:t>
            </a:r>
            <a:r>
              <a:rPr lang="ru-RU" sz="2000" dirty="0"/>
              <a:t> </a:t>
            </a:r>
            <a:r>
              <a:rPr lang="ru-RU" sz="2000" dirty="0" err="1"/>
              <a:t>тощо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045" y="4584222"/>
            <a:ext cx="5461204" cy="15313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20943" y="1177681"/>
            <a:ext cx="86913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/>
              <a:t>Поставимо</a:t>
            </a:r>
            <a:r>
              <a:rPr lang="ru-RU" dirty="0"/>
              <a:t> </a:t>
            </a:r>
            <a:r>
              <a:rPr lang="ru-RU" dirty="0" err="1"/>
              <a:t>пристрій</a:t>
            </a:r>
            <a:r>
              <a:rPr lang="ru-RU" dirty="0"/>
              <a:t> для </a:t>
            </a:r>
            <a:r>
              <a:rPr lang="ru-RU" dirty="0" err="1"/>
              <a:t>демонстрації</a:t>
            </a:r>
            <a:r>
              <a:rPr lang="ru-RU" dirty="0"/>
              <a:t> </a:t>
            </a:r>
            <a:r>
              <a:rPr lang="ru-RU" dirty="0" err="1"/>
              <a:t>деформацій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і </a:t>
            </a:r>
            <a:r>
              <a:rPr lang="ru-RU" dirty="0" err="1"/>
              <a:t>покладемо</a:t>
            </a:r>
            <a:r>
              <a:rPr lang="ru-RU" dirty="0"/>
              <a:t> </a:t>
            </a:r>
            <a:r>
              <a:rPr lang="ru-RU" dirty="0" err="1"/>
              <a:t>зверху</a:t>
            </a:r>
            <a:r>
              <a:rPr lang="ru-RU" dirty="0"/>
              <a:t> </a:t>
            </a:r>
            <a:r>
              <a:rPr lang="ru-RU" dirty="0" err="1" smtClean="0"/>
              <a:t>тягар</a:t>
            </a:r>
            <a:r>
              <a:rPr lang="ru-RU" dirty="0" smtClean="0"/>
              <a:t>.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дією</a:t>
            </a:r>
            <a:r>
              <a:rPr lang="ru-RU" dirty="0"/>
              <a:t> </a:t>
            </a:r>
            <a:r>
              <a:rPr lang="ru-RU" dirty="0" err="1"/>
              <a:t>тягаря</a:t>
            </a:r>
            <a:r>
              <a:rPr lang="ru-RU" dirty="0"/>
              <a:t> та </a:t>
            </a:r>
            <a:r>
              <a:rPr lang="ru-RU" dirty="0" err="1"/>
              <a:t>власної</a:t>
            </a:r>
            <a:r>
              <a:rPr lang="ru-RU" dirty="0"/>
              <a:t> ваги </a:t>
            </a:r>
            <a:r>
              <a:rPr lang="ru-RU" dirty="0" err="1"/>
              <a:t>верхні</a:t>
            </a:r>
            <a:r>
              <a:rPr lang="ru-RU" dirty="0"/>
              <a:t> </a:t>
            </a:r>
            <a:r>
              <a:rPr lang="ru-RU" dirty="0" err="1"/>
              <a:t>пластини</a:t>
            </a:r>
            <a:r>
              <a:rPr lang="ru-RU" dirty="0"/>
              <a:t> пристрою </a:t>
            </a:r>
            <a:r>
              <a:rPr lang="ru-RU" dirty="0" err="1"/>
              <a:t>змістяться</a:t>
            </a:r>
            <a:r>
              <a:rPr lang="ru-RU" dirty="0"/>
              <a:t> вниз, а </a:t>
            </a:r>
            <a:r>
              <a:rPr lang="ru-RU" dirty="0" err="1"/>
              <a:t>нижні</a:t>
            </a:r>
            <a:r>
              <a:rPr lang="ru-RU" dirty="0"/>
              <a:t> </a:t>
            </a:r>
            <a:r>
              <a:rPr lang="ru-RU" dirty="0" err="1"/>
              <a:t>залишаться</a:t>
            </a:r>
            <a:r>
              <a:rPr lang="ru-RU" dirty="0"/>
              <a:t> на </a:t>
            </a:r>
            <a:r>
              <a:rPr lang="ru-RU" dirty="0" err="1"/>
              <a:t>місці</a:t>
            </a:r>
            <a:r>
              <a:rPr lang="ru-RU" dirty="0"/>
              <a:t>, тому </a:t>
            </a:r>
            <a:r>
              <a:rPr lang="ru-RU" dirty="0" err="1"/>
              <a:t>висота</a:t>
            </a:r>
            <a:r>
              <a:rPr lang="ru-RU" dirty="0"/>
              <a:t> пристрою </a:t>
            </a:r>
            <a:r>
              <a:rPr lang="ru-RU" dirty="0" err="1"/>
              <a:t>зменшиться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r>
              <a:rPr lang="ru-RU" dirty="0" err="1"/>
              <a:t>Приблизно</a:t>
            </a:r>
            <a:r>
              <a:rPr lang="ru-RU" dirty="0"/>
              <a:t> так само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стискання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зміщуються</a:t>
            </a:r>
            <a:r>
              <a:rPr lang="ru-RU" dirty="0"/>
              <a:t> в </a:t>
            </a:r>
            <a:r>
              <a:rPr lang="ru-RU" dirty="0" err="1"/>
              <a:t>напрямку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 </a:t>
            </a:r>
            <a:r>
              <a:rPr lang="ru-RU" dirty="0" err="1"/>
              <a:t>сили</a:t>
            </a:r>
            <a:r>
              <a:rPr lang="ru-RU" dirty="0"/>
              <a:t> </a:t>
            </a:r>
            <a:r>
              <a:rPr lang="ru-RU" dirty="0" err="1"/>
              <a:t>шари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молекул. У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розміри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зменшуються</a:t>
            </a:r>
            <a:r>
              <a:rPr lang="ru-RU" dirty="0"/>
              <a:t> —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деформується</a:t>
            </a:r>
            <a:r>
              <a:rPr lang="ru-RU" dirty="0"/>
              <a:t>. </a:t>
            </a:r>
            <a:r>
              <a:rPr lang="ru-RU" dirty="0" err="1"/>
              <a:t>Таку</a:t>
            </a:r>
            <a:r>
              <a:rPr lang="ru-RU" dirty="0"/>
              <a:t> </a:t>
            </a:r>
            <a:r>
              <a:rPr lang="ru-RU" dirty="0" err="1"/>
              <a:t>деформацію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деформацією</a:t>
            </a:r>
            <a:r>
              <a:rPr lang="ru-RU" dirty="0"/>
              <a:t> </a:t>
            </a:r>
            <a:r>
              <a:rPr lang="ru-RU" dirty="0" err="1"/>
              <a:t>стиснення</a:t>
            </a:r>
            <a:r>
              <a:rPr lang="ru-RU" dirty="0"/>
              <a:t> —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 smtClean="0"/>
              <a:t>зазнають</a:t>
            </a:r>
            <a:r>
              <a:rPr lang="ru-RU" dirty="0" smtClean="0"/>
              <a:t> </a:t>
            </a:r>
            <a:r>
              <a:rPr lang="ru-RU" dirty="0" err="1"/>
              <a:t>стовпи</a:t>
            </a:r>
            <a:r>
              <a:rPr lang="ru-RU" dirty="0"/>
              <a:t>, </a:t>
            </a:r>
            <a:r>
              <a:rPr lang="ru-RU" dirty="0" err="1"/>
              <a:t>ніжки</a:t>
            </a:r>
            <a:r>
              <a:rPr lang="ru-RU" dirty="0"/>
              <a:t> </a:t>
            </a:r>
            <a:r>
              <a:rPr lang="ru-RU" dirty="0" err="1"/>
              <a:t>столів</a:t>
            </a:r>
            <a:r>
              <a:rPr lang="ru-RU" dirty="0"/>
              <a:t> і </a:t>
            </a:r>
            <a:r>
              <a:rPr lang="ru-RU" dirty="0" err="1"/>
              <a:t>стільців</a:t>
            </a:r>
            <a:r>
              <a:rPr lang="ru-RU" dirty="0"/>
              <a:t>, </a:t>
            </a:r>
            <a:r>
              <a:rPr lang="ru-RU" dirty="0" err="1"/>
              <a:t>фундаменти</a:t>
            </a:r>
            <a:r>
              <a:rPr lang="ru-RU" dirty="0"/>
              <a:t> </a:t>
            </a:r>
            <a:r>
              <a:rPr lang="ru-RU" dirty="0" err="1"/>
              <a:t>будинків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62" y="1319134"/>
            <a:ext cx="2663376" cy="215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4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5832" y="252485"/>
            <a:ext cx="1094386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solidFill>
                  <a:srgbClr val="FFFF00"/>
                </a:solidFill>
              </a:rPr>
              <a:t>Деформація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 err="1">
                <a:solidFill>
                  <a:srgbClr val="FFFF00"/>
                </a:solidFill>
              </a:rPr>
              <a:t>розтягу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2800" b="1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/>
              <a:t>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деформація</a:t>
            </a:r>
            <a:r>
              <a:rPr lang="ru-RU" dirty="0"/>
              <a:t>, при </a:t>
            </a:r>
            <a:r>
              <a:rPr lang="ru-RU" dirty="0" err="1"/>
              <a:t>якій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збільшення</a:t>
            </a:r>
            <a:r>
              <a:rPr lang="ru-RU" dirty="0"/>
              <a:t> </a:t>
            </a:r>
            <a:r>
              <a:rPr lang="ru-RU" dirty="0" err="1"/>
              <a:t>певних</a:t>
            </a:r>
            <a:r>
              <a:rPr lang="ru-RU" dirty="0"/>
              <a:t> </a:t>
            </a:r>
            <a:r>
              <a:rPr lang="ru-RU" dirty="0" err="1"/>
              <a:t>розмірів</a:t>
            </a:r>
            <a:r>
              <a:rPr lang="ru-RU" dirty="0"/>
              <a:t> </a:t>
            </a:r>
            <a:r>
              <a:rPr lang="ru-RU" dirty="0" err="1"/>
              <a:t>тіла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дією</a:t>
            </a:r>
            <a:r>
              <a:rPr lang="ru-RU" dirty="0"/>
              <a:t> </a:t>
            </a:r>
            <a:r>
              <a:rPr lang="ru-RU" dirty="0" err="1"/>
              <a:t>зовнішніх</a:t>
            </a:r>
            <a:r>
              <a:rPr lang="ru-RU" dirty="0"/>
              <a:t> сил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157" y="2870281"/>
            <a:ext cx="4599502" cy="24102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4459" y="5492787"/>
            <a:ext cx="6370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/>
              <a:t>Деформації</a:t>
            </a:r>
            <a:r>
              <a:rPr lang="ru-RU" dirty="0"/>
              <a:t> </a:t>
            </a:r>
            <a:r>
              <a:rPr lang="ru-RU" dirty="0" err="1"/>
              <a:t>розтягу</a:t>
            </a:r>
            <a:r>
              <a:rPr lang="ru-RU" dirty="0"/>
              <a:t> </a:t>
            </a:r>
            <a:r>
              <a:rPr lang="ru-RU" dirty="0" err="1"/>
              <a:t>зазнають</a:t>
            </a:r>
            <a:r>
              <a:rPr lang="ru-RU" dirty="0"/>
              <a:t> </a:t>
            </a:r>
            <a:r>
              <a:rPr lang="ru-RU" dirty="0" err="1"/>
              <a:t>різноманітні</a:t>
            </a:r>
            <a:r>
              <a:rPr lang="ru-RU" dirty="0"/>
              <a:t> </a:t>
            </a:r>
            <a:r>
              <a:rPr lang="ru-RU" dirty="0" err="1"/>
              <a:t>підвіси</a:t>
            </a:r>
            <a:r>
              <a:rPr lang="ru-RU" dirty="0"/>
              <a:t>, </a:t>
            </a:r>
            <a:r>
              <a:rPr lang="ru-RU" dirty="0" err="1"/>
              <a:t>канати</a:t>
            </a:r>
            <a:r>
              <a:rPr lang="ru-RU" dirty="0"/>
              <a:t>, </a:t>
            </a:r>
            <a:r>
              <a:rPr lang="ru-RU" dirty="0" err="1"/>
              <a:t>ремені</a:t>
            </a:r>
            <a:r>
              <a:rPr lang="ru-RU" dirty="0"/>
              <a:t> </a:t>
            </a:r>
            <a:r>
              <a:rPr lang="ru-RU" dirty="0" err="1"/>
              <a:t>безпеки</a:t>
            </a:r>
            <a:r>
              <a:rPr lang="ru-RU" dirty="0"/>
              <a:t>, </a:t>
            </a:r>
            <a:r>
              <a:rPr lang="ru-RU" dirty="0" err="1"/>
              <a:t>дроти</a:t>
            </a:r>
            <a:r>
              <a:rPr lang="ru-RU" dirty="0"/>
              <a:t> </a:t>
            </a:r>
            <a:r>
              <a:rPr lang="ru-RU" dirty="0" err="1"/>
              <a:t>лінії</a:t>
            </a:r>
            <a:r>
              <a:rPr lang="ru-RU" dirty="0"/>
              <a:t> </a:t>
            </a:r>
            <a:r>
              <a:rPr lang="ru-RU" dirty="0" err="1"/>
              <a:t>електропередач</a:t>
            </a:r>
            <a:r>
              <a:rPr lang="ru-RU" dirty="0"/>
              <a:t>, </a:t>
            </a:r>
            <a:r>
              <a:rPr lang="ru-RU" dirty="0" err="1"/>
              <a:t>ланцюги</a:t>
            </a:r>
            <a:r>
              <a:rPr lang="ru-RU" dirty="0"/>
              <a:t> </a:t>
            </a:r>
            <a:r>
              <a:rPr lang="ru-RU" dirty="0" err="1"/>
              <a:t>тощо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093" y="4894213"/>
            <a:ext cx="3535149" cy="16618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87448" y="1146431"/>
            <a:ext cx="75050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тіло</a:t>
            </a:r>
            <a:r>
              <a:rPr lang="ru-RU" dirty="0"/>
              <a:t> </a:t>
            </a:r>
            <a:r>
              <a:rPr lang="ru-RU" dirty="0" err="1"/>
              <a:t>розтягувати</a:t>
            </a:r>
            <a:r>
              <a:rPr lang="ru-RU" dirty="0"/>
              <a:t>, то </a:t>
            </a:r>
            <a:r>
              <a:rPr lang="ru-RU" dirty="0" err="1"/>
              <a:t>відстань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шарами молекул </a:t>
            </a:r>
            <a:r>
              <a:rPr lang="ru-RU" dirty="0" err="1"/>
              <a:t>збільшується</a:t>
            </a:r>
            <a:r>
              <a:rPr lang="ru-RU" dirty="0"/>
              <a:t>, </a:t>
            </a:r>
            <a:r>
              <a:rPr lang="ru-RU" dirty="0" err="1"/>
              <a:t>відповідно</a:t>
            </a:r>
            <a:r>
              <a:rPr lang="ru-RU" dirty="0"/>
              <a:t> </a:t>
            </a:r>
            <a:r>
              <a:rPr lang="ru-RU" dirty="0" err="1"/>
              <a:t>збільшуються</a:t>
            </a:r>
            <a:r>
              <a:rPr lang="ru-RU" dirty="0"/>
              <a:t> й </a:t>
            </a:r>
            <a:r>
              <a:rPr lang="ru-RU" dirty="0" err="1"/>
              <a:t>розміри</a:t>
            </a:r>
            <a:r>
              <a:rPr lang="ru-RU" dirty="0"/>
              <a:t> </a:t>
            </a:r>
            <a:r>
              <a:rPr lang="ru-RU" dirty="0" err="1" smtClean="0"/>
              <a:t>тіла</a:t>
            </a:r>
            <a:r>
              <a:rPr lang="ru-RU" dirty="0" smtClean="0"/>
              <a:t>. </a:t>
            </a:r>
            <a:r>
              <a:rPr lang="ru-RU" dirty="0" err="1"/>
              <a:t>Таку</a:t>
            </a:r>
            <a:r>
              <a:rPr lang="ru-RU" dirty="0"/>
              <a:t> </a:t>
            </a:r>
            <a:r>
              <a:rPr lang="ru-RU" dirty="0" err="1"/>
              <a:t>деформацію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деформацією</a:t>
            </a:r>
            <a:r>
              <a:rPr lang="ru-RU" dirty="0"/>
              <a:t> </a:t>
            </a:r>
            <a:r>
              <a:rPr lang="ru-RU" dirty="0" err="1"/>
              <a:t>розтягнення</a:t>
            </a:r>
            <a:r>
              <a:rPr lang="ru-RU" dirty="0"/>
              <a:t> —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зазнають</a:t>
            </a:r>
            <a:r>
              <a:rPr lang="ru-RU" dirty="0"/>
              <a:t> </a:t>
            </a:r>
            <a:r>
              <a:rPr lang="ru-RU" dirty="0" err="1"/>
              <a:t>троси</a:t>
            </a:r>
            <a:r>
              <a:rPr lang="ru-RU" dirty="0"/>
              <a:t>, </a:t>
            </a:r>
            <a:r>
              <a:rPr lang="ru-RU" dirty="0" err="1"/>
              <a:t>канати</a:t>
            </a:r>
            <a:r>
              <a:rPr lang="ru-RU" dirty="0"/>
              <a:t>, </a:t>
            </a:r>
            <a:r>
              <a:rPr lang="ru-RU" dirty="0" err="1"/>
              <a:t>ланцюги</a:t>
            </a:r>
            <a:r>
              <a:rPr lang="ru-RU" dirty="0"/>
              <a:t> в </a:t>
            </a:r>
            <a:r>
              <a:rPr lang="ru-RU" dirty="0" err="1"/>
              <a:t>піднімальних</a:t>
            </a:r>
            <a:r>
              <a:rPr lang="ru-RU" dirty="0"/>
              <a:t> </a:t>
            </a:r>
            <a:r>
              <a:rPr lang="ru-RU" dirty="0" err="1"/>
              <a:t>пристроях</a:t>
            </a:r>
            <a:r>
              <a:rPr lang="ru-RU" dirty="0"/>
              <a:t>, </a:t>
            </a:r>
            <a:r>
              <a:rPr lang="ru-RU" dirty="0" err="1"/>
              <a:t>зчепи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вагонами </a:t>
            </a:r>
            <a:r>
              <a:rPr lang="ru-RU" dirty="0" err="1"/>
              <a:t>тощо</a:t>
            </a:r>
            <a:r>
              <a:rPr lang="ru-RU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12" y="1146431"/>
            <a:ext cx="2781911" cy="330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31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1057</TotalTime>
  <Words>2360</Words>
  <Application>Microsoft Office PowerPoint</Application>
  <PresentationFormat>Широкоэкранный</PresentationFormat>
  <Paragraphs>188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Times New Roman</vt:lpstr>
      <vt:lpstr>Wingdings 3</vt:lpstr>
      <vt:lpstr>Ион</vt:lpstr>
      <vt:lpstr>Проєкт на тему:    «Механічні властивості твердих тіл»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105</cp:revision>
  <dcterms:created xsi:type="dcterms:W3CDTF">2020-02-12T15:40:41Z</dcterms:created>
  <dcterms:modified xsi:type="dcterms:W3CDTF">2020-02-18T18:46:44Z</dcterms:modified>
</cp:coreProperties>
</file>