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99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61B92-9EC1-4792-9529-B505E9DEF3B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9E78-D624-41B7-8AFD-D851C1BB61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61B92-9EC1-4792-9529-B505E9DEF3B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9E78-D624-41B7-8AFD-D851C1BB6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61B92-9EC1-4792-9529-B505E9DEF3B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9E78-D624-41B7-8AFD-D851C1BB6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61B92-9EC1-4792-9529-B505E9DEF3B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9E78-D624-41B7-8AFD-D851C1BB6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61B92-9EC1-4792-9529-B505E9DEF3B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BA19E78-D624-41B7-8AFD-D851C1BB6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61B92-9EC1-4792-9529-B505E9DEF3B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9E78-D624-41B7-8AFD-D851C1BB6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61B92-9EC1-4792-9529-B505E9DEF3B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9E78-D624-41B7-8AFD-D851C1BB6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61B92-9EC1-4792-9529-B505E9DEF3B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9E78-D624-41B7-8AFD-D851C1BB6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61B92-9EC1-4792-9529-B505E9DEF3B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9E78-D624-41B7-8AFD-D851C1BB6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61B92-9EC1-4792-9529-B505E9DEF3B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9E78-D624-41B7-8AFD-D851C1BB6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61B92-9EC1-4792-9529-B505E9DEF3B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19E78-D624-41B7-8AFD-D851C1BB6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4C61B92-9EC1-4792-9529-B505E9DEF3B0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BA19E78-D624-41B7-8AFD-D851C1BB6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Картинки по запросу &quot;сонячний зайчик з люстеркаі картин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8" name="Picture 4" descr="Картинки по запросу &quot;сонячний зайчик з люстеркаі картинка&quot;&quot;"/>
          <p:cNvPicPr>
            <a:picLocks noChangeAspect="1" noChangeArrowheads="1"/>
          </p:cNvPicPr>
          <p:nvPr/>
        </p:nvPicPr>
        <p:blipFill>
          <a:blip r:embed="rId2"/>
          <a:srcRect l="12413" r="14137" b="8620"/>
          <a:stretch>
            <a:fillRect/>
          </a:stretch>
        </p:blipFill>
        <p:spPr bwMode="auto">
          <a:xfrm>
            <a:off x="0" y="-1"/>
            <a:ext cx="9144000" cy="6825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18323" b="2103"/>
          <a:stretch>
            <a:fillRect/>
          </a:stretch>
        </p:blipFill>
        <p:spPr bwMode="auto">
          <a:xfrm>
            <a:off x="235129" y="285728"/>
            <a:ext cx="2479483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9454" t="7074" r="5462" b="39858"/>
          <a:stretch>
            <a:fillRect/>
          </a:stretch>
        </p:blipFill>
        <p:spPr bwMode="auto">
          <a:xfrm>
            <a:off x="5743589" y="500042"/>
            <a:ext cx="295746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9" name="AutoShape 5" descr="Картинки по запросу &quot;поверхні що відбивають дзеркального картинки&quot;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D:\images.jpg"/>
          <p:cNvPicPr/>
          <p:nvPr/>
        </p:nvPicPr>
        <p:blipFill>
          <a:blip r:embed="rId4"/>
          <a:srcRect l="54098" r="8321" b="37461"/>
          <a:stretch>
            <a:fillRect/>
          </a:stretch>
        </p:blipFill>
        <p:spPr bwMode="auto">
          <a:xfrm>
            <a:off x="3286116" y="142852"/>
            <a:ext cx="221457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 t="11966" b="25033"/>
          <a:stretch>
            <a:fillRect/>
          </a:stretch>
        </p:blipFill>
        <p:spPr bwMode="auto">
          <a:xfrm>
            <a:off x="2928926" y="3786190"/>
            <a:ext cx="272142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500438"/>
            <a:ext cx="221457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/>
          <a:srcRect r="55882" b="5063"/>
          <a:stretch>
            <a:fillRect/>
          </a:stretch>
        </p:blipFill>
        <p:spPr bwMode="auto">
          <a:xfrm>
            <a:off x="6286512" y="2928934"/>
            <a:ext cx="2214578" cy="3163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1000100" y="2285992"/>
            <a:ext cx="1000132" cy="285752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Мал. 1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86182" y="2643182"/>
            <a:ext cx="1000132" cy="285752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Мал. 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15140" y="2285992"/>
            <a:ext cx="1000132" cy="285752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Мал. 3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5929330"/>
            <a:ext cx="1000132" cy="285752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Мал. 4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14744" y="5715016"/>
            <a:ext cx="1000132" cy="285752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Мал. 5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29454" y="6286520"/>
            <a:ext cx="1000132" cy="285752"/>
          </a:xfrm>
          <a:prstGeom prst="rect">
            <a:avLst/>
          </a:prstGeom>
          <a:solidFill>
            <a:srgbClr val="FFFF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Мал. 6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:\images.jpg"/>
          <p:cNvPicPr/>
          <p:nvPr/>
        </p:nvPicPr>
        <p:blipFill>
          <a:blip r:embed="rId2"/>
          <a:srcRect l="21202" t="4297" r="48655" b="52737"/>
          <a:stretch>
            <a:fillRect/>
          </a:stretch>
        </p:blipFill>
        <p:spPr bwMode="auto">
          <a:xfrm>
            <a:off x="285720" y="214290"/>
            <a:ext cx="242889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/>
          <a:srcRect l="16667" t="10000" r="16666" b="23333"/>
          <a:stretch>
            <a:fillRect/>
          </a:stretch>
        </p:blipFill>
        <p:spPr bwMode="auto">
          <a:xfrm>
            <a:off x="6072198" y="285728"/>
            <a:ext cx="278608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2000240"/>
            <a:ext cx="2605644" cy="2227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429132"/>
            <a:ext cx="3643338" cy="225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4071942"/>
            <a:ext cx="2428892" cy="2343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535892" cy="120016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Під час уроку ви дізнаєтеся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412776"/>
            <a:ext cx="8856984" cy="5328592"/>
          </a:xfrm>
        </p:spPr>
        <p:txBody>
          <a:bodyPr>
            <a:noAutofit/>
          </a:bodyPr>
          <a:lstStyle/>
          <a:p>
            <a:pPr marL="514350" indent="-514350" algn="l">
              <a:buAutoNum type="arabicPeriod"/>
            </a:pPr>
            <a:r>
              <a:rPr lang="uk-UA" sz="3600" b="1" dirty="0" smtClean="0"/>
              <a:t>Від яких поверхонь світло відбивається.</a:t>
            </a:r>
          </a:p>
          <a:p>
            <a:pPr marL="514350" indent="-514350" algn="l">
              <a:buAutoNum type="arabicPeriod"/>
            </a:pPr>
            <a:r>
              <a:rPr lang="uk-UA" sz="3600" b="1" dirty="0" smtClean="0"/>
              <a:t>За якими законами відбивається світло.</a:t>
            </a:r>
          </a:p>
          <a:p>
            <a:pPr marL="514350" indent="-514350" algn="l">
              <a:buAutoNum type="arabicPeriod"/>
            </a:pPr>
            <a:r>
              <a:rPr lang="uk-UA" sz="3600" b="1" dirty="0" smtClean="0"/>
              <a:t>Чим відрізняється дзеркальне відбивання від розсіяного.</a:t>
            </a:r>
          </a:p>
          <a:p>
            <a:pPr marL="514350" indent="-514350" algn="l">
              <a:buAutoNum type="arabicPeriod"/>
            </a:pPr>
            <a:r>
              <a:rPr lang="uk-UA" sz="3600" b="1" dirty="0" smtClean="0"/>
              <a:t>Де зустрічається відбивання світла в природі та в яких використовується оптичних приладах.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артинки по запросу &quot;стіл скляний картинка&quot;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14642" t="17083" r="9706" b="7266"/>
          <a:stretch>
            <a:fillRect/>
          </a:stretch>
        </p:blipFill>
        <p:spPr bwMode="auto">
          <a:xfrm>
            <a:off x="2857488" y="1928802"/>
            <a:ext cx="307183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 l="2307" t="6920" r="3125" b="7738"/>
          <a:stretch>
            <a:fillRect/>
          </a:stretch>
        </p:blipFill>
        <p:spPr bwMode="auto">
          <a:xfrm>
            <a:off x="142844" y="142852"/>
            <a:ext cx="292895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3643314"/>
            <a:ext cx="3070215" cy="3070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3051" r="3125" b="14672"/>
          <a:stretch>
            <a:fillRect/>
          </a:stretch>
        </p:blipFill>
        <p:spPr bwMode="auto">
          <a:xfrm>
            <a:off x="0" y="112259"/>
            <a:ext cx="9144000" cy="6531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4138350" cy="147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/>
          <p:nvPr/>
        </p:nvPicPr>
        <p:blipFill>
          <a:blip r:embed="rId3"/>
          <a:srcRect l="77814" t="34535" r="5989" b="48648"/>
          <a:stretch>
            <a:fillRect/>
          </a:stretch>
        </p:blipFill>
        <p:spPr bwMode="auto">
          <a:xfrm>
            <a:off x="5072066" y="4357694"/>
            <a:ext cx="3571900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b="5714"/>
          <a:stretch>
            <a:fillRect/>
          </a:stretch>
        </p:blipFill>
        <p:spPr bwMode="auto">
          <a:xfrm>
            <a:off x="4572000" y="1000108"/>
            <a:ext cx="444214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4714884"/>
            <a:ext cx="3784595" cy="167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Дзеркальне відбивання</a:t>
            </a:r>
            <a:endParaRPr lang="ru-RU" dirty="0"/>
          </a:p>
        </p:txBody>
      </p:sp>
      <p:sp>
        <p:nvSpPr>
          <p:cNvPr id="11" name="Заголовок 9"/>
          <p:cNvSpPr txBox="1">
            <a:spLocks/>
          </p:cNvSpPr>
          <p:nvPr/>
        </p:nvSpPr>
        <p:spPr>
          <a:xfrm>
            <a:off x="357158" y="3714752"/>
            <a:ext cx="8229600" cy="654032"/>
          </a:xfrm>
          <a:prstGeom prst="rect">
            <a:avLst/>
          </a:prstGeom>
        </p:spPr>
        <p:txBody>
          <a:bodyPr vert="horz" anchor="ctr">
            <a:normAutofit fontScale="90000" lnSpcReduction="1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Дифузне відбивання</a:t>
            </a:r>
            <a:endParaRPr kumimoji="0" lang="ru-RU" sz="41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52344" t="42361" r="37890" b="33332"/>
          <a:stretch>
            <a:fillRect/>
          </a:stretch>
        </p:blipFill>
        <p:spPr bwMode="auto">
          <a:xfrm>
            <a:off x="214282" y="1928802"/>
            <a:ext cx="285752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Autofit/>
          </a:bodyPr>
          <a:lstStyle/>
          <a:p>
            <a:r>
              <a:rPr lang="ru-RU" sz="4000" dirty="0" err="1" smtClean="0"/>
              <a:t>Поширення</a:t>
            </a:r>
            <a:r>
              <a:rPr lang="ru-RU" sz="4000" dirty="0" smtClean="0"/>
              <a:t> </a:t>
            </a:r>
            <a:r>
              <a:rPr lang="ru-RU" sz="4000" dirty="0" err="1" smtClean="0"/>
              <a:t>світла</a:t>
            </a:r>
            <a:r>
              <a:rPr lang="ru-RU" sz="4000" dirty="0" smtClean="0"/>
              <a:t> у волоконному </a:t>
            </a:r>
            <a:r>
              <a:rPr lang="ru-RU" sz="4000" dirty="0" err="1" smtClean="0"/>
              <a:t>світловоді</a:t>
            </a:r>
            <a:endParaRPr lang="ru-RU" sz="4000" dirty="0"/>
          </a:p>
        </p:txBody>
      </p:sp>
      <p:pic>
        <p:nvPicPr>
          <p:cNvPr id="6" name="Рисунок 5"/>
          <p:cNvPicPr/>
          <p:nvPr/>
        </p:nvPicPr>
        <p:blipFill>
          <a:blip r:embed="rId3"/>
          <a:srcRect l="38841" t="38996" r="38888" b="33934"/>
          <a:stretch>
            <a:fillRect/>
          </a:stretch>
        </p:blipFill>
        <p:spPr bwMode="auto">
          <a:xfrm>
            <a:off x="3643306" y="2500306"/>
            <a:ext cx="407196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Повне</a:t>
            </a:r>
            <a:r>
              <a:rPr lang="ru-RU" dirty="0" smtClean="0"/>
              <a:t> </a:t>
            </a:r>
            <a:r>
              <a:rPr lang="ru-RU" dirty="0" err="1" smtClean="0"/>
              <a:t>внутрішнє</a:t>
            </a:r>
            <a:r>
              <a:rPr lang="ru-RU" dirty="0" smtClean="0"/>
              <a:t> </a:t>
            </a:r>
            <a:r>
              <a:rPr lang="ru-RU" dirty="0" err="1" smtClean="0"/>
              <a:t>відбивання</a:t>
            </a:r>
            <a:r>
              <a:rPr lang="en-US" dirty="0" smtClean="0"/>
              <a:t> </a:t>
            </a:r>
            <a:r>
              <a:rPr lang="ru-RU" dirty="0" smtClean="0"/>
              <a:t>в </a:t>
            </a:r>
            <a:r>
              <a:rPr lang="ru-RU" dirty="0" err="1" smtClean="0"/>
              <a:t>призматичних</a:t>
            </a:r>
            <a:r>
              <a:rPr lang="ru-RU" dirty="0" smtClean="0"/>
              <a:t> </a:t>
            </a:r>
            <a:r>
              <a:rPr lang="ru-RU" dirty="0" err="1" smtClean="0"/>
              <a:t>біноклях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 l="39513" t="40240" r="39513" b="32733"/>
          <a:stretch>
            <a:fillRect/>
          </a:stretch>
        </p:blipFill>
        <p:spPr bwMode="auto">
          <a:xfrm>
            <a:off x="1214415" y="1643050"/>
            <a:ext cx="635798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Повне</a:t>
            </a:r>
            <a:r>
              <a:rPr lang="ru-RU" dirty="0" smtClean="0"/>
              <a:t> </a:t>
            </a:r>
            <a:r>
              <a:rPr lang="ru-RU" dirty="0" err="1" smtClean="0"/>
              <a:t>відбивання</a:t>
            </a:r>
            <a:r>
              <a:rPr lang="en-US" dirty="0" smtClean="0"/>
              <a:t> </a:t>
            </a:r>
            <a:r>
              <a:rPr lang="ru-RU" dirty="0" smtClean="0"/>
              <a:t>в </a:t>
            </a:r>
            <a:r>
              <a:rPr lang="uk-UA" dirty="0" smtClean="0"/>
              <a:t>перископах підводних човнів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26185" t="32542" r="54702" b="21321"/>
          <a:stretch>
            <a:fillRect/>
          </a:stretch>
        </p:blipFill>
        <p:spPr bwMode="auto">
          <a:xfrm>
            <a:off x="2357422" y="1928802"/>
            <a:ext cx="371477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401080" cy="57606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Вправа. «Передай естафету»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14282" y="908720"/>
            <a:ext cx="8786874" cy="573499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uk-UA" sz="3000" b="1" dirty="0" smtClean="0"/>
              <a:t>Сьогодні на уроці ми ознайомилися з явищем  ...</a:t>
            </a:r>
            <a:endParaRPr lang="ru-RU" sz="3000" b="1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uk-UA" sz="3000" b="1" dirty="0" smtClean="0"/>
              <a:t>Світлові промені відбиваються від  …  поверхонь.</a:t>
            </a:r>
            <a:endParaRPr lang="ru-RU" sz="3000" b="1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uk-UA" sz="3000" b="1" dirty="0" smtClean="0"/>
              <a:t>Кут падіння – це кут між  ...</a:t>
            </a:r>
            <a:endParaRPr lang="ru-RU" sz="3000" b="1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uk-UA" sz="3000" b="1" dirty="0" smtClean="0"/>
              <a:t>Падаючий промінь, відбитий промінь і перпендикуляр,  ...</a:t>
            </a:r>
            <a:endParaRPr lang="ru-RU" sz="3000" b="1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uk-UA" sz="3000" b="1" dirty="0" smtClean="0"/>
              <a:t>Кут падіння  ...</a:t>
            </a:r>
            <a:endParaRPr lang="ru-RU" sz="3000" b="1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3000" b="1" dirty="0" smtClean="0"/>
              <a:t>Людина </a:t>
            </a:r>
            <a:r>
              <a:rPr lang="ru-RU" sz="3000" b="1" dirty="0" err="1" smtClean="0"/>
              <a:t>бачить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різні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предмети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завдяки</a:t>
            </a:r>
            <a:r>
              <a:rPr lang="ru-RU" sz="3000" b="1" dirty="0" smtClean="0"/>
              <a:t>  ...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uk-UA" sz="3000" b="1" dirty="0" smtClean="0"/>
              <a:t>Дзеркальне відбивання світла використовують в  …</a:t>
            </a:r>
            <a:endParaRPr lang="ru-RU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985</TotalTime>
  <Words>128</Words>
  <Application>Microsoft Office PowerPoint</Application>
  <PresentationFormat>Экран (4:3)</PresentationFormat>
  <Paragraphs>24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Слайд 1</vt:lpstr>
      <vt:lpstr>Під час уроку ви дізнаєтеся</vt:lpstr>
      <vt:lpstr>Слайд 3</vt:lpstr>
      <vt:lpstr>Слайд 4</vt:lpstr>
      <vt:lpstr>Дзеркальне відбивання</vt:lpstr>
      <vt:lpstr>Поширення світла у волоконному світловоді</vt:lpstr>
      <vt:lpstr>Повне внутрішнє відбивання в призматичних біноклях</vt:lpstr>
      <vt:lpstr>Повне відбивання в перископах підводних човнів</vt:lpstr>
      <vt:lpstr>Вправа. «Передай естафету» 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53</cp:revision>
  <dcterms:created xsi:type="dcterms:W3CDTF">2019-10-27T08:59:18Z</dcterms:created>
  <dcterms:modified xsi:type="dcterms:W3CDTF">2020-03-03T12:15:10Z</dcterms:modified>
</cp:coreProperties>
</file>