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65" r:id="rId2"/>
    <p:sldId id="26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5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26478-1879-441A-9B99-811940CD16DF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6DE65-667C-4237-B221-BA407074A2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608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26478-1879-441A-9B99-811940CD16DF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6DE65-667C-4237-B221-BA407074A2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754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26478-1879-441A-9B99-811940CD16DF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6DE65-667C-4237-B221-BA407074A2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162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26478-1879-441A-9B99-811940CD16DF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6DE65-667C-4237-B221-BA407074A2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482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26478-1879-441A-9B99-811940CD16DF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6DE65-667C-4237-B221-BA407074A2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034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26478-1879-441A-9B99-811940CD16DF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6DE65-667C-4237-B221-BA407074A2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383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26478-1879-441A-9B99-811940CD16DF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6DE65-667C-4237-B221-BA407074A2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095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26478-1879-441A-9B99-811940CD16DF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6DE65-667C-4237-B221-BA407074A2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805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26478-1879-441A-9B99-811940CD16DF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6DE65-667C-4237-B221-BA407074A2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680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26478-1879-441A-9B99-811940CD16DF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6DE65-667C-4237-B221-BA407074A2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643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26478-1879-441A-9B99-811940CD16DF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6DE65-667C-4237-B221-BA407074A2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438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726478-1879-441A-9B99-811940CD16DF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46DE65-667C-4237-B221-BA407074A2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158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&#1058;&#1054;&#1055;-5%20-%20&#1055;&#1071;&#1058;&#1068;%20&#1057;&#1040;&#1052;&#1067;&#1061;%20&#1041;&#1067;&#1057;&#1058;&#1056;&#1067;&#1061;%20&#1055;&#1054;&#1045;&#1047;&#1044;&#1054;&#1042;%20&#1042;%20&#1052;&#1048;&#1056;&#1045;%20(&#1085;&#1072;%202016%20&#1075;&#1086;&#1076;).mp4" TargetMode="External"/><Relationship Id="rId3" Type="http://schemas.openxmlformats.org/officeDocument/2006/relationships/slide" Target="slide5.xml"/><Relationship Id="rId7" Type="http://schemas.openxmlformats.org/officeDocument/2006/relationships/hyperlink" Target="&#1053;&#1086;&#1074;&#1080;&#1081;%20&#1088;&#1077;&#1082;&#1086;&#1088;&#1076;%20&#1096;&#1074;&#1080;&#1076;&#1082;&#1086;&#1089;&#1090;&#1110;%20&#1074;&#1089;&#1090;&#1072;&#1085;&#1086;&#1074;&#1080;&#1074;%20&#1103;&#1087;&#1086;&#1085;&#1089;&#1100;&#1082;&#1080;&#1081;%20&#1087;&#1086;&#1090;&#1103;&#1075;%20&#1085;&#1072;%20&#1084;&#1072;&#1075;&#1085;&#1110;&#1090;&#1085;&#1110;&#1081;%20&#1087;&#1086;&#1076;&#1091;&#1096;&#1094;&#1110;.mp4" TargetMode="Externa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&#1059;%20&#1071;&#1087;&#1086;&#1085;&#1110;&#1111;%20&#1087;&#1086;&#1111;&#1079;&#1076;%20&#1085;&#1072;&#1073;&#1088;&#1072;&#1074;%20&#1096;&#1074;&#1080;&#1076;&#1082;&#1110;&#1089;&#1090;&#1100;%20500%20&#1082;&#1084;-&#1075;&#1086;&#1076;.mp4" TargetMode="External"/><Relationship Id="rId5" Type="http://schemas.openxmlformats.org/officeDocument/2006/relationships/slide" Target="slide9.xml"/><Relationship Id="rId4" Type="http://schemas.openxmlformats.org/officeDocument/2006/relationships/slide" Target="slide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ailymail.co.uk/sciencetech/article-2622516/Forget-high-speed-rail-future-train-travel-SUPER-MAGLEV-says-China-one-day-1-800MPH.html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&#1058;&#1054;&#1055;-5%20-%20&#1055;&#1071;&#1058;&#1068;%20&#1057;&#1040;&#1052;&#1067;&#1061;%20&#1041;&#1067;&#1057;&#1058;&#1056;&#1067;&#1061;%20&#1055;&#1054;&#1045;&#1047;&#1044;&#1054;&#1042;%20&#1042;%20&#1052;&#1048;&#1056;&#1045;%20(&#1085;&#1072;%202016%20&#1075;&#1086;&#1076;).mp4" TargetMode="External"/><Relationship Id="rId3" Type="http://schemas.openxmlformats.org/officeDocument/2006/relationships/slide" Target="slide5.xml"/><Relationship Id="rId7" Type="http://schemas.openxmlformats.org/officeDocument/2006/relationships/hyperlink" Target="&#1053;&#1086;&#1074;&#1080;&#1081;%20&#1088;&#1077;&#1082;&#1086;&#1088;&#1076;%20&#1096;&#1074;&#1080;&#1076;&#1082;&#1086;&#1089;&#1090;&#1110;%20&#1074;&#1089;&#1090;&#1072;&#1085;&#1086;&#1074;&#1080;&#1074;%20&#1103;&#1087;&#1086;&#1085;&#1089;&#1100;&#1082;&#1080;&#1081;%20&#1087;&#1086;&#1090;&#1103;&#1075;%20&#1085;&#1072;%20&#1084;&#1072;&#1075;&#1085;&#1110;&#1090;&#1085;&#1110;&#1081;%20&#1087;&#1086;&#1076;&#1091;&#1096;&#1094;&#1110;.mp4" TargetMode="Externa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&#1059;%20&#1071;&#1087;&#1086;&#1085;&#1110;&#1111;%20&#1087;&#1086;&#1111;&#1079;&#1076;%20&#1085;&#1072;&#1073;&#1088;&#1072;&#1074;%20&#1096;&#1074;&#1080;&#1076;&#1082;&#1110;&#1089;&#1090;&#1100;%20500%20&#1082;&#1084;-&#1075;&#1086;&#1076;.mp4" TargetMode="External"/><Relationship Id="rId5" Type="http://schemas.openxmlformats.org/officeDocument/2006/relationships/slide" Target="slide9.xml"/><Relationship Id="rId4" Type="http://schemas.openxmlformats.org/officeDocument/2006/relationships/slide" Target="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МАЙБУТНЄ МАГНЕТИЗМУ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uk-UA" sz="3600" dirty="0"/>
              <a:t>Навчальний проект</a:t>
            </a:r>
          </a:p>
          <a:p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2116159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1161" y="548680"/>
            <a:ext cx="78581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kumimoji="0" lang="uk-UA" sz="4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2" action="ppaction://hlinksldjump"/>
              </a:rPr>
              <a:t>Як </a:t>
            </a:r>
            <a:r>
              <a:rPr kumimoji="0" lang="uk-UA" sz="4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2" action="ppaction://hlinksldjump"/>
              </a:rPr>
              <a:t>магніти та левітація дозволили літати по землі</a:t>
            </a:r>
            <a:endParaRPr lang="uk-UA" sz="4000" dirty="0" smtClean="0"/>
          </a:p>
          <a:p>
            <a:pPr lvl="0">
              <a:buFont typeface="Arial" pitchFamily="34" charset="0"/>
              <a:buChar char="•"/>
            </a:pPr>
            <a:r>
              <a:rPr kumimoji="0" lang="uk-UA" sz="4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3" action="ppaction://hlinksldjump"/>
              </a:rPr>
              <a:t>Як працює левітація</a:t>
            </a:r>
            <a:endParaRPr lang="uk-UA" sz="4000" dirty="0" smtClean="0"/>
          </a:p>
          <a:p>
            <a:pPr lvl="0">
              <a:buFont typeface="Arial" pitchFamily="34" charset="0"/>
              <a:buChar char="•"/>
            </a:pPr>
            <a:r>
              <a:rPr kumimoji="0" lang="uk-UA" sz="4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  <a:hlinkClick r:id="rId4" action="ppaction://hlinksldjump"/>
              </a:rPr>
              <a:t>Майбутнє </a:t>
            </a:r>
            <a:r>
              <a:rPr kumimoji="0" lang="uk-UA" sz="40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  <a:hlinkClick r:id="rId4" action="ppaction://hlinksldjump"/>
              </a:rPr>
              <a:t>маглеву</a:t>
            </a:r>
            <a:endParaRPr kumimoji="0" lang="uk-UA" sz="4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kumimoji="0" lang="uk-UA" sz="4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hlinkClick r:id="rId5" action="ppaction://hlinksldjump"/>
              </a:rPr>
              <a:t>Годинники на </a:t>
            </a:r>
            <a:r>
              <a:rPr lang="uk-UA" sz="4000" dirty="0" smtClean="0">
                <a:ea typeface="Times New Roman" pitchFamily="18" charset="0"/>
                <a:hlinkClick r:id="rId5" action="ppaction://hlinksldjump"/>
              </a:rPr>
              <a:t>основі </a:t>
            </a:r>
            <a:r>
              <a:rPr kumimoji="0" lang="uk-UA" sz="4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hlinkClick r:id="rId5" action="ppaction://hlinksldjump"/>
              </a:rPr>
              <a:t>магнітної левітації</a:t>
            </a:r>
            <a:endParaRPr kumimoji="0" lang="en-US" sz="4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uk-UA" sz="4000" dirty="0" smtClean="0">
                <a:hlinkClick r:id="rId6" action="ppaction://hlinkfile"/>
              </a:rPr>
              <a:t>Подорож на </a:t>
            </a:r>
            <a:r>
              <a:rPr lang="uk-UA" sz="4000" dirty="0" err="1" smtClean="0">
                <a:hlinkClick r:id="rId6" action="ppaction://hlinkfile"/>
              </a:rPr>
              <a:t>Маглеві</a:t>
            </a:r>
            <a:r>
              <a:rPr lang="uk-UA" sz="4000" dirty="0" smtClean="0">
                <a:hlinkClick r:id="rId6" action="ppaction://hlinkfile"/>
              </a:rPr>
              <a:t> 500 км/год</a:t>
            </a:r>
            <a:endParaRPr lang="uk-UA" sz="4000" dirty="0" smtClean="0"/>
          </a:p>
          <a:p>
            <a:pPr>
              <a:buFont typeface="Arial" pitchFamily="34" charset="0"/>
              <a:buChar char="•"/>
            </a:pPr>
            <a:r>
              <a:rPr lang="uk-UA" sz="4000" dirty="0" smtClean="0">
                <a:hlinkClick r:id="rId7" action="ppaction://hlinkfile"/>
              </a:rPr>
              <a:t>Новий рекорд – 603 км/год</a:t>
            </a:r>
            <a:endParaRPr lang="uk-UA" sz="4000" dirty="0" smtClean="0"/>
          </a:p>
          <a:p>
            <a:pPr>
              <a:buFont typeface="Arial" pitchFamily="34" charset="0"/>
              <a:buChar char="•"/>
            </a:pPr>
            <a:r>
              <a:rPr lang="uk-UA" sz="4000" dirty="0" smtClean="0">
                <a:hlinkClick r:id="rId8" action="ppaction://hlinkfile"/>
              </a:rPr>
              <a:t>Топ – 5 найшвидших потягів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988928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05786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Як магніти та левітація дозволили літати по землі</a:t>
            </a: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714356"/>
            <a:ext cx="9144000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uk-UA" sz="2800" dirty="0"/>
              <a:t>Поки весь світ катається колесами на рейках, інженери та науковці працюють над тим, щоб пасажири почали літати без відриву від землі. </a:t>
            </a:r>
            <a:endParaRPr lang="uk-UA" sz="2800" dirty="0" smtClean="0"/>
          </a:p>
          <a:p>
            <a:pPr>
              <a:buFont typeface="Arial" pitchFamily="34" charset="0"/>
              <a:buChar char="•"/>
            </a:pPr>
            <a:r>
              <a:rPr lang="uk-UA" sz="2800" dirty="0" smtClean="0"/>
              <a:t>Таку </a:t>
            </a:r>
            <a:r>
              <a:rPr lang="uk-UA" sz="2800" dirty="0"/>
              <a:t>можливість їм дає технологія магнітної левітації (</a:t>
            </a:r>
            <a:r>
              <a:rPr lang="uk-UA" sz="2800" dirty="0" err="1"/>
              <a:t>маглев</a:t>
            </a:r>
            <a:r>
              <a:rPr lang="uk-UA" sz="2800" dirty="0"/>
              <a:t>), яка дозволяє потягам уже сьогодні розганятись до 600 км/год. </a:t>
            </a:r>
            <a:endParaRPr lang="uk-UA" sz="2800" dirty="0" smtClean="0"/>
          </a:p>
          <a:p>
            <a:pPr>
              <a:buFont typeface="Arial" pitchFamily="34" charset="0"/>
              <a:buChar char="•"/>
            </a:pPr>
            <a:r>
              <a:rPr lang="uk-UA" sz="2800" dirty="0" smtClean="0"/>
              <a:t>А </a:t>
            </a:r>
            <a:r>
              <a:rPr lang="uk-UA" sz="2800" dirty="0"/>
              <a:t>в планах – подолати звуковий бар’єр (1000 км/</a:t>
            </a:r>
            <a:r>
              <a:rPr lang="uk-UA" sz="2800" dirty="0" err="1"/>
              <a:t>год</a:t>
            </a:r>
            <a:r>
              <a:rPr lang="uk-UA" sz="2800" dirty="0"/>
              <a:t>), що раніше вдавалося лише надзвуковим літакам типу </a:t>
            </a:r>
            <a:r>
              <a:rPr lang="uk-UA" sz="2800" dirty="0" err="1"/>
              <a:t>Конкорд</a:t>
            </a:r>
            <a:r>
              <a:rPr lang="uk-UA" sz="2800" dirty="0"/>
              <a:t>. </a:t>
            </a:r>
            <a:endParaRPr lang="uk-UA" sz="2800" dirty="0" smtClean="0"/>
          </a:p>
          <a:p>
            <a:pPr>
              <a:buFont typeface="Arial" pitchFamily="34" charset="0"/>
              <a:buChar char="•"/>
            </a:pPr>
            <a:r>
              <a:rPr lang="uk-UA" sz="2800" dirty="0" smtClean="0"/>
              <a:t>Це </a:t>
            </a:r>
            <a:r>
              <a:rPr lang="uk-UA" sz="2800" dirty="0"/>
              <a:t>навіть дозволить з’єднати різні континенти Євразії та Америки залізницею – фахівці вже обговорюють подібний проект під назвою «Коридор розвитку </a:t>
            </a:r>
            <a:r>
              <a:rPr lang="uk-UA" sz="2800" dirty="0" err="1"/>
              <a:t>тихоокеансього</a:t>
            </a:r>
            <a:r>
              <a:rPr lang="uk-UA" sz="2800" dirty="0"/>
              <a:t> регіону».</a:t>
            </a:r>
            <a:r>
              <a:rPr lang="en-US" sz="2800" dirty="0"/>
              <a:t> </a:t>
            </a:r>
          </a:p>
          <a:p>
            <a:endParaRPr lang="en-US" dirty="0"/>
          </a:p>
        </p:txBody>
      </p:sp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6357950" y="6215082"/>
            <a:ext cx="642942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7215206" y="6215082"/>
            <a:ext cx="571504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Управляющая кнопка: в начало 6">
            <a:hlinkClick r:id="" action="ppaction://hlinkshowjump?jump=firstslide" highlightClick="1"/>
          </p:cNvPr>
          <p:cNvSpPr/>
          <p:nvPr/>
        </p:nvSpPr>
        <p:spPr>
          <a:xfrm>
            <a:off x="5715008" y="6143644"/>
            <a:ext cx="428628" cy="428628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Управляющая кнопка: в конец 7">
            <a:hlinkClick r:id="" action="ppaction://hlinkshowjump?jump=lastslide" highlightClick="1"/>
          </p:cNvPr>
          <p:cNvSpPr/>
          <p:nvPr/>
        </p:nvSpPr>
        <p:spPr>
          <a:xfrm>
            <a:off x="8072462" y="6215082"/>
            <a:ext cx="500066" cy="35719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928670"/>
            <a:ext cx="8572560" cy="5715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85720" y="285728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/>
              <a:t>МАГЛЕВ – ПОТЯГ НА МАГНІТНІЙ ПОДУШЦІ</a:t>
            </a:r>
            <a:endParaRPr lang="en-US" sz="3600" dirty="0"/>
          </a:p>
        </p:txBody>
      </p:sp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6357950" y="6215082"/>
            <a:ext cx="642942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7215206" y="6215082"/>
            <a:ext cx="571504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Управляющая кнопка: в начало 5">
            <a:hlinkClick r:id="" action="ppaction://hlinkshowjump?jump=firstslide" highlightClick="1"/>
          </p:cNvPr>
          <p:cNvSpPr/>
          <p:nvPr/>
        </p:nvSpPr>
        <p:spPr>
          <a:xfrm>
            <a:off x="5715008" y="6143644"/>
            <a:ext cx="428628" cy="428628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Управляющая кнопка: в конец 6">
            <a:hlinkClick r:id="" action="ppaction://hlinkshowjump?jump=lastslide" highlightClick="1"/>
          </p:cNvPr>
          <p:cNvSpPr/>
          <p:nvPr/>
        </p:nvSpPr>
        <p:spPr>
          <a:xfrm>
            <a:off x="8072462" y="6215082"/>
            <a:ext cx="500066" cy="35719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57158" y="0"/>
            <a:ext cx="771530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Як працює левітація</a:t>
            </a:r>
            <a:endParaRPr kumimoji="0" lang="uk-UA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Маглев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– це технологія переміщення, в якій капсула або вагон піднімаються над поверхнею за допомогою явища відштовхування однакових полюсів магнітів. </a:t>
            </a:r>
          </a:p>
        </p:txBody>
      </p:sp>
      <p:pic>
        <p:nvPicPr>
          <p:cNvPr id="5" name="Рисунок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71678"/>
            <a:ext cx="5214974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5214974" y="1928802"/>
            <a:ext cx="392902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Завдяки цьому потяг летить над поверхнею, не торкаючись її.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Відсутність коліс дозволяє розвивати надзвичайно великі швидкості для наземного транспорту, оскільки інженерам не потрібно долати різноманітні перепони.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5720" y="5143512"/>
            <a:ext cx="46434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i="1" dirty="0"/>
              <a:t>Однойменні полюси відштовхуються, а різнойменні – притягуються. Це підіймає потяг над поверхнею</a:t>
            </a:r>
            <a:endParaRPr lang="en-US" sz="2000" i="1" dirty="0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6357950" y="6215082"/>
            <a:ext cx="642942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215206" y="6215082"/>
            <a:ext cx="571504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Управляющая кнопка: в начало 9">
            <a:hlinkClick r:id="" action="ppaction://hlinkshowjump?jump=firstslide" highlightClick="1"/>
          </p:cNvPr>
          <p:cNvSpPr/>
          <p:nvPr/>
        </p:nvSpPr>
        <p:spPr>
          <a:xfrm>
            <a:off x="5715008" y="6143644"/>
            <a:ext cx="428628" cy="428628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Управляющая кнопка: в конец 10">
            <a:hlinkClick r:id="" action="ppaction://hlinkshowjump?jump=lastslide" highlightClick="1"/>
          </p:cNvPr>
          <p:cNvSpPr/>
          <p:nvPr/>
        </p:nvSpPr>
        <p:spPr>
          <a:xfrm>
            <a:off x="8072462" y="6215082"/>
            <a:ext cx="500066" cy="35719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14282" y="571480"/>
            <a:ext cx="8715436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Горизонтальне переміщення потягу </a:t>
            </a:r>
            <a:r>
              <a:rPr kumimoji="0" lang="uk-UA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маглев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також відбувається за рахунок електромагнітів, які керуються автоматикою. Вона за заданим алгоритмом відключає одні та підключає інші. У результаті попереду потяга створюється магнітна сила, яка тягне його. Чим швидше переключаються магніти, тим більшої швидкості може досягти транспорт. У результаті такий транспорт виявляється на 30% ефективнішим за колісний на рейках.</a:t>
            </a:r>
          </a:p>
          <a:p>
            <a:pPr>
              <a:buFont typeface="Arial" pitchFamily="34" charset="0"/>
              <a:buChar char="•"/>
            </a:pPr>
            <a:r>
              <a:rPr lang="uk-UA" sz="2000" dirty="0" smtClean="0"/>
              <a:t>Один </a:t>
            </a:r>
            <a:r>
              <a:rPr lang="uk-UA" sz="2000" dirty="0"/>
              <a:t>з яскравих прикладів переваги потягів </a:t>
            </a:r>
            <a:r>
              <a:rPr lang="uk-UA" sz="2000" dirty="0" err="1"/>
              <a:t>маглев</a:t>
            </a:r>
            <a:r>
              <a:rPr lang="uk-UA" sz="2000" dirty="0"/>
              <a:t> над звичайними колісними надає Японія. У ній токійську станцію </a:t>
            </a:r>
            <a:r>
              <a:rPr lang="uk-UA" sz="2000" dirty="0" err="1"/>
              <a:t>Сінаґава</a:t>
            </a:r>
            <a:r>
              <a:rPr lang="uk-UA" sz="2000" dirty="0"/>
              <a:t> та найбільше портове місто Нагоя нещодавно з’єднали лінією на магнітній левітації. Окрім цього, між цими містами курсує потяг «</a:t>
            </a:r>
            <a:r>
              <a:rPr lang="uk-UA" sz="2000" dirty="0" err="1"/>
              <a:t>Сінкансен</a:t>
            </a:r>
            <a:r>
              <a:rPr lang="uk-UA" sz="2000" dirty="0"/>
              <a:t>», який ще називають «потяг-куля» через високу швидкість руху близько 200 км/год.</a:t>
            </a:r>
            <a:endParaRPr lang="en-US" sz="2000" dirty="0"/>
          </a:p>
          <a:p>
            <a:pPr>
              <a:buFont typeface="Arial" pitchFamily="34" charset="0"/>
              <a:buChar char="•"/>
            </a:pPr>
            <a:r>
              <a:rPr lang="uk-UA" sz="2000" dirty="0"/>
              <a:t>«</a:t>
            </a:r>
            <a:r>
              <a:rPr lang="uk-UA" sz="2000" dirty="0" err="1"/>
              <a:t>Сінкансен</a:t>
            </a:r>
            <a:r>
              <a:rPr lang="uk-UA" sz="2000" dirty="0"/>
              <a:t>» є </a:t>
            </a:r>
            <a:r>
              <a:rPr lang="uk-UA" sz="2000" dirty="0" err="1"/>
              <a:t>надшвидким</a:t>
            </a:r>
            <a:r>
              <a:rPr lang="uk-UA" sz="2000" dirty="0"/>
              <a:t>, проте звичайним колісним потягом, тому ділянку між цими мегаполісами відстанню в 340 км пасажири долають за 90 хвилин. Водночас потяг </a:t>
            </a:r>
            <a:r>
              <a:rPr lang="uk-UA" sz="2000" dirty="0" err="1"/>
              <a:t>маглев</a:t>
            </a:r>
            <a:r>
              <a:rPr lang="uk-UA" sz="2000" dirty="0"/>
              <a:t> розганяється на ній до 500 км/</a:t>
            </a:r>
            <a:r>
              <a:rPr lang="uk-UA" sz="2000" dirty="0" err="1"/>
              <a:t>год</a:t>
            </a:r>
            <a:r>
              <a:rPr lang="uk-UA" sz="2000" dirty="0"/>
              <a:t>, тому час у дорозі скорочується до 40 хвилин. Подібний потяг на магнітній подушці за один раз перевозить до 1000 пасажирів, а також має 16 вантажних вагонів, наприклад, для транспортування автомобілів. Поки що він проходить тестові випробування та готується до комерційного використання у 2027 році.</a:t>
            </a:r>
            <a:endParaRPr lang="en-US" sz="2000" dirty="0"/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Управляющая кнопка: назад 2">
            <a:hlinkClick r:id="" action="ppaction://hlinkshowjump?jump=previousslide" highlightClick="1"/>
          </p:cNvPr>
          <p:cNvSpPr/>
          <p:nvPr/>
        </p:nvSpPr>
        <p:spPr>
          <a:xfrm>
            <a:off x="6357950" y="6215082"/>
            <a:ext cx="642942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7215206" y="6215082"/>
            <a:ext cx="571504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Управляющая кнопка: в начало 4">
            <a:hlinkClick r:id="" action="ppaction://hlinkshowjump?jump=firstslide" highlightClick="1"/>
          </p:cNvPr>
          <p:cNvSpPr/>
          <p:nvPr/>
        </p:nvSpPr>
        <p:spPr>
          <a:xfrm>
            <a:off x="5715008" y="6143644"/>
            <a:ext cx="428628" cy="428628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Управляющая кнопка: в конец 5">
            <a:hlinkClick r:id="" action="ppaction://hlinkshowjump?jump=lastslide" highlightClick="1"/>
          </p:cNvPr>
          <p:cNvSpPr/>
          <p:nvPr/>
        </p:nvSpPr>
        <p:spPr>
          <a:xfrm>
            <a:off x="8072462" y="6215082"/>
            <a:ext cx="500066" cy="35719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0" y="0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Надшвидкісні потяги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маглев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легко впізнати за гігантським носовим кожухом, який має близько восьми метрів в довжину – це зменшує аеродинамічний опір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142984"/>
            <a:ext cx="7358114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4643446"/>
            <a:ext cx="885828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uk-UA" sz="2400" dirty="0"/>
              <a:t>Однак лідером у розвитку технології </a:t>
            </a:r>
            <a:r>
              <a:rPr lang="uk-UA" sz="2400" dirty="0" err="1"/>
              <a:t>маглев</a:t>
            </a:r>
            <a:r>
              <a:rPr lang="uk-UA" sz="2400" dirty="0"/>
              <a:t> сьогодні є Китай, який почав будувати свою швидкісну залізничну мережу в 2007 році, що стала найбільшою у світі. Потяги на ній можуть досягати швидкості 450 км/</a:t>
            </a:r>
            <a:r>
              <a:rPr lang="uk-UA" sz="2400" dirty="0" err="1"/>
              <a:t>год</a:t>
            </a:r>
            <a:r>
              <a:rPr lang="uk-UA" sz="2400" dirty="0"/>
              <a:t>, проте через технічні обмеження дорожнього полотна вони розганяються лише до 250 км/год.</a:t>
            </a:r>
            <a:endParaRPr lang="en-US" sz="2400" dirty="0"/>
          </a:p>
          <a:p>
            <a:endParaRPr lang="en-US" dirty="0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7408555" y="6523904"/>
            <a:ext cx="642942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8072430" y="6523904"/>
            <a:ext cx="571504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Управляющая кнопка: в начало 7">
            <a:hlinkClick r:id="" action="ppaction://hlinkshowjump?jump=firstslide" highlightClick="1"/>
          </p:cNvPr>
          <p:cNvSpPr/>
          <p:nvPr/>
        </p:nvSpPr>
        <p:spPr>
          <a:xfrm>
            <a:off x="6979927" y="6533096"/>
            <a:ext cx="428628" cy="428628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Управляющая кнопка: в конец 8">
            <a:hlinkClick r:id="" action="ppaction://hlinkshowjump?jump=lastslide" highlightClick="1"/>
          </p:cNvPr>
          <p:cNvSpPr/>
          <p:nvPr/>
        </p:nvSpPr>
        <p:spPr>
          <a:xfrm>
            <a:off x="8643934" y="6523904"/>
            <a:ext cx="500066" cy="35719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0"/>
            <a:ext cx="9144000" cy="710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Майбутнє </a:t>
            </a:r>
            <a:r>
              <a:rPr kumimoji="0" lang="uk-UA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маглеву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Колісний транспорт вже майже вичерпав свої резерви для поліпшення, оскільки на надвисоких швидкостях колеса сприймають дуже високі навантаження, і вирішувати цю проблему стає все складніше. Тому перспективною заміною вважають потяги на магнітній подушці, які обмежуються лише опором повітря. Останній складає 83% втрат енергії під час руху.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У Китаї сьогодні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Times New Roman" pitchFamily="18" charset="0"/>
                <a:cs typeface="Times New Roman" pitchFamily="18" charset="0"/>
                <a:hlinkClick r:id="rId2"/>
              </a:rPr>
              <a:t>працюють над створенням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прототипу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маглеву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, який називають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супермаглевом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та який зможе переміщуватись втричі швидше, ніж типовий пасажирський літак – близько 2900 км/год. Подібна швидкість дозволить навіть зв’язати материки, які з відміною надзвукових літаків стали дещо далі один від одного.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uk-UA" sz="2400" dirty="0"/>
              <a:t>Перспективний проект планує з’єднати Аляску та Сибір підводним тунелем у Беринговій протоці. </a:t>
            </a:r>
            <a:r>
              <a:rPr lang="uk-UA" sz="2400" dirty="0" smtClean="0"/>
              <a:t>Передбачають</a:t>
            </a:r>
            <a:r>
              <a:rPr lang="uk-UA" sz="2400" dirty="0"/>
              <a:t>, що вона навіть змінить інші транспортні шляхи, наприклад, морський шлях з Китаю і Японії в США. Загальна довжина такого шляху складе більше 1300 км, і її будівництво експерти оцінюють в $ 30-35 </a:t>
            </a:r>
            <a:r>
              <a:rPr lang="uk-UA" sz="2400" dirty="0" err="1"/>
              <a:t>млрд</a:t>
            </a:r>
            <a:r>
              <a:rPr lang="uk-UA" sz="2400" dirty="0"/>
              <a:t>, які окупляться протягом 15 років.</a:t>
            </a:r>
            <a:endParaRPr lang="en-US" sz="2400" dirty="0"/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Управляющая кнопка: назад 2">
            <a:hlinkClick r:id="" action="ppaction://hlinkshowjump?jump=previousslide" highlightClick="1"/>
          </p:cNvPr>
          <p:cNvSpPr/>
          <p:nvPr/>
        </p:nvSpPr>
        <p:spPr>
          <a:xfrm>
            <a:off x="6357950" y="6500810"/>
            <a:ext cx="642942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7215206" y="6500810"/>
            <a:ext cx="571504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Управляющая кнопка: в начало 4">
            <a:hlinkClick r:id="" action="ppaction://hlinkshowjump?jump=firstslide" highlightClick="1"/>
          </p:cNvPr>
          <p:cNvSpPr/>
          <p:nvPr/>
        </p:nvSpPr>
        <p:spPr>
          <a:xfrm>
            <a:off x="5715008" y="6429372"/>
            <a:ext cx="428628" cy="428628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Управляющая кнопка: в конец 5">
            <a:hlinkClick r:id="" action="ppaction://hlinkshowjump?jump=lastslide" highlightClick="1"/>
          </p:cNvPr>
          <p:cNvSpPr/>
          <p:nvPr/>
        </p:nvSpPr>
        <p:spPr>
          <a:xfrm>
            <a:off x="8072462" y="6500810"/>
            <a:ext cx="500066" cy="35719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0" y="0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Годинники на </a:t>
            </a:r>
            <a:r>
              <a:rPr lang="uk-UA" sz="2400" b="1" dirty="0" smtClean="0">
                <a:ea typeface="Times New Roman" pitchFamily="18" charset="0"/>
              </a:rPr>
              <a:t>основі 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магнітної левітації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57554" y="500042"/>
            <a:ext cx="578644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uk-UA" sz="2000" dirty="0"/>
              <a:t>Команда шведського </a:t>
            </a:r>
            <a:r>
              <a:rPr lang="uk-UA" sz="2000" dirty="0" err="1"/>
              <a:t>стартапу</a:t>
            </a:r>
            <a:r>
              <a:rPr lang="uk-UA" sz="2000" dirty="0"/>
              <a:t> </a:t>
            </a:r>
            <a:r>
              <a:rPr lang="uk-UA" sz="2000" dirty="0" err="1"/>
              <a:t>Flyte</a:t>
            </a:r>
            <a:r>
              <a:rPr lang="uk-UA" sz="2000" dirty="0"/>
              <a:t> створила настінний годинник на основі магнітної левітації.</a:t>
            </a:r>
            <a:endParaRPr lang="en-US" sz="2000" dirty="0"/>
          </a:p>
          <a:p>
            <a:r>
              <a:rPr lang="uk-UA" sz="2000" dirty="0"/>
              <a:t>Роль єдиної годинникової стрілки в механізмі виконує невелика хромова </a:t>
            </a:r>
            <a:r>
              <a:rPr lang="uk-UA" sz="2000" dirty="0" smtClean="0"/>
              <a:t>куля.</a:t>
            </a:r>
            <a:endParaRPr lang="en-US" sz="2000" dirty="0"/>
          </a:p>
          <a:p>
            <a:r>
              <a:rPr lang="uk-UA" sz="2000" dirty="0"/>
              <a:t>Вона літає по колу над циферблатом незалежно від горизонтального або вертикального положення годинника.</a:t>
            </a:r>
            <a:endParaRPr lang="en-US" sz="2000" dirty="0"/>
          </a:p>
          <a:p>
            <a:pPr>
              <a:buFont typeface="Arial" pitchFamily="34" charset="0"/>
              <a:buChar char="•"/>
            </a:pPr>
            <a:r>
              <a:rPr lang="uk-UA" sz="2000" dirty="0"/>
              <a:t>Для зручності по центру можна вивести цифровий дисплей. Він буде показувати точний час і дату.</a:t>
            </a:r>
            <a:endParaRPr lang="en-US" sz="2000" dirty="0"/>
          </a:p>
          <a:p>
            <a:r>
              <a:rPr lang="uk-UA" sz="2000" dirty="0"/>
              <a:t>За допомогою супутнього мобільного додатка годинник можна налаштувати під власні потреби.</a:t>
            </a:r>
            <a:endParaRPr lang="en-US" sz="2000" dirty="0"/>
          </a:p>
          <a:p>
            <a:r>
              <a:rPr lang="uk-UA" sz="2000" dirty="0"/>
              <a:t>У ньому є кілька режимів роботи – куля може вести зворотний відлік, відміряти дні і навіть місяці до заповітної дати і в режимі таймера відраховувати короткі проміжки часу.</a:t>
            </a:r>
            <a:endParaRPr lang="en-US" sz="2000" dirty="0"/>
          </a:p>
          <a:p>
            <a:pPr>
              <a:buFont typeface="Arial" pitchFamily="34" charset="0"/>
              <a:buChar char="•"/>
            </a:pPr>
            <a:r>
              <a:rPr lang="uk-UA" sz="2000" dirty="0"/>
              <a:t>Оригінальний дизайн доповнює </a:t>
            </a:r>
            <a:r>
              <a:rPr lang="uk-UA" sz="2000" dirty="0" err="1"/>
              <a:t>підсвітка</a:t>
            </a:r>
            <a:r>
              <a:rPr lang="uk-UA" sz="2000" dirty="0"/>
              <a:t>, яка імітує схід і захід сонця, змінює колір, показуючи погодні умови за вікном</a:t>
            </a:r>
            <a:r>
              <a:rPr lang="uk-UA" sz="2000" dirty="0" smtClean="0"/>
              <a:t>.</a:t>
            </a:r>
            <a:endParaRPr lang="en-US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714488"/>
            <a:ext cx="271464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6357950" y="6215082"/>
            <a:ext cx="642942" cy="357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7215206" y="6215082"/>
            <a:ext cx="571504" cy="3571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Управляющая кнопка: в начало 6">
            <a:hlinkClick r:id="" action="ppaction://hlinkshowjump?jump=firstslide" highlightClick="1"/>
          </p:cNvPr>
          <p:cNvSpPr/>
          <p:nvPr/>
        </p:nvSpPr>
        <p:spPr>
          <a:xfrm>
            <a:off x="5715008" y="6143644"/>
            <a:ext cx="428628" cy="428628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Управляющая кнопка: в конец 7">
            <a:hlinkClick r:id="" action="ppaction://hlinkshowjump?jump=lastslide" highlightClick="1"/>
          </p:cNvPr>
          <p:cNvSpPr/>
          <p:nvPr/>
        </p:nvSpPr>
        <p:spPr>
          <a:xfrm>
            <a:off x="8072462" y="6215082"/>
            <a:ext cx="500066" cy="35719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1161" y="548680"/>
            <a:ext cx="78581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kumimoji="0" lang="uk-UA" sz="4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2" action="ppaction://hlinksldjump"/>
              </a:rPr>
              <a:t>Як </a:t>
            </a:r>
            <a:r>
              <a:rPr kumimoji="0" lang="uk-UA" sz="4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2" action="ppaction://hlinksldjump"/>
              </a:rPr>
              <a:t>магніти та левітація дозволили літати по землі</a:t>
            </a:r>
            <a:endParaRPr lang="uk-UA" sz="4000" dirty="0" smtClean="0"/>
          </a:p>
          <a:p>
            <a:pPr lvl="0">
              <a:buFont typeface="Arial" pitchFamily="34" charset="0"/>
              <a:buChar char="•"/>
            </a:pPr>
            <a:r>
              <a:rPr kumimoji="0" lang="uk-UA" sz="4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3" action="ppaction://hlinksldjump"/>
              </a:rPr>
              <a:t>Як працює левітація</a:t>
            </a:r>
            <a:endParaRPr lang="uk-UA" sz="4000" dirty="0" smtClean="0"/>
          </a:p>
          <a:p>
            <a:pPr lvl="0">
              <a:buFont typeface="Arial" pitchFamily="34" charset="0"/>
              <a:buChar char="•"/>
            </a:pPr>
            <a:r>
              <a:rPr kumimoji="0" lang="uk-UA" sz="4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  <a:hlinkClick r:id="rId4" action="ppaction://hlinksldjump"/>
              </a:rPr>
              <a:t>Майбутнє </a:t>
            </a:r>
            <a:r>
              <a:rPr kumimoji="0" lang="uk-UA" sz="40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  <a:hlinkClick r:id="rId4" action="ppaction://hlinksldjump"/>
              </a:rPr>
              <a:t>маглеву</a:t>
            </a:r>
            <a:endParaRPr kumimoji="0" lang="uk-UA" sz="4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kumimoji="0" lang="uk-UA" sz="4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hlinkClick r:id="rId5" action="ppaction://hlinksldjump"/>
              </a:rPr>
              <a:t>Годинники на </a:t>
            </a:r>
            <a:r>
              <a:rPr lang="uk-UA" sz="4000" dirty="0" smtClean="0">
                <a:ea typeface="Times New Roman" pitchFamily="18" charset="0"/>
                <a:hlinkClick r:id="rId5" action="ppaction://hlinksldjump"/>
              </a:rPr>
              <a:t>основі </a:t>
            </a:r>
            <a:r>
              <a:rPr kumimoji="0" lang="uk-UA" sz="4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hlinkClick r:id="rId5" action="ppaction://hlinksldjump"/>
              </a:rPr>
              <a:t>магнітної левітації</a:t>
            </a:r>
            <a:endParaRPr kumimoji="0" lang="en-US" sz="4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uk-UA" sz="4000" dirty="0" smtClean="0">
                <a:hlinkClick r:id="rId6" action="ppaction://hlinkfile"/>
              </a:rPr>
              <a:t>Подорож на </a:t>
            </a:r>
            <a:r>
              <a:rPr lang="uk-UA" sz="4000" dirty="0" err="1" smtClean="0">
                <a:hlinkClick r:id="rId6" action="ppaction://hlinkfile"/>
              </a:rPr>
              <a:t>Маглеві</a:t>
            </a:r>
            <a:r>
              <a:rPr lang="uk-UA" sz="4000" dirty="0" smtClean="0">
                <a:hlinkClick r:id="rId6" action="ppaction://hlinkfile"/>
              </a:rPr>
              <a:t> 500 км/год</a:t>
            </a:r>
            <a:endParaRPr lang="uk-UA" sz="4000" dirty="0" smtClean="0"/>
          </a:p>
          <a:p>
            <a:pPr>
              <a:buFont typeface="Arial" pitchFamily="34" charset="0"/>
              <a:buChar char="•"/>
            </a:pPr>
            <a:r>
              <a:rPr lang="uk-UA" sz="4000" dirty="0" smtClean="0">
                <a:hlinkClick r:id="rId7" action="ppaction://hlinkfile"/>
              </a:rPr>
              <a:t>Новий рекорд – 603 км/год</a:t>
            </a:r>
            <a:endParaRPr lang="uk-UA" sz="4000" dirty="0" smtClean="0"/>
          </a:p>
          <a:p>
            <a:pPr>
              <a:buFont typeface="Arial" pitchFamily="34" charset="0"/>
              <a:buChar char="•"/>
            </a:pPr>
            <a:r>
              <a:rPr lang="uk-UA" sz="4000" dirty="0" smtClean="0">
                <a:hlinkClick r:id="rId8" action="ppaction://hlinkfile"/>
              </a:rPr>
              <a:t>Топ – 5 найшвидших потягів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</TotalTime>
  <Words>798</Words>
  <Application>Microsoft Office PowerPoint</Application>
  <PresentationFormat>Экран (4:3)</PresentationFormat>
  <Paragraphs>44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МАЙБУТНЄ МАГНЕТИЗМУ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klient9</dc:creator>
  <cp:lastModifiedBy>book</cp:lastModifiedBy>
  <cp:revision>13</cp:revision>
  <dcterms:created xsi:type="dcterms:W3CDTF">2017-10-11T18:53:44Z</dcterms:created>
  <dcterms:modified xsi:type="dcterms:W3CDTF">2017-10-18T19:35:37Z</dcterms:modified>
</cp:coreProperties>
</file>