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35EA78A-CE2F-4F0C-BA7C-71F61B32AA54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  <p14:sldId id="265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F25"/>
    <a:srgbClr val="808080"/>
    <a:srgbClr val="00FF00"/>
    <a:srgbClr val="FF3300"/>
    <a:srgbClr val="33CC33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732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97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45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61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8722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7198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163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50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9971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47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6080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70A48-2C3D-4AEB-A090-8CBE98AA441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2C0F8-27BD-49A3-A371-BD0D470E0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271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0620" y="885878"/>
            <a:ext cx="11225049" cy="30239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4800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Тема:</a:t>
            </a:r>
            <a:r>
              <a:rPr lang="uk-UA" sz="5400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 </a:t>
            </a:r>
            <a:r>
              <a:rPr lang="uk-UA" sz="4400" dirty="0" smtClean="0">
                <a:solidFill>
                  <a:srgbClr val="FFC000"/>
                </a:solidFill>
              </a:rPr>
              <a:t/>
            </a:r>
            <a:br>
              <a:rPr lang="uk-UA" sz="4400" dirty="0" smtClean="0">
                <a:solidFill>
                  <a:srgbClr val="FFC000"/>
                </a:solidFill>
              </a:rPr>
            </a:br>
            <a:r>
              <a:rPr lang="uk-UA" sz="4000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Визначення поверхневого натягу води</a:t>
            </a:r>
            <a:endParaRPr lang="ru-RU" sz="4000" dirty="0">
              <a:solidFill>
                <a:srgbClr val="FFC000"/>
              </a:solidFill>
              <a:latin typeface="SFNS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7652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26628" y="286297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Домашнє завдання</a:t>
            </a:r>
            <a:r>
              <a:rPr lang="uk-UA" dirty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: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124" y="1655982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8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1303" y="2124539"/>
            <a:ext cx="4269828" cy="1325563"/>
          </a:xfrm>
        </p:spPr>
        <p:txBody>
          <a:bodyPr/>
          <a:lstStyle/>
          <a:p>
            <a:r>
              <a:rPr lang="uk-UA" dirty="0" smtClean="0">
                <a:solidFill>
                  <a:schemeClr val="accent4"/>
                </a:solidFill>
                <a:latin typeface="SFNS Display" panose="00000500000000000000" pitchFamily="2" charset="0"/>
              </a:rPr>
              <a:t>Дякую за увагу</a:t>
            </a:r>
            <a:endParaRPr lang="ru-RU" dirty="0">
              <a:solidFill>
                <a:schemeClr val="accent4"/>
              </a:solidFill>
              <a:latin typeface="SFNS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00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ater Drop 1000fp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7000" contrast="31000"/>
          </a:blip>
          <a:stretch>
            <a:fillRect/>
          </a:stretch>
        </p:blipFill>
        <p:spPr>
          <a:xfrm>
            <a:off x="6993869" y="1560786"/>
            <a:ext cx="4871544" cy="4871545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7656" y="189183"/>
            <a:ext cx="5969111" cy="772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uk-UA" sz="19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Мета: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/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</a:b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	</a:t>
            </a:r>
            <a:endParaRPr lang="ru-RU" sz="4000" dirty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961695"/>
            <a:ext cx="8581697" cy="1482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Визначити поверхневий натяг </a:t>
            </a:r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води </a:t>
            </a:r>
            <a:endParaRPr lang="en-GB" sz="3200" dirty="0" smtClean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методом </a:t>
            </a:r>
            <a:r>
              <a:rPr lang="uk-UA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відриву </a:t>
            </a:r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крапель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53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3306" y="485556"/>
            <a:ext cx="5373415" cy="96870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SFNS Display" panose="00000500000000000000" pitchFamily="2" charset="0"/>
              </a:rPr>
              <a:t>Метод вимірювання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latin typeface="SFNS Display" panose="00000500000000000000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Прямоугольник 5"/>
              <p:cNvSpPr/>
              <p:nvPr/>
            </p:nvSpPr>
            <p:spPr>
              <a:xfrm>
                <a:off x="0" y="1112973"/>
                <a:ext cx="9680028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uk-UA" sz="3200" u="sng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Calibri" panose="020F0502020204030204" pitchFamily="34" charset="0"/>
                  </a:rPr>
                  <a:t>На краплю діють дві сили: </a:t>
                </a:r>
                <a:endParaRPr lang="en-GB" sz="3200" u="sng" dirty="0" smtClean="0">
                  <a:solidFill>
                    <a:schemeClr val="bg1"/>
                  </a:solidFill>
                  <a:latin typeface="SFNS Display" panose="00000500000000000000" pitchFamily="2" charset="0"/>
                  <a:ea typeface="Calibri" panose="020F0502020204030204" pitchFamily="34" charset="0"/>
                </a:endParaRPr>
              </a:p>
              <a:p>
                <a:r>
                  <a:rPr lang="en-GB" sz="2800" dirty="0">
                    <a:latin typeface="SFNS Display" panose="00000500000000000000" pitchFamily="2" charset="0"/>
                    <a:ea typeface="Calibri" panose="020F0502020204030204" pitchFamily="34" charset="0"/>
                  </a:rPr>
                  <a:t> </a:t>
                </a:r>
                <a:r>
                  <a:rPr lang="en-GB" sz="2800" dirty="0" smtClean="0">
                    <a:latin typeface="SFNS Display" panose="00000500000000000000" pitchFamily="2" charset="0"/>
                    <a:ea typeface="Calibri" panose="020F0502020204030204" pitchFamily="34" charset="0"/>
                  </a:rPr>
                  <a:t> 1.</a:t>
                </a:r>
                <a:r>
                  <a:rPr lang="uk-UA" sz="2800" dirty="0" smtClean="0">
                    <a:solidFill>
                      <a:srgbClr val="FFFF00"/>
                    </a:solidFill>
                    <a:latin typeface="SFNS Display" panose="00000500000000000000" pitchFamily="2" charset="0"/>
                    <a:ea typeface="Calibri" panose="020F0502020204030204" pitchFamily="34" charset="0"/>
                  </a:rPr>
                  <a:t> </a:t>
                </a:r>
                <a:r>
                  <a:rPr lang="uk-UA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Calibri" panose="020F0502020204030204" pitchFamily="34" charset="0"/>
                  </a:rPr>
                  <a:t>Сила тяжіння</a:t>
                </a:r>
                <a:r>
                  <a:rPr lang="en-GB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𝑚𝑔</m:t>
                    </m:r>
                  </m:oMath>
                </a14:m>
                <a:r>
                  <a:rPr lang="uk-UA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, </a:t>
                </a:r>
                <a:r>
                  <a:rPr lang="uk-UA" sz="2800" dirty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напрямлена вертикально </a:t>
                </a:r>
                <a:r>
                  <a:rPr lang="uk-UA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вниз</a:t>
                </a:r>
                <a:endParaRPr lang="en-GB" sz="2800" dirty="0" smtClean="0">
                  <a:solidFill>
                    <a:schemeClr val="bg1"/>
                  </a:solidFill>
                  <a:latin typeface="SFNS Display" panose="00000500000000000000" pitchFamily="2" charset="0"/>
                  <a:ea typeface="Times New Roman" panose="02020603050405020304" pitchFamily="18" charset="0"/>
                </a:endParaRPr>
              </a:p>
              <a:p>
                <a:endParaRPr lang="en-GB" sz="2800" dirty="0" smtClean="0">
                  <a:latin typeface="SFNS Display" panose="00000500000000000000" pitchFamily="2" charset="0"/>
                  <a:ea typeface="Times New Roman" panose="02020603050405020304" pitchFamily="18" charset="0"/>
                </a:endParaRPr>
              </a:p>
              <a:p>
                <a:r>
                  <a:rPr lang="en-GB" sz="2800" dirty="0" smtClean="0">
                    <a:latin typeface="SFNS Display" panose="00000500000000000000" pitchFamily="2" charset="0"/>
                    <a:ea typeface="Times New Roman" panose="02020603050405020304" pitchFamily="18" charset="0"/>
                  </a:rPr>
                  <a:t>  2.</a:t>
                </a:r>
                <a:r>
                  <a:rPr lang="uk-UA" sz="2800" dirty="0" smtClean="0">
                    <a:latin typeface="SFNS Display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uk-UA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Сила </a:t>
                </a:r>
                <a:r>
                  <a:rPr lang="uk-UA" sz="2800" dirty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поверхневого натягу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uk-UA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uk-UA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н</m:t>
                        </m:r>
                      </m:sub>
                    </m:sSub>
                  </m:oMath>
                </a14:m>
                <a:r>
                  <a:rPr lang="uk-UA" sz="2800" dirty="0">
                    <a:solidFill>
                      <a:srgbClr val="00FF00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uk-UA" sz="2800" dirty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, що діє уздовж </a:t>
                </a:r>
                <a:endParaRPr lang="en-GB" sz="2800" dirty="0" smtClean="0">
                  <a:solidFill>
                    <a:schemeClr val="bg1"/>
                  </a:solidFill>
                  <a:latin typeface="SFNS Display" panose="00000500000000000000" pitchFamily="2" charset="0"/>
                  <a:ea typeface="Times New Roman" panose="02020603050405020304" pitchFamily="18" charset="0"/>
                </a:endParaRPr>
              </a:p>
              <a:p>
                <a:r>
                  <a:rPr lang="uk-UA" sz="2800" dirty="0" smtClean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кола </a:t>
                </a:r>
                <a:r>
                  <a:rPr lang="uk-UA" sz="2800" dirty="0">
                    <a:solidFill>
                      <a:schemeClr val="bg1"/>
                    </a:solidFill>
                    <a:latin typeface="SFNS Display" panose="00000500000000000000" pitchFamily="2" charset="0"/>
                    <a:ea typeface="Times New Roman" panose="02020603050405020304" pitchFamily="18" charset="0"/>
                  </a:rPr>
                  <a:t>шийки краплі й напрямлена вертикально вгору, яка перешкоджає відриву краплі. </a:t>
                </a:r>
                <a:endParaRPr lang="en-GB" sz="2800" dirty="0" smtClean="0">
                  <a:solidFill>
                    <a:schemeClr val="bg1"/>
                  </a:solidFill>
                  <a:latin typeface="SFNS Display" panose="00000500000000000000" pitchFamily="2" charset="0"/>
                  <a:ea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𝑚𝑔</m:t>
                    </m:r>
                    <m:r>
                      <a:rPr lang="en-GB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uk-UA" sz="3600" dirty="0">
                    <a:solidFill>
                      <a:schemeClr val="tx1"/>
                    </a:solidFill>
                    <a:latin typeface="SFNS Display" panose="00000500000000000000" pitchFamily="2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uk-UA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uk-UA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н</m:t>
                        </m:r>
                      </m:sub>
                    </m:sSub>
                  </m:oMath>
                </a14:m>
                <a:endParaRPr lang="ru-RU" sz="4800" dirty="0">
                  <a:solidFill>
                    <a:schemeClr val="bg1"/>
                  </a:solidFill>
                  <a:latin typeface="SFNS Display" panose="00000500000000000000" pitchFamily="2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12973"/>
                <a:ext cx="9680028" cy="3785652"/>
              </a:xfrm>
              <a:prstGeom prst="rect">
                <a:avLst/>
              </a:prstGeom>
              <a:blipFill>
                <a:blip r:embed="rId3" cstate="print"/>
                <a:stretch>
                  <a:fillRect l="-1259" b="-51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42634" y="485556"/>
            <a:ext cx="1809446" cy="6226206"/>
          </a:xfrm>
        </p:spPr>
      </p:pic>
    </p:spTree>
    <p:extLst>
      <p:ext uri="{BB962C8B-B14F-4D97-AF65-F5344CB8AC3E}">
        <p14:creationId xmlns:p14="http://schemas.microsoft.com/office/powerpoint/2010/main" xmlns="" val="26343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6207" y="627994"/>
            <a:ext cx="5885793" cy="1325563"/>
          </a:xfrm>
          <a:solidFill>
            <a:srgbClr val="808080"/>
          </a:solidFill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Метод</a:t>
            </a:r>
            <a:br>
              <a:rPr lang="uk-UA" dirty="0" smtClean="0">
                <a:solidFill>
                  <a:srgbClr val="FFC000"/>
                </a:solidFill>
                <a:latin typeface="SFNS Display" panose="00000500000000000000" pitchFamily="2" charset="0"/>
              </a:rPr>
            </a:br>
            <a:r>
              <a:rPr lang="uk-UA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 </a:t>
            </a:r>
            <a:r>
              <a:rPr lang="uk-UA" sz="4000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«вимірювального клину»</a:t>
            </a:r>
            <a:endParaRPr lang="ru-RU" sz="4000" dirty="0">
              <a:solidFill>
                <a:srgbClr val="FFC000"/>
              </a:solidFill>
              <a:latin typeface="SFNS Display" panose="00000500000000000000" pitchFamily="2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45"/>
          <a:stretch/>
        </p:blipFill>
        <p:spPr>
          <a:xfrm>
            <a:off x="2162503" y="2346435"/>
            <a:ext cx="4826876" cy="438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468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152" y="236483"/>
            <a:ext cx="10515600" cy="108908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Процес утворення і відриву краплі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7073" y="1498984"/>
            <a:ext cx="6941427" cy="3231930"/>
          </a:xfrm>
        </p:spPr>
      </p:pic>
    </p:spTree>
    <p:extLst>
      <p:ext uri="{BB962C8B-B14F-4D97-AF65-F5344CB8AC3E}">
        <p14:creationId xmlns:p14="http://schemas.microsoft.com/office/powerpoint/2010/main" xmlns="" val="299676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599" y="566929"/>
            <a:ext cx="10405437" cy="61611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Таблиця</a:t>
            </a:r>
            <a:r>
              <a:rPr lang="ru-RU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 для </a:t>
            </a:r>
            <a:r>
              <a:rPr lang="uk-UA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SFNS Display" panose="00000500000000000000" pitchFamily="2" charset="0"/>
              </a:rPr>
              <a:t>опрацювання результатів експерименту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  <a:latin typeface="SFNS Display" panose="00000500000000000000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10" name="Объект 9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45309085"/>
                  </p:ext>
                </p:extLst>
              </p:nvPr>
            </p:nvGraphicFramePr>
            <p:xfrm>
              <a:off x="315115" y="1292773"/>
              <a:ext cx="11716407" cy="35925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52789">
                      <a:extLst>
                        <a:ext uri="{9D8B030D-6E8A-4147-A177-3AD203B41FA5}">
                          <a16:colId xmlns:a16="http://schemas.microsoft.com/office/drawing/2014/main" val="675852841"/>
                        </a:ext>
                      </a:extLst>
                    </a:gridCol>
                    <a:gridCol w="2020069">
                      <a:extLst>
                        <a:ext uri="{9D8B030D-6E8A-4147-A177-3AD203B41FA5}">
                          <a16:colId xmlns:a16="http://schemas.microsoft.com/office/drawing/2014/main" val="3494696322"/>
                        </a:ext>
                      </a:extLst>
                    </a:gridCol>
                    <a:gridCol w="2114573">
                      <a:extLst>
                        <a:ext uri="{9D8B030D-6E8A-4147-A177-3AD203B41FA5}">
                          <a16:colId xmlns:a16="http://schemas.microsoft.com/office/drawing/2014/main" val="2952712475"/>
                        </a:ext>
                      </a:extLst>
                    </a:gridCol>
                    <a:gridCol w="1746644">
                      <a:extLst>
                        <a:ext uri="{9D8B030D-6E8A-4147-A177-3AD203B41FA5}">
                          <a16:colId xmlns:a16="http://schemas.microsoft.com/office/drawing/2014/main" val="2695056677"/>
                        </a:ext>
                      </a:extLst>
                    </a:gridCol>
                    <a:gridCol w="1620804">
                      <a:extLst>
                        <a:ext uri="{9D8B030D-6E8A-4147-A177-3AD203B41FA5}">
                          <a16:colId xmlns:a16="http://schemas.microsoft.com/office/drawing/2014/main" val="1870844605"/>
                        </a:ext>
                      </a:extLst>
                    </a:gridCol>
                    <a:gridCol w="2561528">
                      <a:extLst>
                        <a:ext uri="{9D8B030D-6E8A-4147-A177-3AD203B41FA5}">
                          <a16:colId xmlns:a16="http://schemas.microsoft.com/office/drawing/2014/main" val="2714446508"/>
                        </a:ext>
                      </a:extLst>
                    </a:gridCol>
                  </a:tblGrid>
                  <a:tr h="2057760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Номер</a:t>
                          </a:r>
                          <a:endParaRPr lang="ru-RU" sz="18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досліду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Діаметр отвору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uk-UA" sz="2000">
                                  <a:effectLst/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</a:rPr>
                            <a:t>, × 10</a:t>
                          </a:r>
                          <a:r>
                            <a:rPr lang="uk-UA" sz="2000" baseline="30000" dirty="0">
                              <a:effectLst/>
                            </a:rPr>
                            <a:t>-3 </a:t>
                          </a:r>
                          <a:r>
                            <a:rPr lang="uk-UA" sz="2000" dirty="0">
                              <a:effectLst/>
                            </a:rPr>
                            <a:t>м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Об’єм води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uk-UA" sz="2000">
                                  <a:effectLst/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</a:rPr>
                            <a:t>, × 10</a:t>
                          </a:r>
                          <a:r>
                            <a:rPr lang="uk-UA" sz="2000" baseline="30000" dirty="0">
                              <a:effectLst/>
                            </a:rPr>
                            <a:t>-6 </a:t>
                          </a:r>
                          <a:r>
                            <a:rPr lang="uk-UA" sz="2000" dirty="0">
                              <a:effectLst/>
                            </a:rPr>
                            <a:t>м</a:t>
                          </a:r>
                          <a:r>
                            <a:rPr lang="uk-UA" sz="2000" baseline="30000" dirty="0">
                              <a:effectLst/>
                            </a:rPr>
                            <a:t>3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Кількість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крапель 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2000">
                                    <a:effectLst/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Середня кількість крапель</a:t>
                          </a:r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uk-UA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сер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>
                              <a:effectLst/>
                            </a:rPr>
                            <a:t>Середнє значення поверхневого натягу</a:t>
                          </a:r>
                          <a:endParaRPr lang="ru-RU" sz="1400">
                            <a:effectLst/>
                          </a:endParaRPr>
                        </a:p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σ</a:t>
                          </a:r>
                          <a:r>
                            <a:rPr lang="uk-UA" sz="2000" baseline="-25000">
                              <a:effectLst/>
                            </a:rPr>
                            <a:t>сер </a:t>
                          </a:r>
                          <a:r>
                            <a:rPr lang="uk-UA" sz="2000">
                              <a:effectLst/>
                            </a:rPr>
                            <a:t>,</a:t>
                          </a:r>
                          <a:r>
                            <a:rPr lang="uk-UA" sz="2000" baseline="-25000">
                              <a:effectLst/>
                            </a:rPr>
                            <a:t> </a:t>
                          </a:r>
                          <a:r>
                            <a:rPr lang="uk-UA" sz="2000">
                              <a:effectLst/>
                            </a:rPr>
                            <a:t>× 10</a:t>
                          </a:r>
                          <a:r>
                            <a:rPr lang="uk-UA" sz="2000" baseline="30000">
                              <a:effectLst/>
                            </a:rPr>
                            <a:t>-3 </a:t>
                          </a:r>
                          <a:r>
                            <a:rPr lang="uk-UA" sz="2000">
                              <a:effectLst/>
                            </a:rPr>
                            <a:t> Н/м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extLst>
                      <a:ext uri="{0D108BD9-81ED-4DB2-BD59-A6C34878D82A}">
                        <a16:rowId xmlns:a16="http://schemas.microsoft.com/office/drawing/2014/main" val="1388118263"/>
                      </a:ext>
                    </a:extLst>
                  </a:tr>
                  <a:tr h="573278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3200">
                                    <a:effectLst/>
                                    <a:latin typeface="Cambria Math" panose="02040503050406030204" pitchFamily="18" charset="0"/>
                                  </a:rPr>
                                  <m:t>2,08</m:t>
                                </m:r>
                              </m:oMath>
                            </m:oMathPara>
                          </a14:m>
                          <a:endParaRPr lang="ru-RU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3200" dirty="0" smtClean="0">
                              <a:effectLst/>
                            </a:rPr>
                            <a:t>4</a:t>
                          </a:r>
                          <a:endParaRPr lang="ru-RU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extLst>
                      <a:ext uri="{0D108BD9-81ED-4DB2-BD59-A6C34878D82A}">
                        <a16:rowId xmlns:a16="http://schemas.microsoft.com/office/drawing/2014/main" val="3547385969"/>
                      </a:ext>
                    </a:extLst>
                  </a:tr>
                  <a:tr h="350565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71216773"/>
                      </a:ext>
                    </a:extLst>
                  </a:tr>
                  <a:tr h="189029">
                    <a:tc vMerge="1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891586"/>
                      </a:ext>
                    </a:extLst>
                  </a:tr>
                  <a:tr h="421912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3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789882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Объект 9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245309085"/>
                  </p:ext>
                </p:extLst>
              </p:nvPr>
            </p:nvGraphicFramePr>
            <p:xfrm>
              <a:off x="315115" y="1292773"/>
              <a:ext cx="11716407" cy="35925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5278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675852841"/>
                        </a:ext>
                      </a:extLst>
                    </a:gridCol>
                    <a:gridCol w="202006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494696322"/>
                        </a:ext>
                      </a:extLst>
                    </a:gridCol>
                    <a:gridCol w="2114573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952712475"/>
                        </a:ext>
                      </a:extLst>
                    </a:gridCol>
                    <a:gridCol w="174664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695056677"/>
                        </a:ext>
                      </a:extLst>
                    </a:gridCol>
                    <a:gridCol w="162080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870844605"/>
                        </a:ext>
                      </a:extLst>
                    </a:gridCol>
                    <a:gridCol w="256152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714446508"/>
                        </a:ext>
                      </a:extLst>
                    </a:gridCol>
                  </a:tblGrid>
                  <a:tr h="2057760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Номер</a:t>
                          </a:r>
                          <a:endParaRPr lang="ru-RU" sz="1800" dirty="0">
                            <a:effectLst/>
                          </a:endParaRP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досліду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1587" marR="61587" marT="0" marB="0" anchor="ctr">
                        <a:blipFill>
                          <a:blip r:embed="rId3"/>
                          <a:stretch>
                            <a:fillRect l="-81928" t="-296" r="-398795" b="-82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1587" marR="61587" marT="0" marB="0" anchor="ctr">
                        <a:blipFill>
                          <a:blip r:embed="rId3"/>
                          <a:stretch>
                            <a:fillRect l="-174063" t="-296" r="-281556" b="-82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1587" marR="61587" marT="0" marB="0" anchor="ctr">
                        <a:blipFill>
                          <a:blip r:embed="rId3"/>
                          <a:stretch>
                            <a:fillRect l="-331359" t="-296" r="-240418" b="-82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1587" marR="61587" marT="0" marB="0" anchor="ctr">
                        <a:blipFill>
                          <a:blip r:embed="rId3"/>
                          <a:stretch>
                            <a:fillRect l="-465414" t="-296" r="-159398" b="-82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>
                              <a:effectLst/>
                            </a:rPr>
                            <a:t>Середнє значення поверхневого натягу</a:t>
                          </a:r>
                          <a:endParaRPr lang="ru-RU" sz="1400">
                            <a:effectLst/>
                          </a:endParaRPr>
                        </a:p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σ</a:t>
                          </a:r>
                          <a:r>
                            <a:rPr lang="uk-UA" sz="2000" baseline="-25000">
                              <a:effectLst/>
                            </a:rPr>
                            <a:t>сер </a:t>
                          </a:r>
                          <a:r>
                            <a:rPr lang="uk-UA" sz="2000">
                              <a:effectLst/>
                            </a:rPr>
                            <a:t>,</a:t>
                          </a:r>
                          <a:r>
                            <a:rPr lang="uk-UA" sz="2000" baseline="-25000">
                              <a:effectLst/>
                            </a:rPr>
                            <a:t> </a:t>
                          </a:r>
                          <a:r>
                            <a:rPr lang="uk-UA" sz="2000">
                              <a:effectLst/>
                            </a:rPr>
                            <a:t>× 10</a:t>
                          </a:r>
                          <a:r>
                            <a:rPr lang="uk-UA" sz="2000" baseline="30000">
                              <a:effectLst/>
                            </a:rPr>
                            <a:t>-3 </a:t>
                          </a:r>
                          <a:r>
                            <a:rPr lang="uk-UA" sz="2000">
                              <a:effectLst/>
                            </a:rPr>
                            <a:t> Н/м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388118263"/>
                      </a:ext>
                    </a:extLst>
                  </a:tr>
                  <a:tr h="573278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1587" marR="61587" marT="0" marB="0" anchor="ctr">
                        <a:blipFill>
                          <a:blip r:embed="rId3"/>
                          <a:stretch>
                            <a:fillRect l="-81928" t="-134524" r="-398795" b="-11111"/>
                          </a:stretch>
                        </a:blipFill>
                      </a:tcPr>
                    </a:tc>
                    <a:tc rowSpan="4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3200" dirty="0" smtClean="0">
                              <a:effectLst/>
                            </a:rPr>
                            <a:t>4</a:t>
                          </a:r>
                          <a:endParaRPr lang="ru-RU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rowSpan="4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000">
                              <a:effectLst/>
                            </a:rPr>
                            <a:t> </a:t>
                          </a:r>
                          <a:endParaRPr lang="ru-RU" sz="1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547385969"/>
                      </a:ext>
                    </a:extLst>
                  </a:tr>
                  <a:tr h="350565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71216773"/>
                      </a:ext>
                    </a:extLst>
                  </a:tr>
                  <a:tr h="189029">
                    <a:tc vMerge="1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 </a:t>
                          </a:r>
                          <a:endParaRPr lang="ru-RU" sz="1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0891586"/>
                      </a:ext>
                    </a:extLst>
                  </a:tr>
                  <a:tr h="421912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3</a:t>
                          </a:r>
                          <a:endParaRPr lang="ru-RU" sz="1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587" marR="61587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9789882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-5849247" y="0"/>
            <a:ext cx="2429670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43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283" y="500062"/>
            <a:ext cx="10515600" cy="1325563"/>
          </a:xfrm>
        </p:spPr>
        <p:txBody>
          <a:bodyPr>
            <a:normAutofit/>
          </a:bodyPr>
          <a:lstStyle/>
          <a:p>
            <a:r>
              <a:rPr lang="uk-UA" sz="3600" u="sng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Опрацювання результатів експерименту</a:t>
            </a:r>
            <a:endParaRPr lang="ru-RU" sz="3600" u="sng" dirty="0">
              <a:solidFill>
                <a:schemeClr val="bg1"/>
              </a:solidFill>
              <a:latin typeface="SFNS Display" panose="00000500000000000000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07579" y="2251294"/>
                <a:ext cx="11853042" cy="4351338"/>
              </a:xfrm>
              <a:solidFill>
                <a:srgbClr val="00B050"/>
              </a:solidFill>
            </p:spPr>
            <p:txBody>
              <a:bodyPr/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uk-UA" dirty="0" smtClean="0">
                    <a:solidFill>
                      <a:schemeClr val="tx1"/>
                    </a:solidFill>
                    <a:latin typeface="SFNS Display" panose="00000500000000000000" pitchFamily="2" charset="0"/>
                  </a:rPr>
                  <a:t>1. Середня </a:t>
                </a:r>
                <a:r>
                  <a:rPr lang="uk-UA" dirty="0">
                    <a:solidFill>
                      <a:schemeClr val="tx1"/>
                    </a:solidFill>
                    <a:latin typeface="SFNS Display" panose="00000500000000000000" pitchFamily="2" charset="0"/>
                  </a:rPr>
                  <a:t>кількість крапель</a:t>
                </a:r>
                <a:r>
                  <a:rPr lang="uk-UA" dirty="0" smtClean="0">
                    <a:solidFill>
                      <a:schemeClr val="tx1"/>
                    </a:solidFill>
                    <a:latin typeface="SFNS Display" panose="00000500000000000000" pitchFamily="2" charset="0"/>
                  </a:rPr>
                  <a:t>: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сер</m:t>
                        </m:r>
                      </m:sub>
                    </m:sSub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</a:t>
                </a:r>
                <a:r>
                  <a:rPr lang="uk-UA" dirty="0" smtClean="0">
                    <a:solidFill>
                      <a:schemeClr val="bg1"/>
                    </a:solidFill>
                  </a:rPr>
                  <a:t>=</a:t>
                </a:r>
              </a:p>
              <a:p>
                <a:pPr marL="0" lvl="0" indent="0">
                  <a:spcBef>
                    <a:spcPts val="0"/>
                  </a:spcBef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uk-UA" dirty="0" smtClean="0">
                    <a:latin typeface="SFNS Display" panose="00000500000000000000" pitchFamily="2" charset="0"/>
                  </a:rPr>
                  <a:t>2. Середнє </a:t>
                </a:r>
                <a:r>
                  <a:rPr lang="uk-UA" dirty="0">
                    <a:latin typeface="SFNS Display" panose="00000500000000000000" pitchFamily="2" charset="0"/>
                  </a:rPr>
                  <a:t>значення поверхневого натягу води</a:t>
                </a:r>
                <a:r>
                  <a:rPr lang="uk-UA" dirty="0" smtClean="0">
                    <a:latin typeface="SFNS Display" panose="00000500000000000000" pitchFamily="2" charset="0"/>
                  </a:rPr>
                  <a:t>:    </a:t>
                </a:r>
                <a:r>
                  <a:rPr lang="uk-UA" dirty="0" smtClean="0">
                    <a:solidFill>
                      <a:schemeClr val="bg1"/>
                    </a:solidFill>
                  </a:rPr>
                  <a:t>σ </a:t>
                </a:r>
                <a:r>
                  <a:rPr lang="uk-UA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m:rPr>
                            <m:sty m:val="p"/>
                          </m:rPr>
                          <a:rPr lang="uk-UA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ρg</m:t>
                        </m:r>
                      </m:num>
                      <m:den>
                        <m:sSub>
                          <m:sSubPr>
                            <m:ctrlPr>
                              <a:rPr lang="ru-RU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uk-UA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сер</m:t>
                            </m:r>
                          </m:sub>
                        </m:sSub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</a:t>
                </a:r>
                <a:r>
                  <a:rPr lang="uk-UA" dirty="0" smtClean="0">
                    <a:solidFill>
                      <a:schemeClr val="bg1"/>
                    </a:solidFill>
                  </a:rPr>
                  <a:t>=</a:t>
                </a:r>
              </a:p>
              <a:p>
                <a:pPr marL="0" lvl="0" indent="0">
                  <a:spcBef>
                    <a:spcPts val="0"/>
                  </a:spcBef>
                  <a:buNone/>
                </a:pPr>
                <a:endParaRPr lang="ru-RU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uk-UA" dirty="0" smtClean="0">
                    <a:latin typeface="SFNS Display" panose="00000500000000000000" pitchFamily="2" charset="0"/>
                  </a:rPr>
                  <a:t>3. Відхилення </a:t>
                </a:r>
                <a:r>
                  <a:rPr lang="uk-UA" dirty="0">
                    <a:latin typeface="SFNS Display" panose="00000500000000000000" pitchFamily="2" charset="0"/>
                  </a:rPr>
                  <a:t>значення </a:t>
                </a:r>
                <a:r>
                  <a:rPr lang="uk-UA" dirty="0" smtClean="0">
                    <a:latin typeface="SFNS Display" panose="00000500000000000000" pitchFamily="2" charset="0"/>
                  </a:rPr>
                  <a:t>σ </a:t>
                </a:r>
                <a:r>
                  <a:rPr lang="uk-UA" dirty="0">
                    <a:latin typeface="SFNS Display" panose="00000500000000000000" pitchFamily="2" charset="0"/>
                  </a:rPr>
                  <a:t>води, отриманого в ході експерименту, від табличного </a:t>
                </a:r>
                <a:r>
                  <a:rPr lang="uk-UA" dirty="0" smtClean="0">
                    <a:latin typeface="SFNS Display" panose="00000500000000000000" pitchFamily="2" charset="0"/>
                  </a:rPr>
                  <a:t>значення</a:t>
                </a:r>
                <a:r>
                  <a:rPr lang="uk-UA" dirty="0">
                    <a:latin typeface="SFNS Display" panose="00000500000000000000" pitchFamily="2" charset="0"/>
                  </a:rPr>
                  <a:t>:</a:t>
                </a:r>
                <a:r>
                  <a:rPr lang="uk-UA" dirty="0" smtClean="0">
                    <a:latin typeface="SFNS Display" panose="00000500000000000000" pitchFamily="2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uk-UA"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a:rPr lang="uk-UA" i="1">
                            <a:latin typeface="Cambria Math" panose="02040503050406030204" pitchFamily="18" charset="0"/>
                          </a:rPr>
                          <m:t>табл</m:t>
                        </m:r>
                      </m:sub>
                    </m:sSub>
                  </m:oMath>
                </a14:m>
                <a:r>
                  <a:rPr lang="ru-RU" dirty="0"/>
                  <a:t>=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7,2×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Н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м</m:t>
                        </m:r>
                      </m:den>
                    </m:f>
                  </m:oMath>
                </a14:m>
                <a:endParaRPr lang="ru-RU" dirty="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uk-UA" dirty="0"/>
                  <a:t>  </a:t>
                </a:r>
                <a:r>
                  <a:rPr lang="uk-UA" dirty="0" smtClean="0"/>
                  <a:t>	  </a:t>
                </a:r>
                <a14:m>
                  <m:oMath xmlns:m="http://schemas.openxmlformats.org/officeDocument/2006/math">
                    <m:r>
                      <a:rPr lang="uk-UA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uk-UA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1− </m:t>
                        </m:r>
                        <m:f>
                          <m:fPr>
                            <m:ctrlPr>
                              <a:rPr lang="ru-RU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ru-RU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uk-UA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uk-UA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сер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ru-RU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uk-UA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uk-UA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табл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uk-UA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uk-UA" dirty="0">
                    <a:solidFill>
                      <a:schemeClr val="bg1"/>
                    </a:solidFill>
                  </a:rPr>
                  <a:t> 100% =</a:t>
                </a:r>
                <a:endParaRPr lang="ru-RU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7579" y="2251294"/>
                <a:ext cx="11853042" cy="4351338"/>
              </a:xfrm>
              <a:blipFill>
                <a:blip r:embed="rId3" cstate="print"/>
                <a:stretch>
                  <a:fillRect l="-1029" t="-8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0048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233" y="1761931"/>
            <a:ext cx="7866993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SFNS Display" panose="00000500000000000000" pitchFamily="2" charset="0"/>
              </a:rPr>
              <a:t>Аналіз результатів експерименту</a:t>
            </a:r>
            <a:r>
              <a:rPr lang="ru-RU" sz="3600" dirty="0" smtClean="0">
                <a:latin typeface="SFNS Display" panose="00000500000000000000" pitchFamily="2" charset="0"/>
              </a:rPr>
              <a:t>:</a:t>
            </a:r>
            <a:endParaRPr lang="ru-RU" sz="3600" dirty="0">
              <a:latin typeface="SFNS Display" panose="000005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402805"/>
            <a:ext cx="11997559" cy="1421443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uk-UA" dirty="0" smtClean="0">
                <a:latin typeface="SFNS Display" panose="00000500000000000000" pitchFamily="2" charset="0"/>
              </a:rPr>
              <a:t>Проаналізуйте експеримент і його результати, сформулюйте висновок, у якому зазначте: яку величину ви вимірювали і яким є результат вимірювання.</a:t>
            </a:r>
            <a:endParaRPr lang="ru-RU" dirty="0">
              <a:latin typeface="SFNS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20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075" y="1232228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C000"/>
                </a:solidFill>
                <a:latin typeface="SFNS Display" panose="00000500000000000000" pitchFamily="2" charset="0"/>
              </a:rPr>
              <a:t>Контрольні питання</a:t>
            </a:r>
            <a:r>
              <a:rPr lang="uk-UA" dirty="0">
                <a:solidFill>
                  <a:srgbClr val="FFC000"/>
                </a:solidFill>
                <a:latin typeface="SFNS Display" panose="00000500000000000000" pitchFamily="2" charset="0"/>
              </a:rPr>
              <a:t>:</a:t>
            </a:r>
            <a:endParaRPr lang="ru-RU" dirty="0">
              <a:solidFill>
                <a:srgbClr val="FFC000"/>
              </a:solidFill>
              <a:latin typeface="SFNS Display" panose="000005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2075" y="2321309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Чому поверхневий натяг залежить від роду рідини</a:t>
            </a:r>
            <a:endParaRPr lang="en-GB" dirty="0" smtClean="0">
              <a:solidFill>
                <a:schemeClr val="bg1"/>
              </a:solidFill>
              <a:latin typeface="SFNS Display" panose="000005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Чому і як залежить поверхневий натяг від температури</a:t>
            </a:r>
            <a:endParaRPr lang="uk-UA" dirty="0">
              <a:solidFill>
                <a:schemeClr val="bg1"/>
              </a:solidFill>
              <a:latin typeface="SFNS Display" panose="000005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З крана самовару падають краплі. </a:t>
            </a:r>
            <a:r>
              <a:rPr lang="uk-UA" dirty="0">
                <a:solidFill>
                  <a:schemeClr val="bg1"/>
                </a:solidFill>
                <a:latin typeface="SFNS Display" panose="00000500000000000000" pitchFamily="2" charset="0"/>
              </a:rPr>
              <a:t>К</a:t>
            </a:r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оли вони важчі?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Коли вода </a:t>
            </a:r>
            <a:r>
              <a:rPr lang="uk-UA" dirty="0" smtClean="0">
                <a:solidFill>
                  <a:srgbClr val="FF0000"/>
                </a:solidFill>
                <a:latin typeface="SFNS Display" panose="00000500000000000000" pitchFamily="2" charset="0"/>
              </a:rPr>
              <a:t>гаряча</a:t>
            </a:r>
          </a:p>
          <a:p>
            <a:pPr marL="0" indent="0" algn="ctr">
              <a:buNone/>
            </a:pPr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або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  <a:latin typeface="SFNS Display" panose="00000500000000000000" pitchFamily="2" charset="0"/>
              </a:rPr>
              <a:t>Коли вода </a:t>
            </a:r>
            <a:r>
              <a:rPr lang="uk-UA" dirty="0" smtClean="0">
                <a:solidFill>
                  <a:srgbClr val="00B0F0"/>
                </a:solidFill>
                <a:latin typeface="SFNS Display" panose="00000500000000000000" pitchFamily="2" charset="0"/>
              </a:rPr>
              <a:t>холодна</a:t>
            </a:r>
            <a:endParaRPr lang="ru-RU" dirty="0" smtClean="0">
              <a:solidFill>
                <a:srgbClr val="00B0F0"/>
              </a:solidFill>
              <a:latin typeface="SFNS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4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110</Words>
  <Application>Microsoft Office PowerPoint</Application>
  <PresentationFormat>Произвольный</PresentationFormat>
  <Paragraphs>35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Тема:  Визначення поверхневого натягу води</vt:lpstr>
      <vt:lpstr>Слайд 2</vt:lpstr>
      <vt:lpstr>Метод вимірювання</vt:lpstr>
      <vt:lpstr>Метод  «вимірювального клину»</vt:lpstr>
      <vt:lpstr>Процес утворення і відриву краплі</vt:lpstr>
      <vt:lpstr>Таблиця для опрацювання результатів експерименту</vt:lpstr>
      <vt:lpstr>Опрацювання результатів експерименту</vt:lpstr>
      <vt:lpstr>Аналіз результатів експерименту:</vt:lpstr>
      <vt:lpstr>Контрольні питання:</vt:lpstr>
      <vt:lpstr>Домашнє завдання:</vt:lpstr>
      <vt:lpstr>Дякую за увагу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XTreme.ws</cp:lastModifiedBy>
  <cp:revision>49</cp:revision>
  <dcterms:created xsi:type="dcterms:W3CDTF">2017-11-11T14:05:43Z</dcterms:created>
  <dcterms:modified xsi:type="dcterms:W3CDTF">2017-12-11T18:45:53Z</dcterms:modified>
</cp:coreProperties>
</file>