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59" r:id="rId6"/>
    <p:sldId id="264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276"/>
    <a:srgbClr val="EB4F69"/>
    <a:srgbClr val="FF603B"/>
    <a:srgbClr val="B381D9"/>
    <a:srgbClr val="EFEF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0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0"/>
            <a:ext cx="8429684" cy="1928802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Підсумково-узагальнюючий </a:t>
            </a:r>
            <a:br>
              <a:rPr lang="uk-UA" sz="48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урок з теми </a:t>
            </a:r>
            <a:endParaRPr lang="ru-RU" sz="48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143116"/>
            <a:ext cx="85011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4000" b="1" cap="none" spc="0" dirty="0" err="1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“Тиск</a:t>
            </a:r>
            <a:r>
              <a:rPr lang="uk-UA" sz="4000" b="1" cap="none" spc="0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твердих тіл, рідин і газів.                    </a:t>
            </a:r>
          </a:p>
          <a:p>
            <a:r>
              <a:rPr lang="uk-UA" sz="40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k-UA" sz="4000" b="1" cap="none" spc="0" dirty="0" err="1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Архімедова</a:t>
            </a:r>
            <a:r>
              <a:rPr lang="uk-UA" sz="4000" b="1" cap="none" spc="0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cap="none" spc="0" dirty="0" err="1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сила.”</a:t>
            </a:r>
            <a:endParaRPr lang="ru-RU" sz="40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ASUS\Desktop\01_2Cteo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589975"/>
            <a:ext cx="5214942" cy="32680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886728" cy="3143272"/>
          </a:xfrm>
        </p:spPr>
        <p:txBody>
          <a:bodyPr>
            <a:noAutofit/>
          </a:bodyPr>
          <a:lstStyle/>
          <a:p>
            <a:pPr algn="l"/>
            <a:r>
              <a:rPr lang="uk-UA" sz="24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Мета уроку. Узагальнити й систематизувати знання про тиск, силу тиску, </a:t>
            </a:r>
            <a:r>
              <a:rPr lang="uk-UA" sz="24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архімедову</a:t>
            </a:r>
            <a:r>
              <a:rPr lang="uk-UA" sz="24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силу, умови плавання тіл через відповіді на цікаві запитання, </a:t>
            </a:r>
            <a:r>
              <a:rPr lang="uk-UA" sz="24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24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язування</a:t>
            </a:r>
            <a:r>
              <a:rPr lang="uk-UA" sz="24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задач, дослідження. Розвивати вміння та навички розв'язувати задачі різних типів; формувати навички колективної роботи у поєднанні з індивідуальною. Виховувати працьовитість , </a:t>
            </a:r>
            <a:r>
              <a:rPr lang="uk-UA" sz="24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зацікавленність</a:t>
            </a:r>
            <a:r>
              <a:rPr lang="uk-UA" sz="24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до роботи, здатність до самоаналізу.  </a:t>
            </a:r>
            <a:endParaRPr lang="ru-RU" sz="2400" i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429132"/>
            <a:ext cx="6500858" cy="1752600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                   Те, що ми знаємо – обмежене,</a:t>
            </a:r>
          </a:p>
          <a:p>
            <a:pPr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   а те, чого не знаємо – безмежне. </a:t>
            </a:r>
          </a:p>
          <a:p>
            <a:pPr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                                      П</a:t>
            </a:r>
            <a:r>
              <a:rPr lang="en-US" b="1" dirty="0" smtClean="0">
                <a:solidFill>
                  <a:schemeClr val="tx1"/>
                </a:solidFill>
              </a:rPr>
              <a:t>’</a:t>
            </a:r>
            <a:r>
              <a:rPr lang="uk-UA" b="1" dirty="0" err="1" smtClean="0">
                <a:solidFill>
                  <a:schemeClr val="tx1"/>
                </a:solidFill>
              </a:rPr>
              <a:t>єр</a:t>
            </a:r>
            <a:r>
              <a:rPr lang="uk-UA" b="1" dirty="0" smtClean="0">
                <a:solidFill>
                  <a:schemeClr val="tx1"/>
                </a:solidFill>
              </a:rPr>
              <a:t> Лаплас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7851648" cy="714380"/>
          </a:xfrm>
        </p:spPr>
        <p:txBody>
          <a:bodyPr>
            <a:normAutofit/>
          </a:bodyPr>
          <a:lstStyle/>
          <a:p>
            <a:pPr algn="ctr"/>
            <a:r>
              <a:rPr lang="uk-UA" sz="4000" b="0" dirty="0" smtClean="0">
                <a:solidFill>
                  <a:schemeClr val="tx1"/>
                </a:solidFill>
                <a:effectLst/>
              </a:rPr>
              <a:t>Встановити відповідність </a:t>
            </a:r>
            <a:endParaRPr lang="ru-RU" sz="4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571588"/>
            <a:ext cx="7500990" cy="5286412"/>
          </a:xfrm>
        </p:spPr>
        <p:txBody>
          <a:bodyPr>
            <a:normAutofit/>
          </a:bodyPr>
          <a:lstStyle/>
          <a:p>
            <a:pPr marL="457200" indent="-457200" algn="l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1. Формула для обчислення тиску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1. Па</a:t>
            </a:r>
          </a:p>
          <a:p>
            <a:pPr marL="457200" indent="-457200" algn="l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твердих тіл на поверхню</a:t>
            </a:r>
          </a:p>
          <a:p>
            <a:pPr marL="457200" indent="-457200" algn="l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Архімедова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сила                   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2. Н</a:t>
            </a:r>
          </a:p>
          <a:p>
            <a:pPr marL="457200" indent="-457200" algn="l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3. Одиниця вимірювання тиску     3.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Р=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ρgh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4. Сила тяжіння                        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4. Р=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F/S</a:t>
            </a:r>
          </a:p>
          <a:p>
            <a:pPr marL="457200" indent="-457200" algn="l"/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Тиск рідин і газів                 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l-GR" sz="2400" b="1" i="1" dirty="0" smtClean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uk-UA" sz="1200" b="1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marL="457200" indent="-457200" algn="l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6. Закон сполучених посудин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F=mg</a:t>
            </a:r>
          </a:p>
          <a:p>
            <a:pPr marL="457200" indent="-457200" algn="l"/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Одиниця вимірювання сили      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F=PS</a:t>
            </a:r>
          </a:p>
          <a:p>
            <a:pPr marL="457200" indent="-457200" algn="l"/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Сила тиску                            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l-GR" sz="2400" b="1" i="1" dirty="0" smtClean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l-GR" sz="2400" b="1" i="1" dirty="0" smtClean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= h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/h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894001" y="4106867"/>
            <a:ext cx="507130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00042"/>
            <a:ext cx="7851648" cy="1000132"/>
          </a:xfrm>
        </p:spPr>
        <p:txBody>
          <a:bodyPr>
            <a:normAutofit/>
          </a:bodyPr>
          <a:lstStyle/>
          <a:p>
            <a:pPr algn="ctr"/>
            <a:r>
              <a:rPr lang="uk-UA" sz="3600" b="0" i="1" dirty="0" smtClean="0">
                <a:solidFill>
                  <a:schemeClr val="tx1"/>
                </a:solidFill>
                <a:effectLst/>
              </a:rPr>
              <a:t>Правильні відповіді</a:t>
            </a:r>
            <a:endParaRPr lang="ru-RU" sz="3600" b="0" i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785926"/>
            <a:ext cx="7854696" cy="4857784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1 – 4 </a:t>
            </a: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2 – 5 </a:t>
            </a: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3 – 1</a:t>
            </a: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4 – 6</a:t>
            </a: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5 – 3 </a:t>
            </a: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6 – 8</a:t>
            </a: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7 – 2</a:t>
            </a: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8 – 7</a:t>
            </a:r>
          </a:p>
          <a:p>
            <a:pPr algn="ctr"/>
            <a:endParaRPr lang="uk-UA" sz="3600" dirty="0" smtClean="0"/>
          </a:p>
          <a:p>
            <a:pPr algn="ctr"/>
            <a:endParaRPr lang="ru-RU" sz="3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8110566" cy="6858000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uk-UA" sz="31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Робота в групах</a:t>
            </a:r>
            <a:r>
              <a:rPr lang="uk-UA" sz="31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1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 Експериментальна задача. </a:t>
            </a:r>
            <a:b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Дослідити, який тиск створюватиме дерев</a:t>
            </a:r>
            <a:r>
              <a:rPr lang="en-US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2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яний</a:t>
            </a: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брусок на </a:t>
            </a:r>
            <a:b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поверхню, спираючись на різні грані. </a:t>
            </a:r>
            <a:b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Прилади: дерев'яний брусок, лінійка, динамометр. </a:t>
            </a:r>
            <a:b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 Обчислити глибину, на якій вчені з корабля </a:t>
            </a:r>
            <a:r>
              <a:rPr lang="uk-UA" sz="22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“Витязь”</a:t>
            </a: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виловили рибу, якщо тиск, що створює морська вода на цій глибині дорівнює 74, 16 </a:t>
            </a:r>
            <a:r>
              <a:rPr lang="uk-UA" sz="22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МПа</a:t>
            </a: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uk-UA" sz="22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Обчислість</a:t>
            </a: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об'єм тіла, якщо </a:t>
            </a:r>
            <a:r>
              <a:rPr lang="uk-UA" sz="22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виштовхувальна</a:t>
            </a: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сила дорівнює 5,6 </a:t>
            </a:r>
            <a:r>
              <a:rPr lang="uk-UA" sz="22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кН</a:t>
            </a: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тіло занурене в гас. </a:t>
            </a:r>
            <a:b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4. Яку силу потрібно прикласти, щоб утримати у воді камінь масою 20 кг і об'ємом 1000 см3? </a:t>
            </a: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SUS\Desktop\7f_s_u2015_2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214290"/>
            <a:ext cx="1785918" cy="2440172"/>
          </a:xfrm>
          <a:prstGeom prst="rect">
            <a:avLst/>
          </a:prstGeom>
          <a:noFill/>
        </p:spPr>
      </p:pic>
      <p:pic>
        <p:nvPicPr>
          <p:cNvPr id="2052" name="Picture 4" descr="C:\Users\ASUS\Desktop\image05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5286388"/>
            <a:ext cx="3786214" cy="157161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57422" y="2357430"/>
            <a:ext cx="4429156" cy="207170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Пояснити фізичну суть приказок 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857488" y="214290"/>
            <a:ext cx="3143272" cy="235743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Wingdings" pitchFamily="2" charset="2"/>
              <a:buChar char="v"/>
            </a:pP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Вийде правда наверх, як олія на воду.</a:t>
            </a:r>
          </a:p>
        </p:txBody>
      </p:sp>
      <p:sp>
        <p:nvSpPr>
          <p:cNvPr id="4" name="Овал 3"/>
          <p:cNvSpPr/>
          <p:nvPr/>
        </p:nvSpPr>
        <p:spPr>
          <a:xfrm>
            <a:off x="0" y="1571612"/>
            <a:ext cx="2928926" cy="2357454"/>
          </a:xfrm>
          <a:prstGeom prst="ellipse">
            <a:avLst/>
          </a:prstGeom>
          <a:solidFill>
            <a:srgbClr val="F5F27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Wingdings" pitchFamily="2" charset="2"/>
              <a:buChar char="v"/>
            </a:pP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Він у житті, як тріска на </a:t>
            </a: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воді </a:t>
            </a: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" name="Овал 4"/>
          <p:cNvSpPr/>
          <p:nvPr/>
        </p:nvSpPr>
        <p:spPr>
          <a:xfrm>
            <a:off x="1428728" y="4143380"/>
            <a:ext cx="3214710" cy="2357454"/>
          </a:xfrm>
          <a:prstGeom prst="ellipse">
            <a:avLst/>
          </a:prstGeom>
          <a:solidFill>
            <a:srgbClr val="EB4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Wingdings" pitchFamily="2" charset="2"/>
              <a:buChar char="v"/>
            </a:pP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Шила в мішку не заховаєш.</a:t>
            </a:r>
          </a:p>
        </p:txBody>
      </p:sp>
      <p:sp>
        <p:nvSpPr>
          <p:cNvPr id="6" name="Овал 5"/>
          <p:cNvSpPr/>
          <p:nvPr/>
        </p:nvSpPr>
        <p:spPr>
          <a:xfrm>
            <a:off x="6000760" y="1285860"/>
            <a:ext cx="2928958" cy="2428892"/>
          </a:xfrm>
          <a:prstGeom prst="ellipse">
            <a:avLst/>
          </a:prstGeom>
          <a:solidFill>
            <a:srgbClr val="B381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Wingdings" pitchFamily="2" charset="2"/>
              <a:buChar char="v"/>
            </a:pP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Пішов на дно, як сокира.</a:t>
            </a:r>
          </a:p>
        </p:txBody>
      </p:sp>
      <p:sp>
        <p:nvSpPr>
          <p:cNvPr id="7" name="Овал 6"/>
          <p:cNvSpPr/>
          <p:nvPr/>
        </p:nvSpPr>
        <p:spPr>
          <a:xfrm>
            <a:off x="5786446" y="4143380"/>
            <a:ext cx="3143272" cy="2428892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Wingdings" pitchFamily="2" charset="2"/>
              <a:buChar char="v"/>
            </a:pP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Ходить по лезу ножа.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7851648" cy="192882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>Тест – хвилинка</a:t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r>
              <a:rPr lang="uk-UA" sz="4000" b="0" i="1" dirty="0" smtClean="0">
                <a:solidFill>
                  <a:schemeClr val="tx1"/>
                </a:solidFill>
                <a:effectLst/>
              </a:rPr>
              <a:t/>
            </a:r>
            <a:br>
              <a:rPr lang="uk-UA" sz="4000" b="0" i="1" dirty="0" smtClean="0">
                <a:solidFill>
                  <a:schemeClr val="tx1"/>
                </a:solidFill>
                <a:effectLst/>
              </a:rPr>
            </a:br>
            <a:endParaRPr lang="ru-RU" sz="4000" b="0" i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000084"/>
            <a:ext cx="8858280" cy="5857916"/>
          </a:xfrm>
        </p:spPr>
        <p:txBody>
          <a:bodyPr>
            <a:normAutofit/>
          </a:bodyPr>
          <a:lstStyle/>
          <a:p>
            <a:pPr algn="l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l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1. На яку з кульок діє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виштовхувальна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сила: найбільша; найменша ?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</a:t>
            </a:r>
          </a:p>
          <a:p>
            <a:pPr algn="ctr"/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2. Записати речовини, які у воді: 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тонуть                                                      спливають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Мармур, лід, срібло, парафін, ртуть, нафта</a:t>
            </a:r>
          </a:p>
          <a:p>
            <a:pPr algn="ctr"/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3. Записати газ для заповнення       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Записати повітроплавальні  апарати</a:t>
            </a:r>
          </a:p>
          <a:p>
            <a:pPr algn="l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повітряних куль</a:t>
            </a:r>
          </a:p>
          <a:p>
            <a:pPr algn="l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Метан, дирижабль, водень, аеростат, гелій, куля</a:t>
            </a:r>
          </a:p>
          <a:p>
            <a:pPr algn="l"/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1500166" y="1857364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1</a:t>
            </a:r>
            <a:endParaRPr lang="ru-RU" sz="2400" dirty="0"/>
          </a:p>
        </p:txBody>
      </p:sp>
      <p:sp>
        <p:nvSpPr>
          <p:cNvPr id="9" name="Овал 8"/>
          <p:cNvSpPr/>
          <p:nvPr/>
        </p:nvSpPr>
        <p:spPr>
          <a:xfrm>
            <a:off x="3357554" y="1857364"/>
            <a:ext cx="57150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2</a:t>
            </a:r>
            <a:endParaRPr lang="ru-RU" sz="2000" dirty="0"/>
          </a:p>
        </p:txBody>
      </p:sp>
      <p:sp>
        <p:nvSpPr>
          <p:cNvPr id="10" name="Овал 9"/>
          <p:cNvSpPr/>
          <p:nvPr/>
        </p:nvSpPr>
        <p:spPr>
          <a:xfrm>
            <a:off x="4929190" y="1785926"/>
            <a:ext cx="1357322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3</a:t>
            </a:r>
            <a:endParaRPr lang="ru-RU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7772400" cy="1071570"/>
          </a:xfrm>
        </p:spPr>
        <p:txBody>
          <a:bodyPr/>
          <a:lstStyle/>
          <a:p>
            <a:pPr algn="ctr"/>
            <a:r>
              <a:rPr lang="uk-UA" dirty="0" smtClean="0"/>
              <a:t>Завдання додому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2000240"/>
            <a:ext cx="8715436" cy="4857760"/>
          </a:xfrm>
        </p:spPr>
        <p:txBody>
          <a:bodyPr/>
          <a:lstStyle/>
          <a:p>
            <a:pPr algn="ctr"/>
            <a:r>
              <a:rPr lang="uk-UA" dirty="0" smtClean="0"/>
              <a:t>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Підготуватись до навчального проекту (цікаві досліди, повідомлення, презентації, загадки, ребуси) </a:t>
            </a:r>
          </a:p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Виконати завдання для самоперевірки, с.192-193.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</TotalTime>
  <Words>354</Words>
  <Application>Microsoft Office PowerPoint</Application>
  <PresentationFormat>Экран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Підсумково-узагальнюючий  урок з теми </vt:lpstr>
      <vt:lpstr>Мета уроку. Узагальнити й систематизувати знання про тиск, силу тиску, архімедову силу, умови плавання тіл через відповіді на цікаві запитання, розв’язування задач, дослідження. Розвивати вміння та навички розв'язувати задачі різних типів; формувати навички колективної роботи у поєднанні з індивідуальною. Виховувати працьовитість , зацікавленність до роботи, здатність до самоаналізу.  </vt:lpstr>
      <vt:lpstr>Встановити відповідність </vt:lpstr>
      <vt:lpstr>Правильні відповіді</vt:lpstr>
      <vt:lpstr>                                                 Робота в групах  1. Експериментальна задача.  Дослідити, який тиск створюватиме дерев’яний брусок на  поверхню, спираючись на різні грані.  Прилади: дерев'яний брусок, лінійка, динамометр.   2. Обчислити глибину, на якій вчені з корабля “Витязь” виловили рибу, якщо тиск, що створює морська вода на цій глибині дорівнює 74, 16 МПа.     3. Обчислість об'єм тіла, якщо виштовхувальна сила дорівнює 5,6 кН, тіло занурене в гас.    4. Яку силу потрібно прикласти, щоб утримати у воді камінь масою 20 кг і об'ємом 1000 см3?      </vt:lpstr>
      <vt:lpstr>Слайд 6</vt:lpstr>
      <vt:lpstr>           Тест – хвилинка  </vt:lpstr>
      <vt:lpstr>Завдання додому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Підсумково-узагальнюючий урок з теми </dc:title>
  <dc:creator>ASUS</dc:creator>
  <cp:lastModifiedBy>пк</cp:lastModifiedBy>
  <cp:revision>20</cp:revision>
  <dcterms:created xsi:type="dcterms:W3CDTF">2018-03-10T16:51:22Z</dcterms:created>
  <dcterms:modified xsi:type="dcterms:W3CDTF">2020-11-18T18:15:13Z</dcterms:modified>
</cp:coreProperties>
</file>