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4" r:id="rId17"/>
    <p:sldId id="275" r:id="rId18"/>
  </p:sldIdLst>
  <p:sldSz cx="18288000" cy="10287000"/>
  <p:notesSz cx="6858000" cy="9144000"/>
  <p:embeddedFontLst>
    <p:embeddedFont>
      <p:font typeface="Poppins" charset="0"/>
      <p:regular r:id="rId19"/>
    </p:embeddedFont>
    <p:embeddedFont>
      <p:font typeface="Poppins Bold" charset="0"/>
      <p:regular r:id="rId20"/>
    </p:embeddedFont>
    <p:embeddedFont>
      <p:font typeface="Poppins Light" charset="0"/>
      <p:regular r:id="rId21"/>
    </p:embeddedFont>
    <p:embeddedFont>
      <p:font typeface="Calibri" pitchFamily="34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>
        <p:scale>
          <a:sx n="59" d="100"/>
          <a:sy n="59" d="100"/>
        </p:scale>
        <p:origin x="-418" y="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12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16.sv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sv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31.svg"/><Relationship Id="rId18" Type="http://schemas.openxmlformats.org/officeDocument/2006/relationships/image" Target="../media/image1.png"/><Relationship Id="rId3" Type="http://schemas.openxmlformats.org/officeDocument/2006/relationships/image" Target="../media/image21.svg"/><Relationship Id="rId21" Type="http://schemas.openxmlformats.org/officeDocument/2006/relationships/image" Target="../media/image37.svg"/><Relationship Id="rId7" Type="http://schemas.openxmlformats.org/officeDocument/2006/relationships/image" Target="../media/image25.svg"/><Relationship Id="rId12" Type="http://schemas.openxmlformats.org/officeDocument/2006/relationships/image" Target="../media/image16.png"/><Relationship Id="rId17" Type="http://schemas.openxmlformats.org/officeDocument/2006/relationships/image" Target="../media/image35.svg"/><Relationship Id="rId25" Type="http://schemas.openxmlformats.org/officeDocument/2006/relationships/image" Target="../media/image41.svg"/><Relationship Id="rId2" Type="http://schemas.openxmlformats.org/officeDocument/2006/relationships/image" Target="../media/image11.png"/><Relationship Id="rId16" Type="http://schemas.openxmlformats.org/officeDocument/2006/relationships/image" Target="../media/image18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29.svg"/><Relationship Id="rId24" Type="http://schemas.openxmlformats.org/officeDocument/2006/relationships/image" Target="../media/image21.png"/><Relationship Id="rId5" Type="http://schemas.openxmlformats.org/officeDocument/2006/relationships/image" Target="../media/image23.svg"/><Relationship Id="rId15" Type="http://schemas.openxmlformats.org/officeDocument/2006/relationships/image" Target="../media/image33.svg"/><Relationship Id="rId23" Type="http://schemas.openxmlformats.org/officeDocument/2006/relationships/image" Target="../media/image39.svg"/><Relationship Id="rId10" Type="http://schemas.openxmlformats.org/officeDocument/2006/relationships/image" Target="../media/image15.png"/><Relationship Id="rId19" Type="http://schemas.openxmlformats.org/officeDocument/2006/relationships/image" Target="../media/image2.svg"/><Relationship Id="rId4" Type="http://schemas.openxmlformats.org/officeDocument/2006/relationships/image" Target="../media/image12.png"/><Relationship Id="rId9" Type="http://schemas.openxmlformats.org/officeDocument/2006/relationships/image" Target="../media/image27.svg"/><Relationship Id="rId14" Type="http://schemas.openxmlformats.org/officeDocument/2006/relationships/image" Target="../media/image17.png"/><Relationship Id="rId22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sv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sv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37.svg"/><Relationship Id="rId7" Type="http://schemas.openxmlformats.org/officeDocument/2006/relationships/image" Target="../media/image51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49.sv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37.sv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7.sv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7.sv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9.png"/><Relationship Id="rId5" Type="http://schemas.openxmlformats.org/officeDocument/2006/relationships/image" Target="../media/image2.svg"/><Relationship Id="rId10" Type="http://schemas.openxmlformats.org/officeDocument/2006/relationships/image" Target="../media/image35.png"/><Relationship Id="rId4" Type="http://schemas.openxmlformats.org/officeDocument/2006/relationships/image" Target="../media/image1.png"/><Relationship Id="rId9" Type="http://schemas.openxmlformats.org/officeDocument/2006/relationships/image" Target="../media/image34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7.svg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19.png"/><Relationship Id="rId5" Type="http://schemas.openxmlformats.org/officeDocument/2006/relationships/image" Target="../media/image2.svg"/><Relationship Id="rId10" Type="http://schemas.openxmlformats.org/officeDocument/2006/relationships/image" Target="../media/image38.png"/><Relationship Id="rId4" Type="http://schemas.openxmlformats.org/officeDocument/2006/relationships/image" Target="../media/image1.png"/><Relationship Id="rId9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7.svg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19.png"/><Relationship Id="rId5" Type="http://schemas.openxmlformats.org/officeDocument/2006/relationships/image" Target="../media/image2.svg"/><Relationship Id="rId10" Type="http://schemas.openxmlformats.org/officeDocument/2006/relationships/image" Target="../media/image41.png"/><Relationship Id="rId4" Type="http://schemas.openxmlformats.org/officeDocument/2006/relationships/image" Target="../media/image1.png"/><Relationship Id="rId9" Type="http://schemas.openxmlformats.org/officeDocument/2006/relationships/image" Target="../media/image4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14132641" y="6191795"/>
            <a:ext cx="5095967" cy="4882863"/>
          </a:xfrm>
          <a:custGeom>
            <a:avLst/>
            <a:gdLst/>
            <a:ahLst/>
            <a:cxnLst/>
            <a:rect l="l" t="t" r="r" b="b"/>
            <a:pathLst>
              <a:path w="5095967" h="4882863">
                <a:moveTo>
                  <a:pt x="0" y="0"/>
                </a:moveTo>
                <a:lnTo>
                  <a:pt x="5095966" y="0"/>
                </a:lnTo>
                <a:lnTo>
                  <a:pt x="5095966" y="4882863"/>
                </a:lnTo>
                <a:lnTo>
                  <a:pt x="0" y="488286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996699" y="3417538"/>
            <a:ext cx="14294602" cy="2680238"/>
          </a:xfrm>
          <a:custGeom>
            <a:avLst/>
            <a:gdLst/>
            <a:ahLst/>
            <a:cxnLst/>
            <a:rect l="l" t="t" r="r" b="b"/>
            <a:pathLst>
              <a:path w="14294602" h="2680238">
                <a:moveTo>
                  <a:pt x="0" y="0"/>
                </a:moveTo>
                <a:lnTo>
                  <a:pt x="14294602" y="0"/>
                </a:lnTo>
                <a:lnTo>
                  <a:pt x="14294602" y="2680238"/>
                </a:lnTo>
                <a:lnTo>
                  <a:pt x="0" y="268023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996699" y="3674713"/>
            <a:ext cx="14294602" cy="23271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782"/>
              </a:lnSpc>
            </a:pPr>
            <a:r>
              <a:rPr lang="en-US" sz="9650">
                <a:solidFill>
                  <a:srgbClr val="291B25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ДОСЛІДЖЕННЯ БРОУНІВСЬКОГО РУХУ</a:t>
            </a:r>
          </a:p>
        </p:txBody>
      </p:sp>
      <p:sp>
        <p:nvSpPr>
          <p:cNvPr id="5" name="Freeform 5"/>
          <p:cNvSpPr/>
          <p:nvPr/>
        </p:nvSpPr>
        <p:spPr>
          <a:xfrm>
            <a:off x="-685821" y="-406647"/>
            <a:ext cx="4589068" cy="4397162"/>
          </a:xfrm>
          <a:custGeom>
            <a:avLst/>
            <a:gdLst/>
            <a:ahLst/>
            <a:cxnLst/>
            <a:rect l="l" t="t" r="r" b="b"/>
            <a:pathLst>
              <a:path w="4589068" h="4397162">
                <a:moveTo>
                  <a:pt x="0" y="0"/>
                </a:moveTo>
                <a:lnTo>
                  <a:pt x="4589069" y="0"/>
                </a:lnTo>
                <a:lnTo>
                  <a:pt x="4589069" y="4397162"/>
                </a:lnTo>
                <a:lnTo>
                  <a:pt x="0" y="439716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10160305" y="-406647"/>
            <a:ext cx="897748" cy="897748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8985" tIns="58985" rIns="58985" bIns="58985" rtlCol="0" anchor="ctr"/>
            <a:lstStyle/>
            <a:p>
              <a:pPr algn="ctr">
                <a:lnSpc>
                  <a:spcPts val="3088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5214161" y="2005071"/>
            <a:ext cx="468258" cy="468258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76200" y="57150"/>
              <a:ext cx="660400" cy="679450"/>
            </a:xfrm>
            <a:prstGeom prst="rect">
              <a:avLst/>
            </a:prstGeom>
          </p:spPr>
          <p:txBody>
            <a:bodyPr lIns="30766" tIns="30766" rIns="30766" bIns="30766" rtlCol="0" anchor="ctr"/>
            <a:lstStyle/>
            <a:p>
              <a:pPr algn="ctr">
                <a:lnSpc>
                  <a:spcPts val="1610"/>
                </a:lnSpc>
              </a:pPr>
              <a:endParaRPr/>
            </a:p>
          </p:txBody>
        </p:sp>
      </p:grpSp>
      <p:sp>
        <p:nvSpPr>
          <p:cNvPr id="12" name="Freeform 12"/>
          <p:cNvSpPr/>
          <p:nvPr/>
        </p:nvSpPr>
        <p:spPr>
          <a:xfrm rot="1864459">
            <a:off x="16994110" y="1276113"/>
            <a:ext cx="1548177" cy="2120285"/>
          </a:xfrm>
          <a:custGeom>
            <a:avLst/>
            <a:gdLst/>
            <a:ahLst/>
            <a:cxnLst/>
            <a:rect l="l" t="t" r="r" b="b"/>
            <a:pathLst>
              <a:path w="1548177" h="2120285">
                <a:moveTo>
                  <a:pt x="0" y="0"/>
                </a:moveTo>
                <a:lnTo>
                  <a:pt x="1548178" y="0"/>
                </a:lnTo>
                <a:lnTo>
                  <a:pt x="1548178" y="2120286"/>
                </a:lnTo>
                <a:lnTo>
                  <a:pt x="0" y="212028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6291301" y="4525468"/>
            <a:ext cx="3332654" cy="3332654"/>
          </a:xfrm>
          <a:custGeom>
            <a:avLst/>
            <a:gdLst/>
            <a:ahLst/>
            <a:cxnLst/>
            <a:rect l="l" t="t" r="r" b="b"/>
            <a:pathLst>
              <a:path w="3332654" h="3332654">
                <a:moveTo>
                  <a:pt x="0" y="0"/>
                </a:moveTo>
                <a:lnTo>
                  <a:pt x="3332655" y="0"/>
                </a:lnTo>
                <a:lnTo>
                  <a:pt x="3332655" y="3332654"/>
                </a:lnTo>
                <a:lnTo>
                  <a:pt x="0" y="333265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 rot="-1024920">
            <a:off x="2019262" y="7727708"/>
            <a:ext cx="1770278" cy="3061185"/>
          </a:xfrm>
          <a:custGeom>
            <a:avLst/>
            <a:gdLst/>
            <a:ahLst/>
            <a:cxnLst/>
            <a:rect l="l" t="t" r="r" b="b"/>
            <a:pathLst>
              <a:path w="1770278" h="3061185">
                <a:moveTo>
                  <a:pt x="0" y="0"/>
                </a:moveTo>
                <a:lnTo>
                  <a:pt x="1770279" y="0"/>
                </a:lnTo>
                <a:lnTo>
                  <a:pt x="1770279" y="3061184"/>
                </a:lnTo>
                <a:lnTo>
                  <a:pt x="0" y="306118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 rot="1926181">
            <a:off x="426823" y="6751756"/>
            <a:ext cx="899850" cy="2780436"/>
          </a:xfrm>
          <a:custGeom>
            <a:avLst/>
            <a:gdLst/>
            <a:ahLst/>
            <a:cxnLst/>
            <a:rect l="l" t="t" r="r" b="b"/>
            <a:pathLst>
              <a:path w="899850" h="2780436">
                <a:moveTo>
                  <a:pt x="0" y="0"/>
                </a:moveTo>
                <a:lnTo>
                  <a:pt x="899850" y="0"/>
                </a:lnTo>
                <a:lnTo>
                  <a:pt x="899850" y="2780436"/>
                </a:lnTo>
                <a:lnTo>
                  <a:pt x="0" y="278043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894285" y="534869"/>
            <a:ext cx="18153585" cy="1839669"/>
            <a:chOff x="0" y="0"/>
            <a:chExt cx="5566692" cy="56412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566692" cy="564124"/>
            </a:xfrm>
            <a:custGeom>
              <a:avLst/>
              <a:gdLst/>
              <a:ahLst/>
              <a:cxnLst/>
              <a:rect l="l" t="t" r="r" b="b"/>
              <a:pathLst>
                <a:path w="5566692" h="564124">
                  <a:moveTo>
                    <a:pt x="42647" y="0"/>
                  </a:moveTo>
                  <a:lnTo>
                    <a:pt x="5524045" y="0"/>
                  </a:lnTo>
                  <a:cubicBezTo>
                    <a:pt x="5547598" y="0"/>
                    <a:pt x="5566692" y="19094"/>
                    <a:pt x="5566692" y="42647"/>
                  </a:cubicBezTo>
                  <a:lnTo>
                    <a:pt x="5566692" y="521477"/>
                  </a:lnTo>
                  <a:cubicBezTo>
                    <a:pt x="5566692" y="545030"/>
                    <a:pt x="5547598" y="564124"/>
                    <a:pt x="5524045" y="564124"/>
                  </a:cubicBezTo>
                  <a:lnTo>
                    <a:pt x="42647" y="564124"/>
                  </a:lnTo>
                  <a:cubicBezTo>
                    <a:pt x="19094" y="564124"/>
                    <a:pt x="0" y="545030"/>
                    <a:pt x="0" y="521477"/>
                  </a:cubicBezTo>
                  <a:lnTo>
                    <a:pt x="0" y="42647"/>
                  </a:lnTo>
                  <a:cubicBezTo>
                    <a:pt x="0" y="19094"/>
                    <a:pt x="19094" y="0"/>
                    <a:pt x="42647" y="0"/>
                  </a:cubicBezTo>
                  <a:close/>
                </a:path>
              </a:pathLst>
            </a:custGeom>
            <a:solidFill>
              <a:srgbClr val="9D7859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76200"/>
              <a:ext cx="5566692" cy="64032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59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rot="149145">
            <a:off x="4401941" y="3715453"/>
            <a:ext cx="12987908" cy="5738294"/>
          </a:xfrm>
          <a:custGeom>
            <a:avLst/>
            <a:gdLst/>
            <a:ahLst/>
            <a:cxnLst/>
            <a:rect l="l" t="t" r="r" b="b"/>
            <a:pathLst>
              <a:path w="12987908" h="5738294">
                <a:moveTo>
                  <a:pt x="0" y="0"/>
                </a:moveTo>
                <a:lnTo>
                  <a:pt x="12987908" y="0"/>
                </a:lnTo>
                <a:lnTo>
                  <a:pt x="12987908" y="5738294"/>
                </a:lnTo>
                <a:lnTo>
                  <a:pt x="0" y="573829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6625626" y="4413455"/>
            <a:ext cx="445038" cy="458373"/>
          </a:xfrm>
          <a:custGeom>
            <a:avLst/>
            <a:gdLst/>
            <a:ahLst/>
            <a:cxnLst/>
            <a:rect l="l" t="t" r="r" b="b"/>
            <a:pathLst>
              <a:path w="445038" h="458373">
                <a:moveTo>
                  <a:pt x="0" y="0"/>
                </a:moveTo>
                <a:lnTo>
                  <a:pt x="445038" y="0"/>
                </a:lnTo>
                <a:lnTo>
                  <a:pt x="445038" y="458373"/>
                </a:lnTo>
                <a:lnTo>
                  <a:pt x="0" y="45837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6625626" y="6584600"/>
            <a:ext cx="445038" cy="458373"/>
          </a:xfrm>
          <a:custGeom>
            <a:avLst/>
            <a:gdLst/>
            <a:ahLst/>
            <a:cxnLst/>
            <a:rect l="l" t="t" r="r" b="b"/>
            <a:pathLst>
              <a:path w="445038" h="458373">
                <a:moveTo>
                  <a:pt x="0" y="0"/>
                </a:moveTo>
                <a:lnTo>
                  <a:pt x="445038" y="0"/>
                </a:lnTo>
                <a:lnTo>
                  <a:pt x="445038" y="458373"/>
                </a:lnTo>
                <a:lnTo>
                  <a:pt x="0" y="45837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612676" y="2837109"/>
            <a:ext cx="4640394" cy="9979342"/>
          </a:xfrm>
          <a:custGeom>
            <a:avLst/>
            <a:gdLst/>
            <a:ahLst/>
            <a:cxnLst/>
            <a:rect l="l" t="t" r="r" b="b"/>
            <a:pathLst>
              <a:path w="4640394" h="9979342">
                <a:moveTo>
                  <a:pt x="0" y="0"/>
                </a:moveTo>
                <a:lnTo>
                  <a:pt x="4640394" y="0"/>
                </a:lnTo>
                <a:lnTo>
                  <a:pt x="4640394" y="9979342"/>
                </a:lnTo>
                <a:lnTo>
                  <a:pt x="0" y="997934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0" y="890188"/>
            <a:ext cx="16886157" cy="12185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Метою даної роботи </a:t>
            </a:r>
            <a:r>
              <a:rPr lang="en-US" sz="33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є дослідження впливу співвідношення молока і води на характер та інтенсивність броунівського руху частинок у розчині.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070664" y="4250985"/>
            <a:ext cx="9815493" cy="41445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660"/>
              </a:lnSpc>
              <a:spcBef>
                <a:spcPct val="0"/>
              </a:spcBef>
            </a:pPr>
            <a:r>
              <a:rPr lang="en-US" sz="332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Об’єкт дослідження: </a:t>
            </a:r>
            <a:r>
              <a:rPr lang="en-US" sz="332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частинки, що входять до складу молока (жирові кульки, білкові агрегати).</a:t>
            </a:r>
          </a:p>
          <a:p>
            <a:pPr algn="l">
              <a:lnSpc>
                <a:spcPts val="4660"/>
              </a:lnSpc>
              <a:spcBef>
                <a:spcPct val="0"/>
              </a:spcBef>
            </a:pPr>
            <a:endParaRPr lang="en-US" sz="3329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algn="l">
              <a:lnSpc>
                <a:spcPts val="4660"/>
              </a:lnSpc>
              <a:spcBef>
                <a:spcPct val="0"/>
              </a:spcBef>
            </a:pPr>
            <a:r>
              <a:rPr lang="en-US" sz="332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Предмет дослідження: </a:t>
            </a:r>
            <a:r>
              <a:rPr lang="en-US" sz="332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динаміка броунівського руху частинок у молоці при різному співвідношенні з водою.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12658527" y="-3023626"/>
            <a:ext cx="8361271" cy="8011618"/>
          </a:xfrm>
          <a:custGeom>
            <a:avLst/>
            <a:gdLst/>
            <a:ahLst/>
            <a:cxnLst/>
            <a:rect l="l" t="t" r="r" b="b"/>
            <a:pathLst>
              <a:path w="8361271" h="8011618">
                <a:moveTo>
                  <a:pt x="0" y="0"/>
                </a:moveTo>
                <a:lnTo>
                  <a:pt x="8361272" y="0"/>
                </a:lnTo>
                <a:lnTo>
                  <a:pt x="8361272" y="8011618"/>
                </a:lnTo>
                <a:lnTo>
                  <a:pt x="0" y="801161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5051258">
            <a:off x="-2195494" y="5316968"/>
            <a:ext cx="6448389" cy="6178729"/>
          </a:xfrm>
          <a:custGeom>
            <a:avLst/>
            <a:gdLst/>
            <a:ahLst/>
            <a:cxnLst/>
            <a:rect l="l" t="t" r="r" b="b"/>
            <a:pathLst>
              <a:path w="6448389" h="6178729">
                <a:moveTo>
                  <a:pt x="0" y="0"/>
                </a:moveTo>
                <a:lnTo>
                  <a:pt x="6448388" y="0"/>
                </a:lnTo>
                <a:lnTo>
                  <a:pt x="6448388" y="6178729"/>
                </a:lnTo>
                <a:lnTo>
                  <a:pt x="0" y="617872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805676" y="552930"/>
            <a:ext cx="17062227" cy="55002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397"/>
              </a:lnSpc>
              <a:spcBef>
                <a:spcPct val="0"/>
              </a:spcBef>
            </a:pPr>
            <a:r>
              <a:rPr lang="en-US" sz="3855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Для</a:t>
            </a:r>
            <a:r>
              <a:rPr lang="en-US" sz="3855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en-US" sz="3855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досягнення</a:t>
            </a:r>
            <a:r>
              <a:rPr lang="en-US" sz="3855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en-US" sz="3855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мети</a:t>
            </a:r>
            <a:r>
              <a:rPr lang="en-US" sz="3855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en-US" sz="3855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були</a:t>
            </a:r>
            <a:r>
              <a:rPr lang="en-US" sz="3855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en-US" sz="3855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поставлені</a:t>
            </a:r>
            <a:r>
              <a:rPr lang="en-US" sz="3855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en-US" sz="3855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наступні</a:t>
            </a:r>
            <a:r>
              <a:rPr lang="en-US" sz="3855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en-US" sz="3855" b="1" dirty="0" err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завдання</a:t>
            </a:r>
            <a:r>
              <a:rPr lang="en-US" sz="3855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: </a:t>
            </a:r>
          </a:p>
          <a:p>
            <a:pPr algn="l">
              <a:lnSpc>
                <a:spcPts val="5397"/>
              </a:lnSpc>
              <a:spcBef>
                <a:spcPct val="0"/>
              </a:spcBef>
            </a:pPr>
            <a:endParaRPr lang="en-US" sz="3855" dirty="0">
              <a:solidFill>
                <a:srgbClr val="000000"/>
              </a:solidFill>
              <a:latin typeface="Poppins Light"/>
              <a:ea typeface="Poppins Light"/>
              <a:cs typeface="Poppins Light"/>
              <a:sym typeface="Poppins Light"/>
            </a:endParaRPr>
          </a:p>
          <a:p>
            <a:pPr algn="l">
              <a:lnSpc>
                <a:spcPts val="5397"/>
              </a:lnSpc>
              <a:spcBef>
                <a:spcPct val="0"/>
              </a:spcBef>
            </a:pPr>
            <a:r>
              <a:rPr lang="en-US" sz="3855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1. </a:t>
            </a:r>
            <a:r>
              <a:rPr lang="en-US" sz="3855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Ознайомитися</a:t>
            </a:r>
            <a:r>
              <a:rPr lang="en-US" sz="3855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з </a:t>
            </a:r>
            <a:r>
              <a:rPr lang="en-US" sz="3855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теоретичними</a:t>
            </a:r>
            <a:r>
              <a:rPr lang="en-US" sz="3855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en-US" sz="3855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основами</a:t>
            </a:r>
            <a:r>
              <a:rPr lang="en-US" sz="3855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en-US" sz="3855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явища</a:t>
            </a:r>
            <a:r>
              <a:rPr lang="en-US" sz="3855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en-US" sz="3855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броунівського</a:t>
            </a:r>
            <a:r>
              <a:rPr lang="en-US" sz="3855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en-US" sz="3855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руху</a:t>
            </a:r>
            <a:r>
              <a:rPr lang="en-US" sz="3855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.</a:t>
            </a:r>
          </a:p>
          <a:p>
            <a:pPr algn="l">
              <a:lnSpc>
                <a:spcPts val="5397"/>
              </a:lnSpc>
              <a:spcBef>
                <a:spcPct val="0"/>
              </a:spcBef>
            </a:pPr>
            <a:r>
              <a:rPr lang="en-US" sz="3855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2. </a:t>
            </a:r>
            <a:r>
              <a:rPr lang="en-US" sz="3855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Виготовити</a:t>
            </a:r>
            <a:r>
              <a:rPr lang="en-US" sz="3855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en-US" sz="3855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мікропрепарати</a:t>
            </a:r>
            <a:r>
              <a:rPr lang="en-US" sz="3855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en-US" sz="3855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для</a:t>
            </a:r>
            <a:r>
              <a:rPr lang="en-US" sz="3855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en-US" sz="3855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спостереження</a:t>
            </a:r>
            <a:r>
              <a:rPr lang="en-US" sz="3855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uk-UA" sz="3855" dirty="0" smtClean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даного</a:t>
            </a:r>
            <a:r>
              <a:rPr lang="en-US" sz="3855" dirty="0" smtClean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en-US" sz="3855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руху</a:t>
            </a:r>
            <a:r>
              <a:rPr lang="en-US" sz="3855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.</a:t>
            </a:r>
          </a:p>
          <a:p>
            <a:pPr algn="l">
              <a:lnSpc>
                <a:spcPts val="5397"/>
              </a:lnSpc>
              <a:spcBef>
                <a:spcPct val="0"/>
              </a:spcBef>
            </a:pPr>
            <a:r>
              <a:rPr lang="en-US" sz="3855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3. </a:t>
            </a:r>
            <a:r>
              <a:rPr lang="en-US" sz="3855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Створити</a:t>
            </a:r>
            <a:r>
              <a:rPr lang="en-US" sz="3855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en-US" sz="3855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відеозаписи</a:t>
            </a:r>
            <a:r>
              <a:rPr lang="en-US" sz="3855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en-US" sz="3855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експериментів</a:t>
            </a:r>
            <a:r>
              <a:rPr lang="en-US" sz="3855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en-US" sz="3855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із</a:t>
            </a:r>
            <a:r>
              <a:rPr lang="en-US" sz="3855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en-US" sz="3855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мікропрепаратами</a:t>
            </a:r>
            <a:r>
              <a:rPr lang="en-US" sz="3855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.</a:t>
            </a:r>
          </a:p>
          <a:p>
            <a:pPr algn="l">
              <a:lnSpc>
                <a:spcPts val="5397"/>
              </a:lnSpc>
              <a:spcBef>
                <a:spcPct val="0"/>
              </a:spcBef>
            </a:pPr>
            <a:r>
              <a:rPr lang="en-US" sz="3855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4. </a:t>
            </a:r>
            <a:r>
              <a:rPr lang="en-US" sz="3855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Використовуючи</a:t>
            </a:r>
            <a:r>
              <a:rPr lang="en-US" sz="3855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en-US" sz="3855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програмне</a:t>
            </a:r>
            <a:r>
              <a:rPr lang="en-US" sz="3855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en-US" sz="3855" dirty="0" err="1" smtClean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забезпечення</a:t>
            </a:r>
            <a:r>
              <a:rPr lang="uk-UA" sz="3855" dirty="0" smtClean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en-US" sz="3200" b="1" dirty="0" smtClean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Tracker</a:t>
            </a:r>
            <a:r>
              <a:rPr lang="en-US" sz="3855" dirty="0" smtClean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en-US" sz="3855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для</a:t>
            </a:r>
            <a:r>
              <a:rPr lang="en-US" sz="3855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en-US" sz="3855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відеоаналізу</a:t>
            </a:r>
            <a:r>
              <a:rPr lang="en-US" sz="3855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, </a:t>
            </a:r>
            <a:r>
              <a:rPr lang="en-US" sz="3855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отримати</a:t>
            </a:r>
            <a:r>
              <a:rPr lang="en-US" sz="3855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en-US" sz="3855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траєкторії</a:t>
            </a:r>
            <a:r>
              <a:rPr lang="en-US" sz="3855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en-US" sz="3855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руху</a:t>
            </a:r>
            <a:r>
              <a:rPr lang="en-US" sz="3855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en-US" sz="3855" dirty="0" err="1" smtClean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броунівських</a:t>
            </a:r>
            <a:r>
              <a:rPr lang="en-US" sz="3855" dirty="0" smtClean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en-US" sz="3855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часток</a:t>
            </a:r>
            <a:r>
              <a:rPr lang="en-US" sz="3855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.</a:t>
            </a:r>
          </a:p>
          <a:p>
            <a:pPr algn="l">
              <a:lnSpc>
                <a:spcPts val="5397"/>
              </a:lnSpc>
              <a:spcBef>
                <a:spcPct val="0"/>
              </a:spcBef>
            </a:pPr>
            <a:r>
              <a:rPr lang="en-US" sz="3855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5. </a:t>
            </a:r>
            <a:r>
              <a:rPr lang="en-US" sz="3855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Проаналізувати</a:t>
            </a:r>
            <a:r>
              <a:rPr lang="en-US" sz="3855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en-US" sz="3855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отримані</a:t>
            </a:r>
            <a:r>
              <a:rPr lang="en-US" sz="3855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en-US" sz="3855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дані</a:t>
            </a:r>
            <a:r>
              <a:rPr lang="en-US" sz="3855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en-US" sz="3855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та</a:t>
            </a:r>
            <a:r>
              <a:rPr lang="en-US" sz="3855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en-US" sz="3855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зробити</a:t>
            </a:r>
            <a:r>
              <a:rPr lang="en-US" sz="3855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en-US" sz="3855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висновки</a:t>
            </a:r>
            <a:r>
              <a:rPr lang="en-US" sz="3855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.</a:t>
            </a:r>
          </a:p>
        </p:txBody>
      </p:sp>
      <p:sp>
        <p:nvSpPr>
          <p:cNvPr id="5" name="Freeform 5"/>
          <p:cNvSpPr/>
          <p:nvPr/>
        </p:nvSpPr>
        <p:spPr>
          <a:xfrm>
            <a:off x="13515711" y="5706637"/>
            <a:ext cx="4352192" cy="4114800"/>
          </a:xfrm>
          <a:custGeom>
            <a:avLst/>
            <a:gdLst/>
            <a:ahLst/>
            <a:cxnLst/>
            <a:rect l="l" t="t" r="r" b="b"/>
            <a:pathLst>
              <a:path w="4352192" h="4114800">
                <a:moveTo>
                  <a:pt x="0" y="0"/>
                </a:moveTo>
                <a:lnTo>
                  <a:pt x="4352192" y="0"/>
                </a:lnTo>
                <a:lnTo>
                  <a:pt x="435219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3688178" y="1247406"/>
            <a:ext cx="9850392" cy="2141907"/>
            <a:chOff x="0" y="0"/>
            <a:chExt cx="2594342" cy="56412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594342" cy="564124"/>
            </a:xfrm>
            <a:custGeom>
              <a:avLst/>
              <a:gdLst/>
              <a:ahLst/>
              <a:cxnLst/>
              <a:rect l="l" t="t" r="r" b="b"/>
              <a:pathLst>
                <a:path w="2594342" h="564124">
                  <a:moveTo>
                    <a:pt x="78595" y="0"/>
                  </a:moveTo>
                  <a:lnTo>
                    <a:pt x="2515747" y="0"/>
                  </a:lnTo>
                  <a:cubicBezTo>
                    <a:pt x="2536592" y="0"/>
                    <a:pt x="2556583" y="8281"/>
                    <a:pt x="2571322" y="23020"/>
                  </a:cubicBezTo>
                  <a:cubicBezTo>
                    <a:pt x="2586062" y="37759"/>
                    <a:pt x="2594342" y="57750"/>
                    <a:pt x="2594342" y="78595"/>
                  </a:cubicBezTo>
                  <a:lnTo>
                    <a:pt x="2594342" y="485529"/>
                  </a:lnTo>
                  <a:cubicBezTo>
                    <a:pt x="2594342" y="506373"/>
                    <a:pt x="2586062" y="526364"/>
                    <a:pt x="2571322" y="541104"/>
                  </a:cubicBezTo>
                  <a:cubicBezTo>
                    <a:pt x="2556583" y="555843"/>
                    <a:pt x="2536592" y="564124"/>
                    <a:pt x="2515747" y="564124"/>
                  </a:cubicBezTo>
                  <a:lnTo>
                    <a:pt x="78595" y="564124"/>
                  </a:lnTo>
                  <a:cubicBezTo>
                    <a:pt x="57750" y="564124"/>
                    <a:pt x="37759" y="555843"/>
                    <a:pt x="23020" y="541104"/>
                  </a:cubicBezTo>
                  <a:cubicBezTo>
                    <a:pt x="8281" y="526364"/>
                    <a:pt x="0" y="506373"/>
                    <a:pt x="0" y="485529"/>
                  </a:cubicBezTo>
                  <a:lnTo>
                    <a:pt x="0" y="78595"/>
                  </a:lnTo>
                  <a:cubicBezTo>
                    <a:pt x="0" y="57750"/>
                    <a:pt x="8281" y="37759"/>
                    <a:pt x="23020" y="23020"/>
                  </a:cubicBezTo>
                  <a:cubicBezTo>
                    <a:pt x="37759" y="8281"/>
                    <a:pt x="57750" y="0"/>
                    <a:pt x="78595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76200"/>
              <a:ext cx="2594342" cy="64032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59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-3688178" y="75105"/>
            <a:ext cx="9484049" cy="1768501"/>
            <a:chOff x="0" y="0"/>
            <a:chExt cx="2497856" cy="46577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497856" cy="465778"/>
            </a:xfrm>
            <a:custGeom>
              <a:avLst/>
              <a:gdLst/>
              <a:ahLst/>
              <a:cxnLst/>
              <a:rect l="l" t="t" r="r" b="b"/>
              <a:pathLst>
                <a:path w="2497856" h="465778">
                  <a:moveTo>
                    <a:pt x="81631" y="0"/>
                  </a:moveTo>
                  <a:lnTo>
                    <a:pt x="2416226" y="0"/>
                  </a:lnTo>
                  <a:cubicBezTo>
                    <a:pt x="2437875" y="0"/>
                    <a:pt x="2458638" y="8600"/>
                    <a:pt x="2473947" y="23909"/>
                  </a:cubicBezTo>
                  <a:cubicBezTo>
                    <a:pt x="2489256" y="39218"/>
                    <a:pt x="2497856" y="59981"/>
                    <a:pt x="2497856" y="81631"/>
                  </a:cubicBezTo>
                  <a:lnTo>
                    <a:pt x="2497856" y="384147"/>
                  </a:lnTo>
                  <a:cubicBezTo>
                    <a:pt x="2497856" y="429231"/>
                    <a:pt x="2461309" y="465778"/>
                    <a:pt x="2416226" y="465778"/>
                  </a:cubicBezTo>
                  <a:lnTo>
                    <a:pt x="81631" y="465778"/>
                  </a:lnTo>
                  <a:cubicBezTo>
                    <a:pt x="36547" y="465778"/>
                    <a:pt x="0" y="429231"/>
                    <a:pt x="0" y="384147"/>
                  </a:cubicBezTo>
                  <a:lnTo>
                    <a:pt x="0" y="81631"/>
                  </a:lnTo>
                  <a:cubicBezTo>
                    <a:pt x="0" y="36547"/>
                    <a:pt x="36547" y="0"/>
                    <a:pt x="81631" y="0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76200"/>
              <a:ext cx="2497856" cy="54197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59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534232" y="2017844"/>
            <a:ext cx="14503440" cy="4324392"/>
            <a:chOff x="0" y="0"/>
            <a:chExt cx="4072116" cy="1214155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4072116" cy="1214155"/>
            </a:xfrm>
            <a:custGeom>
              <a:avLst/>
              <a:gdLst/>
              <a:ahLst/>
              <a:cxnLst/>
              <a:rect l="l" t="t" r="r" b="b"/>
              <a:pathLst>
                <a:path w="4072116" h="1214155">
                  <a:moveTo>
                    <a:pt x="21352" y="0"/>
                  </a:moveTo>
                  <a:lnTo>
                    <a:pt x="4050764" y="0"/>
                  </a:lnTo>
                  <a:cubicBezTo>
                    <a:pt x="4062557" y="0"/>
                    <a:pt x="4072116" y="9560"/>
                    <a:pt x="4072116" y="21352"/>
                  </a:cubicBezTo>
                  <a:lnTo>
                    <a:pt x="4072116" y="1192803"/>
                  </a:lnTo>
                  <a:cubicBezTo>
                    <a:pt x="4072116" y="1198466"/>
                    <a:pt x="4069867" y="1203897"/>
                    <a:pt x="4065862" y="1207901"/>
                  </a:cubicBezTo>
                  <a:cubicBezTo>
                    <a:pt x="4061858" y="1211906"/>
                    <a:pt x="4056427" y="1214155"/>
                    <a:pt x="4050764" y="1214155"/>
                  </a:cubicBezTo>
                  <a:lnTo>
                    <a:pt x="21352" y="1214155"/>
                  </a:lnTo>
                  <a:cubicBezTo>
                    <a:pt x="15689" y="1214155"/>
                    <a:pt x="10258" y="1211906"/>
                    <a:pt x="6254" y="1207901"/>
                  </a:cubicBezTo>
                  <a:cubicBezTo>
                    <a:pt x="2250" y="1203897"/>
                    <a:pt x="0" y="1198466"/>
                    <a:pt x="0" y="1192803"/>
                  </a:cubicBezTo>
                  <a:lnTo>
                    <a:pt x="0" y="21352"/>
                  </a:lnTo>
                  <a:cubicBezTo>
                    <a:pt x="0" y="15689"/>
                    <a:pt x="2250" y="10258"/>
                    <a:pt x="6254" y="6254"/>
                  </a:cubicBezTo>
                  <a:cubicBezTo>
                    <a:pt x="10258" y="2250"/>
                    <a:pt x="15689" y="0"/>
                    <a:pt x="21352" y="0"/>
                  </a:cubicBezTo>
                  <a:close/>
                </a:path>
              </a:pathLst>
            </a:custGeom>
            <a:solidFill>
              <a:srgbClr val="FFFFFF"/>
            </a:solidFill>
            <a:ln w="28575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id="10" name="TextBox 10"/>
            <p:cNvSpPr txBox="1"/>
            <p:nvPr/>
          </p:nvSpPr>
          <p:spPr>
            <a:xfrm>
              <a:off x="0" y="-114300"/>
              <a:ext cx="4072116" cy="1328455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algn="ctr">
                <a:lnSpc>
                  <a:spcPts val="5179"/>
                </a:lnSpc>
              </a:pPr>
              <a:r>
                <a:rPr lang="en-US" sz="36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6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Дослідження</a:t>
              </a:r>
              <a:r>
                <a:rPr lang="en-US" sz="36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6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розкриває</a:t>
              </a:r>
              <a:r>
                <a:rPr lang="en-US" sz="36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6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залежність</a:t>
              </a:r>
              <a:r>
                <a:rPr lang="en-US" sz="36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6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інтенсивності</a:t>
              </a:r>
              <a:r>
                <a:rPr lang="en-US" sz="36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6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броунівського</a:t>
              </a:r>
              <a:r>
                <a:rPr lang="en-US" sz="36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6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руху</a:t>
              </a:r>
              <a:r>
                <a:rPr lang="en-US" sz="36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6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частинок</a:t>
              </a:r>
              <a:r>
                <a:rPr lang="en-US" sz="36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699" dirty="0" err="1" smtClean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від</a:t>
              </a:r>
              <a:r>
                <a:rPr lang="en-US" sz="3699" dirty="0" smtClean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6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концентрації</a:t>
              </a:r>
              <a:r>
                <a:rPr lang="en-US" sz="36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6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молока</a:t>
              </a:r>
              <a:r>
                <a:rPr lang="en-US" sz="36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у </a:t>
              </a:r>
              <a:r>
                <a:rPr lang="en-US" sz="36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воді</a:t>
              </a:r>
              <a:r>
                <a:rPr lang="en-US" sz="36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, </a:t>
              </a:r>
              <a:r>
                <a:rPr lang="en-US" sz="36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що</a:t>
              </a:r>
              <a:r>
                <a:rPr lang="en-US" sz="36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6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розширює</a:t>
              </a:r>
              <a:r>
                <a:rPr lang="en-US" sz="36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6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уявлення</a:t>
              </a:r>
              <a:r>
                <a:rPr lang="en-US" sz="36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6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про</a:t>
              </a:r>
              <a:r>
                <a:rPr lang="en-US" sz="36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6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вплив</a:t>
              </a:r>
              <a:r>
                <a:rPr lang="en-US" sz="36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6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фізичних</a:t>
              </a:r>
              <a:r>
                <a:rPr lang="en-US" sz="36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6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параметрів</a:t>
              </a:r>
              <a:r>
                <a:rPr lang="en-US" sz="36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6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середовища</a:t>
              </a:r>
              <a:r>
                <a:rPr lang="en-US" sz="36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6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на</a:t>
              </a:r>
              <a:r>
                <a:rPr lang="en-US" sz="36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6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хаотичний</a:t>
              </a:r>
              <a:r>
                <a:rPr lang="en-US" sz="36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6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рух</a:t>
              </a:r>
              <a:r>
                <a:rPr lang="en-US" sz="36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6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частинок</a:t>
              </a:r>
              <a:r>
                <a:rPr lang="en-US" sz="36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у </a:t>
              </a:r>
              <a:r>
                <a:rPr lang="en-US" sz="36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колоїдних</a:t>
              </a:r>
              <a:r>
                <a:rPr lang="en-US" sz="36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6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системах</a:t>
              </a:r>
              <a:r>
                <a:rPr lang="en-US" sz="36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.</a:t>
              </a:r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7590816" y="7094228"/>
            <a:ext cx="5911148" cy="1748398"/>
            <a:chOff x="0" y="0"/>
            <a:chExt cx="7881530" cy="2331198"/>
          </a:xfrm>
        </p:grpSpPr>
        <p:sp>
          <p:nvSpPr>
            <p:cNvPr id="12" name="Freeform 12"/>
            <p:cNvSpPr/>
            <p:nvPr/>
          </p:nvSpPr>
          <p:spPr>
            <a:xfrm>
              <a:off x="0" y="274193"/>
              <a:ext cx="1629523" cy="1608783"/>
            </a:xfrm>
            <a:custGeom>
              <a:avLst/>
              <a:gdLst/>
              <a:ahLst/>
              <a:cxnLst/>
              <a:rect l="l" t="t" r="r" b="b"/>
              <a:pathLst>
                <a:path w="1629523" h="1608783">
                  <a:moveTo>
                    <a:pt x="0" y="0"/>
                  </a:moveTo>
                  <a:lnTo>
                    <a:pt x="1629523" y="0"/>
                  </a:lnTo>
                  <a:lnTo>
                    <a:pt x="1629523" y="1608783"/>
                  </a:lnTo>
                  <a:lnTo>
                    <a:pt x="0" y="16087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3" name="Freeform 13"/>
            <p:cNvSpPr/>
            <p:nvPr/>
          </p:nvSpPr>
          <p:spPr>
            <a:xfrm>
              <a:off x="2105863" y="0"/>
              <a:ext cx="1347856" cy="2331198"/>
            </a:xfrm>
            <a:custGeom>
              <a:avLst/>
              <a:gdLst/>
              <a:ahLst/>
              <a:cxnLst/>
              <a:rect l="l" t="t" r="r" b="b"/>
              <a:pathLst>
                <a:path w="1347856" h="2331198">
                  <a:moveTo>
                    <a:pt x="0" y="0"/>
                  </a:moveTo>
                  <a:lnTo>
                    <a:pt x="1347856" y="0"/>
                  </a:lnTo>
                  <a:lnTo>
                    <a:pt x="1347856" y="2331198"/>
                  </a:lnTo>
                  <a:lnTo>
                    <a:pt x="0" y="23311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4" name="Freeform 14"/>
            <p:cNvSpPr/>
            <p:nvPr/>
          </p:nvSpPr>
          <p:spPr>
            <a:xfrm>
              <a:off x="4141728" y="274193"/>
              <a:ext cx="1689208" cy="592758"/>
            </a:xfrm>
            <a:custGeom>
              <a:avLst/>
              <a:gdLst/>
              <a:ahLst/>
              <a:cxnLst/>
              <a:rect l="l" t="t" r="r" b="b"/>
              <a:pathLst>
                <a:path w="1689208" h="592758">
                  <a:moveTo>
                    <a:pt x="0" y="0"/>
                  </a:moveTo>
                  <a:lnTo>
                    <a:pt x="1689208" y="0"/>
                  </a:lnTo>
                  <a:lnTo>
                    <a:pt x="1689208" y="592758"/>
                  </a:lnTo>
                  <a:lnTo>
                    <a:pt x="0" y="59275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=""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5" name="Freeform 15"/>
            <p:cNvSpPr/>
            <p:nvPr/>
          </p:nvSpPr>
          <p:spPr>
            <a:xfrm>
              <a:off x="4141728" y="1165599"/>
              <a:ext cx="1689208" cy="592758"/>
            </a:xfrm>
            <a:custGeom>
              <a:avLst/>
              <a:gdLst/>
              <a:ahLst/>
              <a:cxnLst/>
              <a:rect l="l" t="t" r="r" b="b"/>
              <a:pathLst>
                <a:path w="1689208" h="592758">
                  <a:moveTo>
                    <a:pt x="0" y="0"/>
                  </a:moveTo>
                  <a:lnTo>
                    <a:pt x="1689208" y="0"/>
                  </a:lnTo>
                  <a:lnTo>
                    <a:pt x="1689208" y="592758"/>
                  </a:lnTo>
                  <a:lnTo>
                    <a:pt x="0" y="59275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=""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6" name="Freeform 16"/>
            <p:cNvSpPr/>
            <p:nvPr/>
          </p:nvSpPr>
          <p:spPr>
            <a:xfrm rot="-1544135">
              <a:off x="6934440" y="981303"/>
              <a:ext cx="94282" cy="95673"/>
            </a:xfrm>
            <a:custGeom>
              <a:avLst/>
              <a:gdLst/>
              <a:ahLst/>
              <a:cxnLst/>
              <a:rect l="l" t="t" r="r" b="b"/>
              <a:pathLst>
                <a:path w="94282" h="95673">
                  <a:moveTo>
                    <a:pt x="0" y="0"/>
                  </a:moveTo>
                  <a:lnTo>
                    <a:pt x="94281" y="0"/>
                  </a:lnTo>
                  <a:lnTo>
                    <a:pt x="94281" y="95674"/>
                  </a:lnTo>
                  <a:lnTo>
                    <a:pt x="0" y="9567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=""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7" name="Freeform 17"/>
            <p:cNvSpPr/>
            <p:nvPr/>
          </p:nvSpPr>
          <p:spPr>
            <a:xfrm>
              <a:off x="7449064" y="1526458"/>
              <a:ext cx="222280" cy="191160"/>
            </a:xfrm>
            <a:custGeom>
              <a:avLst/>
              <a:gdLst/>
              <a:ahLst/>
              <a:cxnLst/>
              <a:rect l="l" t="t" r="r" b="b"/>
              <a:pathLst>
                <a:path w="222280" h="191160">
                  <a:moveTo>
                    <a:pt x="0" y="0"/>
                  </a:moveTo>
                  <a:lnTo>
                    <a:pt x="222279" y="0"/>
                  </a:lnTo>
                  <a:lnTo>
                    <a:pt x="222279" y="191161"/>
                  </a:lnTo>
                  <a:lnTo>
                    <a:pt x="0" y="1911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=""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8" name="Freeform 18"/>
            <p:cNvSpPr/>
            <p:nvPr/>
          </p:nvSpPr>
          <p:spPr>
            <a:xfrm>
              <a:off x="7449064" y="981303"/>
              <a:ext cx="158673" cy="136459"/>
            </a:xfrm>
            <a:custGeom>
              <a:avLst/>
              <a:gdLst/>
              <a:ahLst/>
              <a:cxnLst/>
              <a:rect l="l" t="t" r="r" b="b"/>
              <a:pathLst>
                <a:path w="158673" h="136459">
                  <a:moveTo>
                    <a:pt x="0" y="0"/>
                  </a:moveTo>
                  <a:lnTo>
                    <a:pt x="158673" y="0"/>
                  </a:lnTo>
                  <a:lnTo>
                    <a:pt x="158673" y="136459"/>
                  </a:lnTo>
                  <a:lnTo>
                    <a:pt x="0" y="13645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="" xmlns:asvg="http://schemas.microsoft.com/office/drawing/2016/SVG/main" r:embed="rId1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9" name="Freeform 19"/>
            <p:cNvSpPr/>
            <p:nvPr/>
          </p:nvSpPr>
          <p:spPr>
            <a:xfrm rot="1273376">
              <a:off x="6869237" y="1975346"/>
              <a:ext cx="77648" cy="78794"/>
            </a:xfrm>
            <a:custGeom>
              <a:avLst/>
              <a:gdLst/>
              <a:ahLst/>
              <a:cxnLst/>
              <a:rect l="l" t="t" r="r" b="b"/>
              <a:pathLst>
                <a:path w="77648" h="78794">
                  <a:moveTo>
                    <a:pt x="0" y="0"/>
                  </a:moveTo>
                  <a:lnTo>
                    <a:pt x="77647" y="0"/>
                  </a:lnTo>
                  <a:lnTo>
                    <a:pt x="77647" y="78794"/>
                  </a:lnTo>
                  <a:lnTo>
                    <a:pt x="0" y="787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="" xmlns:asvg="http://schemas.microsoft.com/office/drawing/2016/SVG/main" r:embed="rId1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0" name="Freeform 20"/>
            <p:cNvSpPr/>
            <p:nvPr/>
          </p:nvSpPr>
          <p:spPr>
            <a:xfrm rot="-3101567">
              <a:off x="7170773" y="1083382"/>
              <a:ext cx="95601" cy="82217"/>
            </a:xfrm>
            <a:custGeom>
              <a:avLst/>
              <a:gdLst/>
              <a:ahLst/>
              <a:cxnLst/>
              <a:rect l="l" t="t" r="r" b="b"/>
              <a:pathLst>
                <a:path w="95601" h="82217">
                  <a:moveTo>
                    <a:pt x="0" y="0"/>
                  </a:moveTo>
                  <a:lnTo>
                    <a:pt x="95601" y="0"/>
                  </a:lnTo>
                  <a:lnTo>
                    <a:pt x="95601" y="82217"/>
                  </a:lnTo>
                  <a:lnTo>
                    <a:pt x="0" y="8221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=""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1" name="Freeform 21"/>
            <p:cNvSpPr/>
            <p:nvPr/>
          </p:nvSpPr>
          <p:spPr>
            <a:xfrm>
              <a:off x="7266374" y="1414141"/>
              <a:ext cx="94282" cy="95673"/>
            </a:xfrm>
            <a:custGeom>
              <a:avLst/>
              <a:gdLst/>
              <a:ahLst/>
              <a:cxnLst/>
              <a:rect l="l" t="t" r="r" b="b"/>
              <a:pathLst>
                <a:path w="94282" h="95673">
                  <a:moveTo>
                    <a:pt x="0" y="0"/>
                  </a:moveTo>
                  <a:lnTo>
                    <a:pt x="94281" y="0"/>
                  </a:lnTo>
                  <a:lnTo>
                    <a:pt x="94281" y="95674"/>
                  </a:lnTo>
                  <a:lnTo>
                    <a:pt x="0" y="9567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=""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2" name="Freeform 22"/>
            <p:cNvSpPr/>
            <p:nvPr/>
          </p:nvSpPr>
          <p:spPr>
            <a:xfrm rot="-1480127">
              <a:off x="7028721" y="1717619"/>
              <a:ext cx="94282" cy="95673"/>
            </a:xfrm>
            <a:custGeom>
              <a:avLst/>
              <a:gdLst/>
              <a:ahLst/>
              <a:cxnLst/>
              <a:rect l="l" t="t" r="r" b="b"/>
              <a:pathLst>
                <a:path w="94282" h="95673">
                  <a:moveTo>
                    <a:pt x="0" y="0"/>
                  </a:moveTo>
                  <a:lnTo>
                    <a:pt x="94282" y="0"/>
                  </a:lnTo>
                  <a:lnTo>
                    <a:pt x="94282" y="95673"/>
                  </a:lnTo>
                  <a:lnTo>
                    <a:pt x="0" y="956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=""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3" name="Freeform 23"/>
            <p:cNvSpPr/>
            <p:nvPr/>
          </p:nvSpPr>
          <p:spPr>
            <a:xfrm rot="1831117">
              <a:off x="7170773" y="1906092"/>
              <a:ext cx="95601" cy="82217"/>
            </a:xfrm>
            <a:custGeom>
              <a:avLst/>
              <a:gdLst/>
              <a:ahLst/>
              <a:cxnLst/>
              <a:rect l="l" t="t" r="r" b="b"/>
              <a:pathLst>
                <a:path w="95601" h="82217">
                  <a:moveTo>
                    <a:pt x="0" y="0"/>
                  </a:moveTo>
                  <a:lnTo>
                    <a:pt x="95601" y="0"/>
                  </a:lnTo>
                  <a:lnTo>
                    <a:pt x="95601" y="82217"/>
                  </a:lnTo>
                  <a:lnTo>
                    <a:pt x="0" y="8221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=""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4" name="Freeform 24"/>
            <p:cNvSpPr/>
            <p:nvPr/>
          </p:nvSpPr>
          <p:spPr>
            <a:xfrm>
              <a:off x="7607737" y="1848220"/>
              <a:ext cx="114061" cy="115744"/>
            </a:xfrm>
            <a:custGeom>
              <a:avLst/>
              <a:gdLst/>
              <a:ahLst/>
              <a:cxnLst/>
              <a:rect l="l" t="t" r="r" b="b"/>
              <a:pathLst>
                <a:path w="114061" h="115744">
                  <a:moveTo>
                    <a:pt x="0" y="0"/>
                  </a:moveTo>
                  <a:lnTo>
                    <a:pt x="114060" y="0"/>
                  </a:lnTo>
                  <a:lnTo>
                    <a:pt x="114060" y="115744"/>
                  </a:lnTo>
                  <a:lnTo>
                    <a:pt x="0" y="11574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="" xmlns:asvg="http://schemas.microsoft.com/office/drawing/2016/SVG/main" r:embed="rId1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5" name="Freeform 25"/>
            <p:cNvSpPr/>
            <p:nvPr/>
          </p:nvSpPr>
          <p:spPr>
            <a:xfrm rot="138523">
              <a:off x="7809472" y="1357389"/>
              <a:ext cx="69801" cy="113504"/>
            </a:xfrm>
            <a:custGeom>
              <a:avLst/>
              <a:gdLst/>
              <a:ahLst/>
              <a:cxnLst/>
              <a:rect l="l" t="t" r="r" b="b"/>
              <a:pathLst>
                <a:path w="69801" h="113504">
                  <a:moveTo>
                    <a:pt x="0" y="0"/>
                  </a:moveTo>
                  <a:lnTo>
                    <a:pt x="69801" y="0"/>
                  </a:lnTo>
                  <a:lnTo>
                    <a:pt x="69801" y="113505"/>
                  </a:lnTo>
                  <a:lnTo>
                    <a:pt x="0" y="11350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="" xmlns:asvg="http://schemas.microsoft.com/office/drawing/2016/SVG/main" r:embed="rId15"/>
                  </a:ext>
                </a:extLst>
              </a:blip>
              <a:stretch>
                <a:fillRect r="-63408" b="-1973"/>
              </a:stretch>
            </a:blipFill>
          </p:spPr>
        </p:sp>
        <p:sp>
          <p:nvSpPr>
            <p:cNvPr id="26" name="Freeform 26"/>
            <p:cNvSpPr/>
            <p:nvPr/>
          </p:nvSpPr>
          <p:spPr>
            <a:xfrm rot="-159082">
              <a:off x="6840626" y="1511412"/>
              <a:ext cx="71213" cy="93918"/>
            </a:xfrm>
            <a:custGeom>
              <a:avLst/>
              <a:gdLst/>
              <a:ahLst/>
              <a:cxnLst/>
              <a:rect l="l" t="t" r="r" b="b"/>
              <a:pathLst>
                <a:path w="71213" h="93918">
                  <a:moveTo>
                    <a:pt x="0" y="0"/>
                  </a:moveTo>
                  <a:lnTo>
                    <a:pt x="71213" y="0"/>
                  </a:lnTo>
                  <a:lnTo>
                    <a:pt x="71213" y="93918"/>
                  </a:lnTo>
                  <a:lnTo>
                    <a:pt x="0" y="9391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="" xmlns:asvg="http://schemas.microsoft.com/office/drawing/2016/SVG/main" r:embed="rId9"/>
                  </a:ext>
                </a:extLst>
              </a:blip>
              <a:stretch>
                <a:fillRect l="-32393" b="-1869"/>
              </a:stretch>
            </a:blipFill>
          </p:spPr>
        </p:sp>
        <p:sp>
          <p:nvSpPr>
            <p:cNvPr id="27" name="Freeform 27"/>
            <p:cNvSpPr/>
            <p:nvPr/>
          </p:nvSpPr>
          <p:spPr>
            <a:xfrm rot="1273376">
              <a:off x="7088332" y="1388841"/>
              <a:ext cx="114061" cy="115744"/>
            </a:xfrm>
            <a:custGeom>
              <a:avLst/>
              <a:gdLst/>
              <a:ahLst/>
              <a:cxnLst/>
              <a:rect l="l" t="t" r="r" b="b"/>
              <a:pathLst>
                <a:path w="114061" h="115744">
                  <a:moveTo>
                    <a:pt x="0" y="0"/>
                  </a:moveTo>
                  <a:lnTo>
                    <a:pt x="114061" y="0"/>
                  </a:lnTo>
                  <a:lnTo>
                    <a:pt x="114061" y="115744"/>
                  </a:lnTo>
                  <a:lnTo>
                    <a:pt x="0" y="11574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="" xmlns:asvg="http://schemas.microsoft.com/office/drawing/2016/SVG/main" r:embed="rId1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8" name="Freeform 28"/>
            <p:cNvSpPr/>
            <p:nvPr/>
          </p:nvSpPr>
          <p:spPr>
            <a:xfrm>
              <a:off x="7412614" y="1211945"/>
              <a:ext cx="207115" cy="202196"/>
            </a:xfrm>
            <a:custGeom>
              <a:avLst/>
              <a:gdLst/>
              <a:ahLst/>
              <a:cxnLst/>
              <a:rect l="l" t="t" r="r" b="b"/>
              <a:pathLst>
                <a:path w="207115" h="202196">
                  <a:moveTo>
                    <a:pt x="0" y="0"/>
                  </a:moveTo>
                  <a:lnTo>
                    <a:pt x="207115" y="0"/>
                  </a:lnTo>
                  <a:lnTo>
                    <a:pt x="207115" y="202196"/>
                  </a:lnTo>
                  <a:lnTo>
                    <a:pt x="0" y="20219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alphaModFix amt="71000"/>
                <a:extLst>
                  <a:ext uri="{96DAC541-7B7A-43D3-8B79-37D633B846F1}">
                    <asvg:svgBlip xmlns="" xmlns:asvg="http://schemas.microsoft.com/office/drawing/2016/SVG/main" r:embed="rId17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9" name="Freeform 29"/>
            <p:cNvSpPr/>
            <p:nvPr/>
          </p:nvSpPr>
          <p:spPr>
            <a:xfrm>
              <a:off x="7280627" y="1828602"/>
              <a:ext cx="207115" cy="202196"/>
            </a:xfrm>
            <a:custGeom>
              <a:avLst/>
              <a:gdLst/>
              <a:ahLst/>
              <a:cxnLst/>
              <a:rect l="l" t="t" r="r" b="b"/>
              <a:pathLst>
                <a:path w="207115" h="202196">
                  <a:moveTo>
                    <a:pt x="0" y="0"/>
                  </a:moveTo>
                  <a:lnTo>
                    <a:pt x="207115" y="0"/>
                  </a:lnTo>
                  <a:lnTo>
                    <a:pt x="207115" y="202195"/>
                  </a:lnTo>
                  <a:lnTo>
                    <a:pt x="0" y="20219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alphaModFix amt="71000"/>
                <a:extLst>
                  <a:ext uri="{96DAC541-7B7A-43D3-8B79-37D633B846F1}">
                    <asvg:svgBlip xmlns="" xmlns:asvg="http://schemas.microsoft.com/office/drawing/2016/SVG/main" r:embed="rId17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30" name="Freeform 30"/>
            <p:cNvSpPr/>
            <p:nvPr/>
          </p:nvSpPr>
          <p:spPr>
            <a:xfrm>
              <a:off x="6868747" y="1211945"/>
              <a:ext cx="207115" cy="202196"/>
            </a:xfrm>
            <a:custGeom>
              <a:avLst/>
              <a:gdLst/>
              <a:ahLst/>
              <a:cxnLst/>
              <a:rect l="l" t="t" r="r" b="b"/>
              <a:pathLst>
                <a:path w="207115" h="202196">
                  <a:moveTo>
                    <a:pt x="0" y="0"/>
                  </a:moveTo>
                  <a:lnTo>
                    <a:pt x="207115" y="0"/>
                  </a:lnTo>
                  <a:lnTo>
                    <a:pt x="207115" y="202196"/>
                  </a:lnTo>
                  <a:lnTo>
                    <a:pt x="0" y="20219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alphaModFix amt="71000"/>
                <a:extLst>
                  <a:ext uri="{96DAC541-7B7A-43D3-8B79-37D633B846F1}">
                    <asvg:svgBlip xmlns="" xmlns:asvg="http://schemas.microsoft.com/office/drawing/2016/SVG/main" r:embed="rId17"/>
                  </a:ext>
                </a:extLst>
              </a:blip>
              <a:stretch>
                <a:fillRect/>
              </a:stretch>
            </a:blipFill>
          </p:spPr>
        </p:sp>
      </p:grpSp>
      <p:sp>
        <p:nvSpPr>
          <p:cNvPr id="31" name="Freeform 31"/>
          <p:cNvSpPr/>
          <p:nvPr/>
        </p:nvSpPr>
        <p:spPr>
          <a:xfrm rot="5400000">
            <a:off x="12141847" y="-2658703"/>
            <a:ext cx="8361271" cy="8011618"/>
          </a:xfrm>
          <a:custGeom>
            <a:avLst/>
            <a:gdLst/>
            <a:ahLst/>
            <a:cxnLst/>
            <a:rect l="l" t="t" r="r" b="b"/>
            <a:pathLst>
              <a:path w="8361271" h="8011618">
                <a:moveTo>
                  <a:pt x="0" y="0"/>
                </a:moveTo>
                <a:lnTo>
                  <a:pt x="8361271" y="0"/>
                </a:lnTo>
                <a:lnTo>
                  <a:pt x="8361271" y="8011618"/>
                </a:lnTo>
                <a:lnTo>
                  <a:pt x="0" y="8011618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32" name="Freeform 32"/>
          <p:cNvSpPr/>
          <p:nvPr/>
        </p:nvSpPr>
        <p:spPr>
          <a:xfrm rot="4279526">
            <a:off x="15085644" y="1685517"/>
            <a:ext cx="1622674" cy="1265686"/>
          </a:xfrm>
          <a:custGeom>
            <a:avLst/>
            <a:gdLst/>
            <a:ahLst/>
            <a:cxnLst/>
            <a:rect l="l" t="t" r="r" b="b"/>
            <a:pathLst>
              <a:path w="1622674" h="1265686">
                <a:moveTo>
                  <a:pt x="0" y="0"/>
                </a:moveTo>
                <a:lnTo>
                  <a:pt x="1622674" y="0"/>
                </a:lnTo>
                <a:lnTo>
                  <a:pt x="1622674" y="1265685"/>
                </a:lnTo>
                <a:lnTo>
                  <a:pt x="0" y="1265685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=""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33" name="Freeform 33"/>
          <p:cNvSpPr/>
          <p:nvPr/>
        </p:nvSpPr>
        <p:spPr>
          <a:xfrm rot="4279526">
            <a:off x="14397517" y="584049"/>
            <a:ext cx="962324" cy="750613"/>
          </a:xfrm>
          <a:custGeom>
            <a:avLst/>
            <a:gdLst/>
            <a:ahLst/>
            <a:cxnLst/>
            <a:rect l="l" t="t" r="r" b="b"/>
            <a:pathLst>
              <a:path w="962324" h="750613">
                <a:moveTo>
                  <a:pt x="0" y="0"/>
                </a:moveTo>
                <a:lnTo>
                  <a:pt x="962324" y="0"/>
                </a:lnTo>
                <a:lnTo>
                  <a:pt x="962324" y="750613"/>
                </a:lnTo>
                <a:lnTo>
                  <a:pt x="0" y="750613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=""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34" name="Freeform 34"/>
          <p:cNvSpPr/>
          <p:nvPr/>
        </p:nvSpPr>
        <p:spPr>
          <a:xfrm>
            <a:off x="6095870" y="6824724"/>
            <a:ext cx="1368034" cy="2193640"/>
          </a:xfrm>
          <a:custGeom>
            <a:avLst/>
            <a:gdLst/>
            <a:ahLst/>
            <a:cxnLst/>
            <a:rect l="l" t="t" r="r" b="b"/>
            <a:pathLst>
              <a:path w="1368034" h="2193640">
                <a:moveTo>
                  <a:pt x="0" y="0"/>
                </a:moveTo>
                <a:lnTo>
                  <a:pt x="1368034" y="0"/>
                </a:lnTo>
                <a:lnTo>
                  <a:pt x="1368034" y="2193640"/>
                </a:lnTo>
                <a:lnTo>
                  <a:pt x="0" y="2193640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=""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35" name="Freeform 35"/>
          <p:cNvSpPr/>
          <p:nvPr/>
        </p:nvSpPr>
        <p:spPr>
          <a:xfrm>
            <a:off x="12404350" y="6928683"/>
            <a:ext cx="1242384" cy="1913943"/>
          </a:xfrm>
          <a:custGeom>
            <a:avLst/>
            <a:gdLst/>
            <a:ahLst/>
            <a:cxnLst/>
            <a:rect l="l" t="t" r="r" b="b"/>
            <a:pathLst>
              <a:path w="1242384" h="1913943">
                <a:moveTo>
                  <a:pt x="0" y="0"/>
                </a:moveTo>
                <a:lnTo>
                  <a:pt x="1242384" y="0"/>
                </a:lnTo>
                <a:lnTo>
                  <a:pt x="1242384" y="1913944"/>
                </a:lnTo>
                <a:lnTo>
                  <a:pt x="0" y="1913944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=""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36" name="TextBox 36"/>
          <p:cNvSpPr txBox="1"/>
          <p:nvPr/>
        </p:nvSpPr>
        <p:spPr>
          <a:xfrm>
            <a:off x="0" y="475063"/>
            <a:ext cx="5557498" cy="7723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54"/>
              </a:lnSpc>
            </a:pPr>
            <a:r>
              <a:rPr lang="en-US" sz="4467">
                <a:solidFill>
                  <a:srgbClr val="FFFFFF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Наукова новизна: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376794" y="2610186"/>
            <a:ext cx="14175545" cy="6391256"/>
            <a:chOff x="0" y="0"/>
            <a:chExt cx="3733477" cy="168329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733477" cy="1683294"/>
            </a:xfrm>
            <a:custGeom>
              <a:avLst/>
              <a:gdLst/>
              <a:ahLst/>
              <a:cxnLst/>
              <a:rect l="l" t="t" r="r" b="b"/>
              <a:pathLst>
                <a:path w="3733477" h="1683294">
                  <a:moveTo>
                    <a:pt x="27853" y="0"/>
                  </a:moveTo>
                  <a:lnTo>
                    <a:pt x="3705623" y="0"/>
                  </a:lnTo>
                  <a:cubicBezTo>
                    <a:pt x="3713011" y="0"/>
                    <a:pt x="3720095" y="2935"/>
                    <a:pt x="3725319" y="8158"/>
                  </a:cubicBezTo>
                  <a:cubicBezTo>
                    <a:pt x="3730542" y="13382"/>
                    <a:pt x="3733477" y="20466"/>
                    <a:pt x="3733477" y="27853"/>
                  </a:cubicBezTo>
                  <a:lnTo>
                    <a:pt x="3733477" y="1655440"/>
                  </a:lnTo>
                  <a:cubicBezTo>
                    <a:pt x="3733477" y="1662828"/>
                    <a:pt x="3730542" y="1669912"/>
                    <a:pt x="3725319" y="1675136"/>
                  </a:cubicBezTo>
                  <a:cubicBezTo>
                    <a:pt x="3720095" y="1680359"/>
                    <a:pt x="3713011" y="1683294"/>
                    <a:pt x="3705623" y="1683294"/>
                  </a:cubicBezTo>
                  <a:lnTo>
                    <a:pt x="27853" y="1683294"/>
                  </a:lnTo>
                  <a:cubicBezTo>
                    <a:pt x="20466" y="1683294"/>
                    <a:pt x="13382" y="1680359"/>
                    <a:pt x="8158" y="1675136"/>
                  </a:cubicBezTo>
                  <a:cubicBezTo>
                    <a:pt x="2935" y="1669912"/>
                    <a:pt x="0" y="1662828"/>
                    <a:pt x="0" y="1655440"/>
                  </a:cubicBezTo>
                  <a:lnTo>
                    <a:pt x="0" y="27853"/>
                  </a:lnTo>
                  <a:cubicBezTo>
                    <a:pt x="0" y="20466"/>
                    <a:pt x="2935" y="13382"/>
                    <a:pt x="8158" y="8158"/>
                  </a:cubicBezTo>
                  <a:cubicBezTo>
                    <a:pt x="13382" y="2935"/>
                    <a:pt x="20466" y="0"/>
                    <a:pt x="27853" y="0"/>
                  </a:cubicBezTo>
                  <a:close/>
                </a:path>
              </a:pathLst>
            </a:custGeom>
            <a:solidFill>
              <a:srgbClr val="FFCE6D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66675"/>
              <a:ext cx="3733477" cy="174996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l">
                <a:lnSpc>
                  <a:spcPts val="349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4689297" y="5679235"/>
            <a:ext cx="307321" cy="316529"/>
          </a:xfrm>
          <a:custGeom>
            <a:avLst/>
            <a:gdLst/>
            <a:ahLst/>
            <a:cxnLst/>
            <a:rect l="l" t="t" r="r" b="b"/>
            <a:pathLst>
              <a:path w="307321" h="316529">
                <a:moveTo>
                  <a:pt x="0" y="0"/>
                </a:moveTo>
                <a:lnTo>
                  <a:pt x="307321" y="0"/>
                </a:lnTo>
                <a:lnTo>
                  <a:pt x="307321" y="316529"/>
                </a:lnTo>
                <a:lnTo>
                  <a:pt x="0" y="31652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5400000">
            <a:off x="16431399" y="150282"/>
            <a:ext cx="2592149" cy="2021876"/>
          </a:xfrm>
          <a:custGeom>
            <a:avLst/>
            <a:gdLst/>
            <a:ahLst/>
            <a:cxnLst/>
            <a:rect l="l" t="t" r="r" b="b"/>
            <a:pathLst>
              <a:path w="2592149" h="2021876">
                <a:moveTo>
                  <a:pt x="0" y="0"/>
                </a:moveTo>
                <a:lnTo>
                  <a:pt x="2592149" y="0"/>
                </a:lnTo>
                <a:lnTo>
                  <a:pt x="2592149" y="2021877"/>
                </a:lnTo>
                <a:lnTo>
                  <a:pt x="0" y="202187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5265234">
            <a:off x="-844423" y="7899730"/>
            <a:ext cx="2824904" cy="2203425"/>
          </a:xfrm>
          <a:custGeom>
            <a:avLst/>
            <a:gdLst/>
            <a:ahLst/>
            <a:cxnLst/>
            <a:rect l="l" t="t" r="r" b="b"/>
            <a:pathLst>
              <a:path w="2824904" h="2203425">
                <a:moveTo>
                  <a:pt x="0" y="0"/>
                </a:moveTo>
                <a:lnTo>
                  <a:pt x="2824904" y="0"/>
                </a:lnTo>
                <a:lnTo>
                  <a:pt x="2824904" y="2203425"/>
                </a:lnTo>
                <a:lnTo>
                  <a:pt x="0" y="220342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8" name="Group 8"/>
          <p:cNvGrpSpPr/>
          <p:nvPr/>
        </p:nvGrpSpPr>
        <p:grpSpPr>
          <a:xfrm>
            <a:off x="-894285" y="534869"/>
            <a:ext cx="9375643" cy="1839669"/>
            <a:chOff x="0" y="0"/>
            <a:chExt cx="2874987" cy="564124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874987" cy="564124"/>
            </a:xfrm>
            <a:custGeom>
              <a:avLst/>
              <a:gdLst/>
              <a:ahLst/>
              <a:cxnLst/>
              <a:rect l="l" t="t" r="r" b="b"/>
              <a:pathLst>
                <a:path w="2874987" h="564124">
                  <a:moveTo>
                    <a:pt x="82575" y="0"/>
                  </a:moveTo>
                  <a:lnTo>
                    <a:pt x="2792412" y="0"/>
                  </a:lnTo>
                  <a:cubicBezTo>
                    <a:pt x="2814312" y="0"/>
                    <a:pt x="2835315" y="8700"/>
                    <a:pt x="2850801" y="24186"/>
                  </a:cubicBezTo>
                  <a:cubicBezTo>
                    <a:pt x="2866287" y="39671"/>
                    <a:pt x="2874987" y="60675"/>
                    <a:pt x="2874987" y="82575"/>
                  </a:cubicBezTo>
                  <a:lnTo>
                    <a:pt x="2874987" y="481549"/>
                  </a:lnTo>
                  <a:cubicBezTo>
                    <a:pt x="2874987" y="503449"/>
                    <a:pt x="2866287" y="524452"/>
                    <a:pt x="2850801" y="539938"/>
                  </a:cubicBezTo>
                  <a:cubicBezTo>
                    <a:pt x="2835315" y="555424"/>
                    <a:pt x="2814312" y="564124"/>
                    <a:pt x="2792412" y="564124"/>
                  </a:cubicBezTo>
                  <a:lnTo>
                    <a:pt x="82575" y="564124"/>
                  </a:lnTo>
                  <a:cubicBezTo>
                    <a:pt x="60675" y="564124"/>
                    <a:pt x="39671" y="555424"/>
                    <a:pt x="24186" y="539938"/>
                  </a:cubicBezTo>
                  <a:cubicBezTo>
                    <a:pt x="8700" y="524452"/>
                    <a:pt x="0" y="503449"/>
                    <a:pt x="0" y="481549"/>
                  </a:cubicBezTo>
                  <a:lnTo>
                    <a:pt x="0" y="82575"/>
                  </a:lnTo>
                  <a:cubicBezTo>
                    <a:pt x="0" y="60675"/>
                    <a:pt x="8700" y="39671"/>
                    <a:pt x="24186" y="24186"/>
                  </a:cubicBezTo>
                  <a:cubicBezTo>
                    <a:pt x="39671" y="8700"/>
                    <a:pt x="60675" y="0"/>
                    <a:pt x="82575" y="0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76200"/>
              <a:ext cx="2874987" cy="64032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599"/>
                </a:lnSpc>
              </a:pPr>
              <a:endParaRPr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0" y="731144"/>
            <a:ext cx="8273899" cy="20694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262"/>
              </a:lnSpc>
            </a:pPr>
            <a:r>
              <a:rPr lang="en-US" sz="5901">
                <a:solidFill>
                  <a:srgbClr val="FFFFFF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Практичне значення:</a:t>
            </a:r>
          </a:p>
          <a:p>
            <a:pPr algn="l">
              <a:lnSpc>
                <a:spcPts val="8262"/>
              </a:lnSpc>
            </a:pPr>
            <a:endParaRPr lang="en-US" sz="5901">
              <a:solidFill>
                <a:srgbClr val="FFFFFF"/>
              </a:solidFill>
              <a:latin typeface="Bernoru Condensed"/>
              <a:ea typeface="Bernoru Condensed"/>
              <a:cs typeface="Bernoru Condensed"/>
              <a:sym typeface="Bernoru Condensed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4996618" y="2873160"/>
            <a:ext cx="12262682" cy="60016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189"/>
              </a:lnSpc>
            </a:pPr>
            <a:r>
              <a:rPr lang="en-US" sz="3706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en-US" sz="3706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Результати</a:t>
            </a:r>
            <a:r>
              <a:rPr lang="en-US" sz="3706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en-US" sz="3706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дослідження</a:t>
            </a:r>
            <a:r>
              <a:rPr lang="en-US" sz="3706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en-US" sz="3706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можуть</a:t>
            </a:r>
            <a:r>
              <a:rPr lang="en-US" sz="3706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en-US" sz="3706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бути</a:t>
            </a:r>
            <a:r>
              <a:rPr lang="en-US" sz="3706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en-US" sz="3706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використані</a:t>
            </a:r>
            <a:r>
              <a:rPr lang="en-US" sz="3706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:</a:t>
            </a:r>
          </a:p>
          <a:p>
            <a:pPr algn="l">
              <a:lnSpc>
                <a:spcPts val="5189"/>
              </a:lnSpc>
            </a:pPr>
            <a:endParaRPr lang="en-US" sz="3706" dirty="0">
              <a:solidFill>
                <a:srgbClr val="000000"/>
              </a:solidFill>
              <a:latin typeface="Poppins Light"/>
              <a:ea typeface="Poppins Light"/>
              <a:cs typeface="Poppins Light"/>
              <a:sym typeface="Poppins Light"/>
            </a:endParaRPr>
          </a:p>
          <a:p>
            <a:pPr>
              <a:lnSpc>
                <a:spcPts val="5189"/>
              </a:lnSpc>
            </a:pPr>
            <a:r>
              <a:rPr lang="en-US" sz="3706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ru-RU" sz="3706" dirty="0" smtClean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У </a:t>
            </a:r>
            <a:r>
              <a:rPr lang="ru-RU" sz="3706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харчовій</a:t>
            </a:r>
            <a:r>
              <a:rPr lang="ru-RU" sz="3706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ru-RU" sz="3706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промисловості</a:t>
            </a:r>
            <a:r>
              <a:rPr lang="ru-RU" sz="3706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— для </a:t>
            </a:r>
            <a:r>
              <a:rPr lang="ru-RU" sz="3706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визначення</a:t>
            </a:r>
            <a:r>
              <a:rPr lang="ru-RU" sz="3706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ru-RU" sz="3706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фізичних</a:t>
            </a:r>
            <a:r>
              <a:rPr lang="ru-RU" sz="3706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ru-RU" sz="3706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властивостей</a:t>
            </a:r>
            <a:r>
              <a:rPr lang="ru-RU" sz="3706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ru-RU" sz="3706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рідин</a:t>
            </a:r>
            <a:r>
              <a:rPr lang="ru-RU" sz="3706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та </a:t>
            </a:r>
            <a:r>
              <a:rPr lang="ru-RU" sz="3706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їхніх</a:t>
            </a:r>
            <a:r>
              <a:rPr lang="ru-RU" sz="3706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ru-RU" sz="3706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сумішей</a:t>
            </a:r>
            <a:r>
              <a:rPr lang="ru-RU" sz="3706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.</a:t>
            </a:r>
          </a:p>
          <a:p>
            <a:pPr>
              <a:lnSpc>
                <a:spcPts val="5189"/>
              </a:lnSpc>
            </a:pPr>
            <a:r>
              <a:rPr lang="uk-UA" sz="3706" dirty="0" smtClean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У </a:t>
            </a:r>
            <a:r>
              <a:rPr lang="ru-RU" sz="3706" dirty="0" err="1" smtClean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фармацевтиці</a:t>
            </a:r>
            <a:r>
              <a:rPr lang="ru-RU" sz="3706" dirty="0" smtClean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ru-RU" sz="3706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— для </a:t>
            </a:r>
            <a:r>
              <a:rPr lang="ru-RU" sz="3706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оцінки</a:t>
            </a:r>
            <a:r>
              <a:rPr lang="ru-RU" sz="3706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ru-RU" sz="3706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властивостей</a:t>
            </a:r>
            <a:r>
              <a:rPr lang="ru-RU" sz="3706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ru-RU" sz="3706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суспензій</a:t>
            </a:r>
            <a:r>
              <a:rPr lang="ru-RU" sz="3706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і </a:t>
            </a:r>
            <a:r>
              <a:rPr lang="ru-RU" sz="3706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емульсій</a:t>
            </a:r>
            <a:r>
              <a:rPr lang="ru-RU" sz="3706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.</a:t>
            </a:r>
          </a:p>
          <a:p>
            <a:pPr>
              <a:lnSpc>
                <a:spcPts val="5189"/>
              </a:lnSpc>
            </a:pPr>
            <a:r>
              <a:rPr lang="uk-UA" sz="3706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У</a:t>
            </a:r>
            <a:r>
              <a:rPr lang="ru-RU" sz="3706" dirty="0" smtClean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ru-RU" sz="3706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біофізиці</a:t>
            </a:r>
            <a:r>
              <a:rPr lang="ru-RU" sz="3706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— для </a:t>
            </a:r>
            <a:r>
              <a:rPr lang="ru-RU" sz="3706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аналізу</a:t>
            </a:r>
            <a:r>
              <a:rPr lang="ru-RU" sz="3706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ru-RU" sz="3706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поведінки</a:t>
            </a:r>
            <a:r>
              <a:rPr lang="ru-RU" sz="3706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ru-RU" sz="3706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мікрочастинок</a:t>
            </a:r>
            <a:r>
              <a:rPr lang="ru-RU" sz="3706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у </a:t>
            </a:r>
            <a:r>
              <a:rPr lang="ru-RU" sz="3706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рідинах</a:t>
            </a:r>
            <a:r>
              <a:rPr lang="ru-RU" sz="3706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ru-RU" sz="3706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із</a:t>
            </a:r>
            <a:r>
              <a:rPr lang="ru-RU" sz="3706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ru-RU" sz="3706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різними</a:t>
            </a:r>
            <a:r>
              <a:rPr lang="ru-RU" sz="3706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ru-RU" sz="3706" dirty="0" err="1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фізико-хімічними</a:t>
            </a:r>
            <a:r>
              <a:rPr lang="ru-RU" sz="3706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 характеристиками.</a:t>
            </a:r>
          </a:p>
          <a:p>
            <a:pPr algn="l">
              <a:lnSpc>
                <a:spcPts val="5189"/>
              </a:lnSpc>
              <a:spcBef>
                <a:spcPct val="0"/>
              </a:spcBef>
            </a:pPr>
            <a:endParaRPr lang="en-US" sz="3706" dirty="0">
              <a:solidFill>
                <a:srgbClr val="000000"/>
              </a:solidFill>
              <a:latin typeface="Poppins Light"/>
              <a:ea typeface="Poppins Light"/>
              <a:cs typeface="Poppins Light"/>
              <a:sym typeface="Poppins Light"/>
            </a:endParaRPr>
          </a:p>
        </p:txBody>
      </p:sp>
      <p:sp>
        <p:nvSpPr>
          <p:cNvPr id="13" name="Freeform 13"/>
          <p:cNvSpPr/>
          <p:nvPr/>
        </p:nvSpPr>
        <p:spPr>
          <a:xfrm>
            <a:off x="4689297" y="4329707"/>
            <a:ext cx="307321" cy="316529"/>
          </a:xfrm>
          <a:custGeom>
            <a:avLst/>
            <a:gdLst/>
            <a:ahLst/>
            <a:cxnLst/>
            <a:rect l="l" t="t" r="r" b="b"/>
            <a:pathLst>
              <a:path w="307321" h="316529">
                <a:moveTo>
                  <a:pt x="0" y="0"/>
                </a:moveTo>
                <a:lnTo>
                  <a:pt x="307321" y="0"/>
                </a:lnTo>
                <a:lnTo>
                  <a:pt x="307321" y="316529"/>
                </a:lnTo>
                <a:lnTo>
                  <a:pt x="0" y="31652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5"/>
          <p:cNvSpPr/>
          <p:nvPr/>
        </p:nvSpPr>
        <p:spPr>
          <a:xfrm>
            <a:off x="4689297" y="7048500"/>
            <a:ext cx="307321" cy="316529"/>
          </a:xfrm>
          <a:custGeom>
            <a:avLst/>
            <a:gdLst/>
            <a:ahLst/>
            <a:cxnLst/>
            <a:rect l="l" t="t" r="r" b="b"/>
            <a:pathLst>
              <a:path w="307321" h="316529">
                <a:moveTo>
                  <a:pt x="0" y="0"/>
                </a:moveTo>
                <a:lnTo>
                  <a:pt x="307321" y="0"/>
                </a:lnTo>
                <a:lnTo>
                  <a:pt x="307321" y="316529"/>
                </a:lnTo>
                <a:lnTo>
                  <a:pt x="0" y="31652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12867008" y="-3191789"/>
            <a:ext cx="8361271" cy="8011618"/>
          </a:xfrm>
          <a:custGeom>
            <a:avLst/>
            <a:gdLst/>
            <a:ahLst/>
            <a:cxnLst/>
            <a:rect l="l" t="t" r="r" b="b"/>
            <a:pathLst>
              <a:path w="8361271" h="8011618">
                <a:moveTo>
                  <a:pt x="0" y="0"/>
                </a:moveTo>
                <a:lnTo>
                  <a:pt x="8361271" y="0"/>
                </a:lnTo>
                <a:lnTo>
                  <a:pt x="8361271" y="8011618"/>
                </a:lnTo>
                <a:lnTo>
                  <a:pt x="0" y="801161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4348647">
            <a:off x="-2339226" y="6168935"/>
            <a:ext cx="6448389" cy="6178729"/>
          </a:xfrm>
          <a:custGeom>
            <a:avLst/>
            <a:gdLst/>
            <a:ahLst/>
            <a:cxnLst/>
            <a:rect l="l" t="t" r="r" b="b"/>
            <a:pathLst>
              <a:path w="6448389" h="6178729">
                <a:moveTo>
                  <a:pt x="0" y="0"/>
                </a:moveTo>
                <a:lnTo>
                  <a:pt x="6448388" y="0"/>
                </a:lnTo>
                <a:lnTo>
                  <a:pt x="6448388" y="6178730"/>
                </a:lnTo>
                <a:lnTo>
                  <a:pt x="0" y="617873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5663765" y="317485"/>
            <a:ext cx="7378070" cy="2274522"/>
            <a:chOff x="0" y="0"/>
            <a:chExt cx="9837427" cy="3032696"/>
          </a:xfrm>
        </p:grpSpPr>
        <p:grpSp>
          <p:nvGrpSpPr>
            <p:cNvPr id="5" name="Group 5"/>
            <p:cNvGrpSpPr/>
            <p:nvPr/>
          </p:nvGrpSpPr>
          <p:grpSpPr>
            <a:xfrm>
              <a:off x="94932" y="226726"/>
              <a:ext cx="9742495" cy="2805970"/>
              <a:chOff x="0" y="0"/>
              <a:chExt cx="1958671" cy="564124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0" y="0"/>
                <a:ext cx="1958671" cy="564124"/>
              </a:xfrm>
              <a:custGeom>
                <a:avLst/>
                <a:gdLst/>
                <a:ahLst/>
                <a:cxnLst/>
                <a:rect l="l" t="t" r="r" b="b"/>
                <a:pathLst>
                  <a:path w="1958671" h="564124">
                    <a:moveTo>
                      <a:pt x="127098" y="0"/>
                    </a:moveTo>
                    <a:lnTo>
                      <a:pt x="1831573" y="0"/>
                    </a:lnTo>
                    <a:cubicBezTo>
                      <a:pt x="1865281" y="0"/>
                      <a:pt x="1897609" y="13391"/>
                      <a:pt x="1921445" y="37226"/>
                    </a:cubicBezTo>
                    <a:cubicBezTo>
                      <a:pt x="1945280" y="61062"/>
                      <a:pt x="1958671" y="93390"/>
                      <a:pt x="1958671" y="127098"/>
                    </a:cubicBezTo>
                    <a:lnTo>
                      <a:pt x="1958671" y="437025"/>
                    </a:lnTo>
                    <a:cubicBezTo>
                      <a:pt x="1958671" y="470734"/>
                      <a:pt x="1945280" y="503062"/>
                      <a:pt x="1921445" y="526897"/>
                    </a:cubicBezTo>
                    <a:cubicBezTo>
                      <a:pt x="1897609" y="550733"/>
                      <a:pt x="1865281" y="564124"/>
                      <a:pt x="1831573" y="564124"/>
                    </a:cubicBezTo>
                    <a:lnTo>
                      <a:pt x="127098" y="564124"/>
                    </a:lnTo>
                    <a:cubicBezTo>
                      <a:pt x="93390" y="564124"/>
                      <a:pt x="61062" y="550733"/>
                      <a:pt x="37226" y="526897"/>
                    </a:cubicBezTo>
                    <a:cubicBezTo>
                      <a:pt x="13391" y="503062"/>
                      <a:pt x="0" y="470734"/>
                      <a:pt x="0" y="437025"/>
                    </a:cubicBezTo>
                    <a:lnTo>
                      <a:pt x="0" y="127098"/>
                    </a:lnTo>
                    <a:cubicBezTo>
                      <a:pt x="0" y="93390"/>
                      <a:pt x="13391" y="61062"/>
                      <a:pt x="37226" y="37226"/>
                    </a:cubicBezTo>
                    <a:cubicBezTo>
                      <a:pt x="61062" y="13391"/>
                      <a:pt x="93390" y="0"/>
                      <a:pt x="127098" y="0"/>
                    </a:cubicBezTo>
                    <a:close/>
                  </a:path>
                </a:pathLst>
              </a:custGeom>
              <a:solidFill>
                <a:srgbClr val="ED5B2D"/>
              </a:solidFill>
            </p:spPr>
          </p:sp>
          <p:sp>
            <p:nvSpPr>
              <p:cNvPr id="7" name="TextBox 7"/>
              <p:cNvSpPr txBox="1"/>
              <p:nvPr/>
            </p:nvSpPr>
            <p:spPr>
              <a:xfrm>
                <a:off x="0" y="-85725"/>
                <a:ext cx="1958671" cy="649849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5600"/>
                  </a:lnSpc>
                </a:pPr>
                <a:endParaRPr/>
              </a:p>
            </p:txBody>
          </p:sp>
        </p:grpSp>
        <p:grpSp>
          <p:nvGrpSpPr>
            <p:cNvPr id="8" name="Group 8"/>
            <p:cNvGrpSpPr/>
            <p:nvPr/>
          </p:nvGrpSpPr>
          <p:grpSpPr>
            <a:xfrm>
              <a:off x="0" y="0"/>
              <a:ext cx="9616619" cy="2805970"/>
              <a:chOff x="0" y="0"/>
              <a:chExt cx="1933365" cy="564124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1933365" cy="564124"/>
              </a:xfrm>
              <a:custGeom>
                <a:avLst/>
                <a:gdLst/>
                <a:ahLst/>
                <a:cxnLst/>
                <a:rect l="l" t="t" r="r" b="b"/>
                <a:pathLst>
                  <a:path w="1933365" h="564124">
                    <a:moveTo>
                      <a:pt x="128762" y="0"/>
                    </a:moveTo>
                    <a:lnTo>
                      <a:pt x="1804603" y="0"/>
                    </a:lnTo>
                    <a:cubicBezTo>
                      <a:pt x="1838752" y="0"/>
                      <a:pt x="1871503" y="13566"/>
                      <a:pt x="1895651" y="37714"/>
                    </a:cubicBezTo>
                    <a:cubicBezTo>
                      <a:pt x="1919799" y="61861"/>
                      <a:pt x="1933365" y="94612"/>
                      <a:pt x="1933365" y="128762"/>
                    </a:cubicBezTo>
                    <a:lnTo>
                      <a:pt x="1933365" y="435362"/>
                    </a:lnTo>
                    <a:cubicBezTo>
                      <a:pt x="1933365" y="469512"/>
                      <a:pt x="1919799" y="502263"/>
                      <a:pt x="1895651" y="526410"/>
                    </a:cubicBezTo>
                    <a:cubicBezTo>
                      <a:pt x="1871503" y="550558"/>
                      <a:pt x="1838752" y="564124"/>
                      <a:pt x="1804603" y="564124"/>
                    </a:cubicBezTo>
                    <a:lnTo>
                      <a:pt x="128762" y="564124"/>
                    </a:lnTo>
                    <a:cubicBezTo>
                      <a:pt x="94612" y="564124"/>
                      <a:pt x="61861" y="550558"/>
                      <a:pt x="37714" y="526410"/>
                    </a:cubicBezTo>
                    <a:cubicBezTo>
                      <a:pt x="13566" y="502263"/>
                      <a:pt x="0" y="469512"/>
                      <a:pt x="0" y="435362"/>
                    </a:cubicBezTo>
                    <a:lnTo>
                      <a:pt x="0" y="128762"/>
                    </a:lnTo>
                    <a:cubicBezTo>
                      <a:pt x="0" y="94612"/>
                      <a:pt x="13566" y="61861"/>
                      <a:pt x="37714" y="37714"/>
                    </a:cubicBezTo>
                    <a:cubicBezTo>
                      <a:pt x="61861" y="13566"/>
                      <a:pt x="94612" y="0"/>
                      <a:pt x="128762" y="0"/>
                    </a:cubicBezTo>
                    <a:close/>
                  </a:path>
                </a:pathLst>
              </a:custGeom>
              <a:solidFill>
                <a:srgbClr val="FFCE6D"/>
              </a:solidFill>
            </p:spPr>
          </p:sp>
          <p:sp>
            <p:nvSpPr>
              <p:cNvPr id="10" name="TextBox 10"/>
              <p:cNvSpPr txBox="1"/>
              <p:nvPr/>
            </p:nvSpPr>
            <p:spPr>
              <a:xfrm>
                <a:off x="0" y="-85725"/>
                <a:ext cx="1933365" cy="649849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5600"/>
                  </a:lnSpc>
                </a:pPr>
                <a:endParaRPr/>
              </a:p>
            </p:txBody>
          </p:sp>
        </p:grpSp>
        <p:sp>
          <p:nvSpPr>
            <p:cNvPr id="11" name="TextBox 11"/>
            <p:cNvSpPr txBox="1"/>
            <p:nvPr/>
          </p:nvSpPr>
          <p:spPr>
            <a:xfrm>
              <a:off x="1242501" y="497679"/>
              <a:ext cx="7502958" cy="194034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686"/>
                </a:lnSpc>
              </a:pPr>
              <a:r>
                <a:rPr lang="en-US" sz="3761" spc="97">
                  <a:solidFill>
                    <a:srgbClr val="000000"/>
                  </a:solidFill>
                  <a:latin typeface="Bernoru Condensed"/>
                  <a:ea typeface="Bernoru Condensed"/>
                  <a:cs typeface="Bernoru Condensed"/>
                  <a:sym typeface="Bernoru Condensed"/>
                </a:rPr>
                <a:t>Історія відкриття та вивчення броунівського руху</a:t>
              </a:r>
            </a:p>
          </p:txBody>
        </p:sp>
      </p:grpSp>
      <p:sp>
        <p:nvSpPr>
          <p:cNvPr id="12" name="Freeform 12"/>
          <p:cNvSpPr/>
          <p:nvPr/>
        </p:nvSpPr>
        <p:spPr>
          <a:xfrm>
            <a:off x="884968" y="619299"/>
            <a:ext cx="4720535" cy="5611202"/>
          </a:xfrm>
          <a:custGeom>
            <a:avLst/>
            <a:gdLst/>
            <a:ahLst/>
            <a:cxnLst/>
            <a:rect l="l" t="t" r="r" b="b"/>
            <a:pathLst>
              <a:path w="4720535" h="5611202">
                <a:moveTo>
                  <a:pt x="0" y="0"/>
                </a:moveTo>
                <a:lnTo>
                  <a:pt x="4720535" y="0"/>
                </a:lnTo>
                <a:lnTo>
                  <a:pt x="4720535" y="5611201"/>
                </a:lnTo>
                <a:lnTo>
                  <a:pt x="0" y="561120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2983573" y="619299"/>
            <a:ext cx="4733840" cy="5611202"/>
          </a:xfrm>
          <a:custGeom>
            <a:avLst/>
            <a:gdLst/>
            <a:ahLst/>
            <a:cxnLst/>
            <a:rect l="l" t="t" r="r" b="b"/>
            <a:pathLst>
              <a:path w="4733840" h="5611202">
                <a:moveTo>
                  <a:pt x="0" y="0"/>
                </a:moveTo>
                <a:lnTo>
                  <a:pt x="4733840" y="0"/>
                </a:lnTo>
                <a:lnTo>
                  <a:pt x="4733840" y="5611201"/>
                </a:lnTo>
                <a:lnTo>
                  <a:pt x="0" y="561120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6320" b="-6320"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7156826" y="2754834"/>
            <a:ext cx="4275424" cy="5642565"/>
          </a:xfrm>
          <a:custGeom>
            <a:avLst/>
            <a:gdLst/>
            <a:ahLst/>
            <a:cxnLst/>
            <a:rect l="l" t="t" r="r" b="b"/>
            <a:pathLst>
              <a:path w="4275424" h="5642565">
                <a:moveTo>
                  <a:pt x="0" y="0"/>
                </a:moveTo>
                <a:lnTo>
                  <a:pt x="4275424" y="0"/>
                </a:lnTo>
                <a:lnTo>
                  <a:pt x="4275424" y="5642565"/>
                </a:lnTo>
                <a:lnTo>
                  <a:pt x="0" y="56425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15" name="TextBox 15"/>
          <p:cNvSpPr txBox="1"/>
          <p:nvPr/>
        </p:nvSpPr>
        <p:spPr>
          <a:xfrm>
            <a:off x="1229380" y="5490392"/>
            <a:ext cx="4031710" cy="2473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900"/>
              </a:lnSpc>
              <a:spcBef>
                <a:spcPct val="0"/>
              </a:spcBef>
            </a:pPr>
            <a:r>
              <a:rPr lang="en-US" sz="3500" b="1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</a:p>
          <a:p>
            <a:pPr algn="ctr">
              <a:lnSpc>
                <a:spcPts val="4900"/>
              </a:lnSpc>
              <a:spcBef>
                <a:spcPct val="0"/>
              </a:spcBef>
            </a:pPr>
            <a:r>
              <a:rPr lang="en-US" sz="3500" b="1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Роберт Броун / англ. Robert Brown (1773-1858 рр.)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3547815" y="6144775"/>
            <a:ext cx="4169597" cy="18542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900"/>
              </a:lnSpc>
              <a:spcBef>
                <a:spcPct val="0"/>
              </a:spcBef>
            </a:pPr>
            <a:r>
              <a:rPr lang="en-US" sz="3500" b="1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Альберт Енштейн / англ. Albert Einstein (1879-1955 рр.)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6811751" y="8288338"/>
            <a:ext cx="4965573" cy="18542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900"/>
              </a:lnSpc>
              <a:spcBef>
                <a:spcPct val="0"/>
              </a:spcBef>
            </a:pPr>
            <a:r>
              <a:rPr lang="en-US" sz="3500" b="1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Жан Батист Перрен / фр. Jean Baptiste Perrin (1870-1972 рр.)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13967489" y="-1568431"/>
            <a:ext cx="5968837" cy="5719231"/>
          </a:xfrm>
          <a:custGeom>
            <a:avLst/>
            <a:gdLst/>
            <a:ahLst/>
            <a:cxnLst/>
            <a:rect l="l" t="t" r="r" b="b"/>
            <a:pathLst>
              <a:path w="5968837" h="5719231">
                <a:moveTo>
                  <a:pt x="0" y="0"/>
                </a:moveTo>
                <a:lnTo>
                  <a:pt x="5968836" y="0"/>
                </a:lnTo>
                <a:lnTo>
                  <a:pt x="5968836" y="5719231"/>
                </a:lnTo>
                <a:lnTo>
                  <a:pt x="0" y="57192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5122976">
            <a:off x="-1725267" y="5714150"/>
            <a:ext cx="6448389" cy="6178729"/>
          </a:xfrm>
          <a:custGeom>
            <a:avLst/>
            <a:gdLst/>
            <a:ahLst/>
            <a:cxnLst/>
            <a:rect l="l" t="t" r="r" b="b"/>
            <a:pathLst>
              <a:path w="6448389" h="6178729">
                <a:moveTo>
                  <a:pt x="0" y="0"/>
                </a:moveTo>
                <a:lnTo>
                  <a:pt x="6448389" y="0"/>
                </a:lnTo>
                <a:lnTo>
                  <a:pt x="6448389" y="6178729"/>
                </a:lnTo>
                <a:lnTo>
                  <a:pt x="0" y="617872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2180828" y="619299"/>
            <a:ext cx="13511638" cy="2011013"/>
            <a:chOff x="0" y="0"/>
            <a:chExt cx="18015517" cy="2681350"/>
          </a:xfrm>
        </p:grpSpPr>
        <p:grpSp>
          <p:nvGrpSpPr>
            <p:cNvPr id="5" name="Group 5"/>
            <p:cNvGrpSpPr/>
            <p:nvPr/>
          </p:nvGrpSpPr>
          <p:grpSpPr>
            <a:xfrm>
              <a:off x="173851" y="189007"/>
              <a:ext cx="17841666" cy="2339163"/>
              <a:chOff x="0" y="0"/>
              <a:chExt cx="4302782" cy="564124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0" y="0"/>
                <a:ext cx="4302782" cy="564124"/>
              </a:xfrm>
              <a:custGeom>
                <a:avLst/>
                <a:gdLst/>
                <a:ahLst/>
                <a:cxnLst/>
                <a:rect l="l" t="t" r="r" b="b"/>
                <a:pathLst>
                  <a:path w="4302782" h="564124">
                    <a:moveTo>
                      <a:pt x="57856" y="0"/>
                    </a:moveTo>
                    <a:lnTo>
                      <a:pt x="4244925" y="0"/>
                    </a:lnTo>
                    <a:cubicBezTo>
                      <a:pt x="4260269" y="0"/>
                      <a:pt x="4274986" y="6096"/>
                      <a:pt x="4285836" y="16946"/>
                    </a:cubicBezTo>
                    <a:cubicBezTo>
                      <a:pt x="4296686" y="27796"/>
                      <a:pt x="4302782" y="42512"/>
                      <a:pt x="4302782" y="57856"/>
                    </a:cubicBezTo>
                    <a:lnTo>
                      <a:pt x="4302782" y="506267"/>
                    </a:lnTo>
                    <a:cubicBezTo>
                      <a:pt x="4302782" y="538220"/>
                      <a:pt x="4276878" y="564124"/>
                      <a:pt x="4244925" y="564124"/>
                    </a:cubicBezTo>
                    <a:lnTo>
                      <a:pt x="57856" y="564124"/>
                    </a:lnTo>
                    <a:cubicBezTo>
                      <a:pt x="42512" y="564124"/>
                      <a:pt x="27796" y="558028"/>
                      <a:pt x="16946" y="547178"/>
                    </a:cubicBezTo>
                    <a:cubicBezTo>
                      <a:pt x="6096" y="536328"/>
                      <a:pt x="0" y="521612"/>
                      <a:pt x="0" y="506267"/>
                    </a:cubicBezTo>
                    <a:lnTo>
                      <a:pt x="0" y="57856"/>
                    </a:lnTo>
                    <a:cubicBezTo>
                      <a:pt x="0" y="42512"/>
                      <a:pt x="6096" y="27796"/>
                      <a:pt x="16946" y="16946"/>
                    </a:cubicBezTo>
                    <a:cubicBezTo>
                      <a:pt x="27796" y="6096"/>
                      <a:pt x="42512" y="0"/>
                      <a:pt x="57856" y="0"/>
                    </a:cubicBezTo>
                    <a:close/>
                  </a:path>
                </a:pathLst>
              </a:custGeom>
              <a:solidFill>
                <a:srgbClr val="ED5B2D"/>
              </a:solidFill>
            </p:spPr>
          </p:sp>
          <p:sp>
            <p:nvSpPr>
              <p:cNvPr id="7" name="TextBox 7"/>
              <p:cNvSpPr txBox="1"/>
              <p:nvPr/>
            </p:nvSpPr>
            <p:spPr>
              <a:xfrm>
                <a:off x="0" y="-76200"/>
                <a:ext cx="4302782" cy="640324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5599"/>
                  </a:lnSpc>
                </a:pPr>
                <a:endParaRPr/>
              </a:p>
            </p:txBody>
          </p:sp>
        </p:grpSp>
        <p:grpSp>
          <p:nvGrpSpPr>
            <p:cNvPr id="8" name="Group 8"/>
            <p:cNvGrpSpPr/>
            <p:nvPr/>
          </p:nvGrpSpPr>
          <p:grpSpPr>
            <a:xfrm>
              <a:off x="0" y="0"/>
              <a:ext cx="17611148" cy="2339163"/>
              <a:chOff x="0" y="0"/>
              <a:chExt cx="4247189" cy="564124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4247188" cy="564124"/>
              </a:xfrm>
              <a:custGeom>
                <a:avLst/>
                <a:gdLst/>
                <a:ahLst/>
                <a:cxnLst/>
                <a:rect l="l" t="t" r="r" b="b"/>
                <a:pathLst>
                  <a:path w="4247188" h="564124">
                    <a:moveTo>
                      <a:pt x="58614" y="0"/>
                    </a:moveTo>
                    <a:lnTo>
                      <a:pt x="4188575" y="0"/>
                    </a:lnTo>
                    <a:cubicBezTo>
                      <a:pt x="4204120" y="0"/>
                      <a:pt x="4219029" y="6175"/>
                      <a:pt x="4230021" y="17168"/>
                    </a:cubicBezTo>
                    <a:cubicBezTo>
                      <a:pt x="4241013" y="28160"/>
                      <a:pt x="4247188" y="43068"/>
                      <a:pt x="4247188" y="58614"/>
                    </a:cubicBezTo>
                    <a:lnTo>
                      <a:pt x="4247188" y="505510"/>
                    </a:lnTo>
                    <a:cubicBezTo>
                      <a:pt x="4247188" y="537881"/>
                      <a:pt x="4220946" y="564124"/>
                      <a:pt x="4188575" y="564124"/>
                    </a:cubicBezTo>
                    <a:lnTo>
                      <a:pt x="58614" y="564124"/>
                    </a:lnTo>
                    <a:cubicBezTo>
                      <a:pt x="43068" y="564124"/>
                      <a:pt x="28160" y="557948"/>
                      <a:pt x="17168" y="546956"/>
                    </a:cubicBezTo>
                    <a:cubicBezTo>
                      <a:pt x="6175" y="535964"/>
                      <a:pt x="0" y="521055"/>
                      <a:pt x="0" y="505510"/>
                    </a:cubicBezTo>
                    <a:lnTo>
                      <a:pt x="0" y="58614"/>
                    </a:lnTo>
                    <a:cubicBezTo>
                      <a:pt x="0" y="43068"/>
                      <a:pt x="6175" y="28160"/>
                      <a:pt x="17168" y="17168"/>
                    </a:cubicBezTo>
                    <a:cubicBezTo>
                      <a:pt x="28160" y="6175"/>
                      <a:pt x="43068" y="0"/>
                      <a:pt x="58614" y="0"/>
                    </a:cubicBezTo>
                    <a:close/>
                  </a:path>
                </a:pathLst>
              </a:custGeom>
              <a:solidFill>
                <a:srgbClr val="FFCE6D"/>
              </a:solidFill>
            </p:spPr>
          </p:sp>
          <p:sp>
            <p:nvSpPr>
              <p:cNvPr id="10" name="TextBox 10"/>
              <p:cNvSpPr txBox="1"/>
              <p:nvPr/>
            </p:nvSpPr>
            <p:spPr>
              <a:xfrm>
                <a:off x="0" y="-76200"/>
                <a:ext cx="4247189" cy="640324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5599"/>
                  </a:lnSpc>
                </a:pPr>
                <a:endParaRPr/>
              </a:p>
            </p:txBody>
          </p:sp>
        </p:grpSp>
        <p:sp>
          <p:nvSpPr>
            <p:cNvPr id="11" name="TextBox 11"/>
            <p:cNvSpPr txBox="1"/>
            <p:nvPr/>
          </p:nvSpPr>
          <p:spPr>
            <a:xfrm>
              <a:off x="2275423" y="273576"/>
              <a:ext cx="13740349" cy="240777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809"/>
                </a:lnSpc>
              </a:pPr>
              <a:r>
                <a:rPr lang="en-US" sz="3435" b="1" dirty="0">
                  <a:solidFill>
                    <a:srgbClr val="000000"/>
                  </a:solidFill>
                  <a:latin typeface="Bernoru Condensed"/>
                  <a:ea typeface="Bernoru Condensed"/>
                  <a:cs typeface="Bernoru Condensed"/>
                  <a:sym typeface="Bernoru Condensed"/>
                </a:rPr>
                <a:t> </a:t>
              </a:r>
              <a:r>
                <a:rPr lang="en-US" sz="3435" b="1" dirty="0" err="1">
                  <a:solidFill>
                    <a:srgbClr val="000000"/>
                  </a:solidFill>
                  <a:latin typeface="Bernoru Condensed"/>
                  <a:ea typeface="Bernoru Condensed"/>
                  <a:cs typeface="Bernoru Condensed"/>
                  <a:sym typeface="Bernoru Condensed"/>
                </a:rPr>
                <a:t>Фізичні</a:t>
              </a:r>
              <a:r>
                <a:rPr lang="en-US" sz="3435" b="1" dirty="0">
                  <a:solidFill>
                    <a:srgbClr val="000000"/>
                  </a:solidFill>
                  <a:latin typeface="Bernoru Condensed"/>
                  <a:ea typeface="Bernoru Condensed"/>
                  <a:cs typeface="Bernoru Condensed"/>
                  <a:sym typeface="Bernoru Condensed"/>
                </a:rPr>
                <a:t> </a:t>
              </a:r>
              <a:r>
                <a:rPr lang="en-US" sz="3435" b="1" dirty="0" err="1">
                  <a:solidFill>
                    <a:srgbClr val="000000"/>
                  </a:solidFill>
                  <a:latin typeface="Bernoru Condensed"/>
                  <a:ea typeface="Bernoru Condensed"/>
                  <a:cs typeface="Bernoru Condensed"/>
                  <a:sym typeface="Bernoru Condensed"/>
                </a:rPr>
                <a:t>параметри</a:t>
              </a:r>
              <a:r>
                <a:rPr lang="en-US" sz="3435" b="1" dirty="0">
                  <a:solidFill>
                    <a:srgbClr val="000000"/>
                  </a:solidFill>
                  <a:latin typeface="Bernoru Condensed"/>
                  <a:ea typeface="Bernoru Condensed"/>
                  <a:cs typeface="Bernoru Condensed"/>
                  <a:sym typeface="Bernoru Condensed"/>
                </a:rPr>
                <a:t>, </a:t>
              </a:r>
              <a:r>
                <a:rPr lang="uk-UA" sz="3435" b="1" dirty="0" smtClean="0">
                  <a:solidFill>
                    <a:srgbClr val="000000"/>
                  </a:solidFill>
                  <a:latin typeface="Bernoru Condensed"/>
                  <a:ea typeface="Bernoru Condensed"/>
                  <a:cs typeface="Bernoru Condensed"/>
                  <a:sym typeface="Bernoru Condensed"/>
                </a:rPr>
                <a:t> </a:t>
              </a:r>
              <a:r>
                <a:rPr lang="en-US" sz="3435" b="1" dirty="0" err="1" smtClean="0">
                  <a:solidFill>
                    <a:srgbClr val="000000"/>
                  </a:solidFill>
                  <a:latin typeface="Bernoru Condensed"/>
                  <a:ea typeface="Bernoru Condensed"/>
                  <a:cs typeface="Bernoru Condensed"/>
                  <a:sym typeface="Bernoru Condensed"/>
                </a:rPr>
                <a:t>що</a:t>
              </a:r>
              <a:r>
                <a:rPr lang="en-US" sz="3435" b="1" dirty="0" smtClean="0">
                  <a:solidFill>
                    <a:srgbClr val="000000"/>
                  </a:solidFill>
                  <a:latin typeface="Bernoru Condensed"/>
                  <a:ea typeface="Bernoru Condensed"/>
                  <a:cs typeface="Bernoru Condensed"/>
                  <a:sym typeface="Bernoru Condensed"/>
                </a:rPr>
                <a:t> </a:t>
              </a:r>
              <a:r>
                <a:rPr lang="en-US" sz="3435" b="1" dirty="0" err="1">
                  <a:solidFill>
                    <a:srgbClr val="000000"/>
                  </a:solidFill>
                  <a:latin typeface="Bernoru Condensed"/>
                  <a:ea typeface="Bernoru Condensed"/>
                  <a:cs typeface="Bernoru Condensed"/>
                  <a:sym typeface="Bernoru Condensed"/>
                </a:rPr>
                <a:t>впливають</a:t>
              </a:r>
              <a:r>
                <a:rPr lang="en-US" sz="3435" b="1" dirty="0">
                  <a:solidFill>
                    <a:srgbClr val="000000"/>
                  </a:solidFill>
                  <a:latin typeface="Bernoru Condensed"/>
                  <a:ea typeface="Bernoru Condensed"/>
                  <a:cs typeface="Bernoru Condensed"/>
                  <a:sym typeface="Bernoru Condensed"/>
                </a:rPr>
                <a:t> </a:t>
              </a:r>
              <a:r>
                <a:rPr lang="en-US" sz="3435" b="1" dirty="0" err="1">
                  <a:solidFill>
                    <a:srgbClr val="000000"/>
                  </a:solidFill>
                  <a:latin typeface="Bernoru Condensed"/>
                  <a:ea typeface="Bernoru Condensed"/>
                  <a:cs typeface="Bernoru Condensed"/>
                  <a:sym typeface="Bernoru Condensed"/>
                </a:rPr>
                <a:t>на</a:t>
              </a:r>
              <a:r>
                <a:rPr lang="en-US" sz="3435" b="1" dirty="0">
                  <a:solidFill>
                    <a:srgbClr val="000000"/>
                  </a:solidFill>
                  <a:latin typeface="Bernoru Condensed"/>
                  <a:ea typeface="Bernoru Condensed"/>
                  <a:cs typeface="Bernoru Condensed"/>
                  <a:sym typeface="Bernoru Condensed"/>
                </a:rPr>
                <a:t> </a:t>
              </a:r>
              <a:r>
                <a:rPr lang="en-US" sz="3435" b="1" dirty="0" err="1">
                  <a:solidFill>
                    <a:srgbClr val="000000"/>
                  </a:solidFill>
                  <a:latin typeface="Bernoru Condensed"/>
                  <a:ea typeface="Bernoru Condensed"/>
                  <a:cs typeface="Bernoru Condensed"/>
                  <a:sym typeface="Bernoru Condensed"/>
                </a:rPr>
                <a:t>броунівський</a:t>
              </a:r>
              <a:r>
                <a:rPr lang="en-US" sz="3435" b="1" dirty="0">
                  <a:solidFill>
                    <a:srgbClr val="000000"/>
                  </a:solidFill>
                  <a:latin typeface="Bernoru Condensed"/>
                  <a:ea typeface="Bernoru Condensed"/>
                  <a:cs typeface="Bernoru Condensed"/>
                  <a:sym typeface="Bernoru Condensed"/>
                </a:rPr>
                <a:t> </a:t>
              </a:r>
              <a:r>
                <a:rPr lang="en-US" sz="3435" b="1" dirty="0" err="1">
                  <a:solidFill>
                    <a:srgbClr val="000000"/>
                  </a:solidFill>
                  <a:latin typeface="Bernoru Condensed"/>
                  <a:ea typeface="Bernoru Condensed"/>
                  <a:cs typeface="Bernoru Condensed"/>
                  <a:sym typeface="Bernoru Condensed"/>
                </a:rPr>
                <a:t>рух</a:t>
              </a:r>
              <a:r>
                <a:rPr lang="en-US" sz="3435" b="1" dirty="0">
                  <a:solidFill>
                    <a:srgbClr val="000000"/>
                  </a:solidFill>
                  <a:latin typeface="Bernoru Condensed"/>
                  <a:ea typeface="Bernoru Condensed"/>
                  <a:cs typeface="Bernoru Condensed"/>
                  <a:sym typeface="Bernoru Condensed"/>
                </a:rPr>
                <a:t>:</a:t>
              </a:r>
            </a:p>
            <a:p>
              <a:pPr algn="ctr">
                <a:lnSpc>
                  <a:spcPts val="4809"/>
                </a:lnSpc>
              </a:pPr>
              <a:endParaRPr lang="en-US" sz="3435" b="1" dirty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endParaRP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3911182" y="3071254"/>
            <a:ext cx="10465637" cy="6780415"/>
            <a:chOff x="0" y="0"/>
            <a:chExt cx="2938426" cy="190373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938426" cy="1903730"/>
            </a:xfrm>
            <a:custGeom>
              <a:avLst/>
              <a:gdLst/>
              <a:ahLst/>
              <a:cxnLst/>
              <a:rect l="l" t="t" r="r" b="b"/>
              <a:pathLst>
                <a:path w="2938426" h="1903730">
                  <a:moveTo>
                    <a:pt x="26631" y="0"/>
                  </a:moveTo>
                  <a:lnTo>
                    <a:pt x="2911795" y="0"/>
                  </a:lnTo>
                  <a:cubicBezTo>
                    <a:pt x="2918858" y="0"/>
                    <a:pt x="2925632" y="2806"/>
                    <a:pt x="2930626" y="7800"/>
                  </a:cubicBezTo>
                  <a:cubicBezTo>
                    <a:pt x="2935620" y="12794"/>
                    <a:pt x="2938426" y="19568"/>
                    <a:pt x="2938426" y="26631"/>
                  </a:cubicBezTo>
                  <a:lnTo>
                    <a:pt x="2938426" y="1877099"/>
                  </a:lnTo>
                  <a:cubicBezTo>
                    <a:pt x="2938426" y="1884162"/>
                    <a:pt x="2935620" y="1890936"/>
                    <a:pt x="2930626" y="1895930"/>
                  </a:cubicBezTo>
                  <a:cubicBezTo>
                    <a:pt x="2925632" y="1900924"/>
                    <a:pt x="2918858" y="1903730"/>
                    <a:pt x="2911795" y="1903730"/>
                  </a:cubicBezTo>
                  <a:lnTo>
                    <a:pt x="26631" y="1903730"/>
                  </a:lnTo>
                  <a:cubicBezTo>
                    <a:pt x="11923" y="1903730"/>
                    <a:pt x="0" y="1891807"/>
                    <a:pt x="0" y="1877099"/>
                  </a:cubicBezTo>
                  <a:lnTo>
                    <a:pt x="0" y="26631"/>
                  </a:lnTo>
                  <a:cubicBezTo>
                    <a:pt x="0" y="11923"/>
                    <a:pt x="11923" y="0"/>
                    <a:pt x="26631" y="0"/>
                  </a:cubicBezTo>
                  <a:close/>
                </a:path>
              </a:pathLst>
            </a:custGeom>
            <a:solidFill>
              <a:srgbClr val="D3E9FF"/>
            </a:solidFill>
            <a:ln cap="rnd">
              <a:noFill/>
              <a:prstDash val="solid"/>
              <a:round/>
            </a:ln>
          </p:spPr>
        </p:sp>
        <p:sp>
          <p:nvSpPr>
            <p:cNvPr id="14" name="TextBox 14"/>
            <p:cNvSpPr txBox="1"/>
            <p:nvPr/>
          </p:nvSpPr>
          <p:spPr>
            <a:xfrm>
              <a:off x="0" y="-104775"/>
              <a:ext cx="2938426" cy="2008505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algn="just">
                <a:lnSpc>
                  <a:spcPts val="5039"/>
                </a:lnSpc>
              </a:pPr>
              <a:r>
                <a:rPr lang="en-US" sz="35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599" b="1" dirty="0" smtClean="0">
                  <a:solidFill>
                    <a:srgbClr val="000000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1.</a:t>
              </a:r>
              <a:r>
                <a:rPr lang="uk-UA" sz="3599" b="1" dirty="0" smtClean="0">
                  <a:solidFill>
                    <a:srgbClr val="000000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 </a:t>
              </a:r>
              <a:r>
                <a:rPr lang="en-US" sz="3599" b="1" dirty="0" err="1" smtClean="0">
                  <a:solidFill>
                    <a:srgbClr val="000000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Температура</a:t>
              </a:r>
              <a:r>
                <a:rPr lang="en-US" sz="3599" b="1" dirty="0" smtClean="0">
                  <a:solidFill>
                    <a:srgbClr val="000000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 </a:t>
              </a:r>
              <a:r>
                <a:rPr lang="en-US" sz="3599" b="1" dirty="0" err="1">
                  <a:solidFill>
                    <a:srgbClr val="000000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середовища</a:t>
              </a:r>
              <a:r>
                <a:rPr lang="en-US" sz="3599" b="1" dirty="0">
                  <a:solidFill>
                    <a:srgbClr val="000000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:</a:t>
              </a:r>
              <a:r>
                <a:rPr lang="en-US" sz="35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5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збільшення</a:t>
              </a:r>
              <a:r>
                <a:rPr lang="en-US" sz="35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5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температури</a:t>
              </a:r>
              <a:r>
                <a:rPr lang="en-US" sz="35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5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прискорює</a:t>
              </a:r>
              <a:r>
                <a:rPr lang="en-US" sz="35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5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рух</a:t>
              </a:r>
              <a:r>
                <a:rPr lang="en-US" sz="35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5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молекул</a:t>
              </a:r>
              <a:r>
                <a:rPr lang="en-US" sz="35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і </a:t>
              </a:r>
              <a:r>
                <a:rPr lang="en-US" sz="35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підвищує</a:t>
              </a:r>
              <a:r>
                <a:rPr lang="en-US" sz="35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5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інтенсивність</a:t>
              </a:r>
              <a:r>
                <a:rPr lang="en-US" sz="35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5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броунівського</a:t>
              </a:r>
              <a:r>
                <a:rPr lang="en-US" sz="35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5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руху</a:t>
              </a:r>
              <a:r>
                <a:rPr lang="en-US" sz="35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.</a:t>
              </a:r>
            </a:p>
            <a:p>
              <a:pPr algn="just">
                <a:lnSpc>
                  <a:spcPts val="5039"/>
                </a:lnSpc>
              </a:pPr>
              <a:r>
                <a:rPr lang="en-US" sz="35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599" b="1" dirty="0">
                  <a:solidFill>
                    <a:srgbClr val="000000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2. </a:t>
              </a:r>
              <a:r>
                <a:rPr lang="en-US" sz="3599" b="1" dirty="0" err="1">
                  <a:solidFill>
                    <a:srgbClr val="000000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Розмір</a:t>
              </a:r>
              <a:r>
                <a:rPr lang="en-US" sz="3599" b="1" dirty="0">
                  <a:solidFill>
                    <a:srgbClr val="000000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 </a:t>
              </a:r>
              <a:r>
                <a:rPr lang="en-US" sz="3599" b="1" dirty="0" err="1">
                  <a:solidFill>
                    <a:srgbClr val="000000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частинок</a:t>
              </a:r>
              <a:r>
                <a:rPr lang="en-US" sz="3599" b="1" dirty="0">
                  <a:solidFill>
                    <a:srgbClr val="000000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:</a:t>
              </a:r>
              <a:r>
                <a:rPr lang="en-US" sz="35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5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менші</a:t>
              </a:r>
              <a:r>
                <a:rPr lang="en-US" sz="35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5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частинки</a:t>
              </a:r>
              <a:r>
                <a:rPr lang="en-US" sz="35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5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зазнають</a:t>
              </a:r>
              <a:r>
                <a:rPr lang="en-US" sz="35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5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сильнішого</a:t>
              </a:r>
              <a:r>
                <a:rPr lang="en-US" sz="35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5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впливу</a:t>
              </a:r>
              <a:r>
                <a:rPr lang="en-US" sz="35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5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теплових</a:t>
              </a:r>
              <a:r>
                <a:rPr lang="en-US" sz="35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5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флуктуацій</a:t>
              </a:r>
              <a:r>
                <a:rPr lang="en-US" sz="35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.</a:t>
              </a:r>
            </a:p>
            <a:p>
              <a:pPr algn="just">
                <a:lnSpc>
                  <a:spcPts val="5039"/>
                </a:lnSpc>
              </a:pPr>
              <a:r>
                <a:rPr lang="en-US" sz="35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599" b="1" dirty="0">
                  <a:solidFill>
                    <a:srgbClr val="000000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3. </a:t>
              </a:r>
              <a:r>
                <a:rPr lang="en-US" sz="3599" b="1" dirty="0" err="1">
                  <a:solidFill>
                    <a:srgbClr val="000000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В’язкість</a:t>
              </a:r>
              <a:r>
                <a:rPr lang="en-US" sz="3599" b="1" dirty="0">
                  <a:solidFill>
                    <a:srgbClr val="000000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 </a:t>
              </a:r>
              <a:r>
                <a:rPr lang="en-US" sz="3599" b="1" dirty="0" err="1">
                  <a:solidFill>
                    <a:srgbClr val="000000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середовища</a:t>
              </a:r>
              <a:r>
                <a:rPr lang="en-US" sz="3599" b="1" dirty="0">
                  <a:solidFill>
                    <a:srgbClr val="000000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: </a:t>
              </a:r>
              <a:r>
                <a:rPr lang="en-US" sz="35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із</a:t>
              </a:r>
              <a:r>
                <a:rPr lang="en-US" sz="35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5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її</a:t>
              </a:r>
              <a:r>
                <a:rPr lang="en-US" sz="35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5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зростанням</a:t>
              </a:r>
              <a:r>
                <a:rPr lang="en-US" sz="35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5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опір</a:t>
              </a:r>
              <a:r>
                <a:rPr lang="en-US" sz="35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5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руху</a:t>
              </a:r>
              <a:r>
                <a:rPr lang="en-US" sz="35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5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частинок</a:t>
              </a:r>
              <a:r>
                <a:rPr lang="en-US" sz="35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5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підвищується</a:t>
              </a:r>
              <a:r>
                <a:rPr lang="en-US" sz="35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, </a:t>
              </a:r>
              <a:r>
                <a:rPr lang="en-US" sz="35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що</a:t>
              </a:r>
              <a:r>
                <a:rPr lang="en-US" sz="35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5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уповільнює</a:t>
              </a:r>
              <a:r>
                <a:rPr lang="en-US" sz="35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5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броунівський</a:t>
              </a:r>
              <a:r>
                <a:rPr lang="en-US" sz="35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</a:t>
              </a:r>
              <a:r>
                <a:rPr lang="en-US" sz="3599" dirty="0" err="1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рух</a:t>
              </a:r>
              <a:r>
                <a:rPr lang="en-US" sz="3599" dirty="0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.</a:t>
              </a:r>
            </a:p>
            <a:p>
              <a:pPr algn="just">
                <a:lnSpc>
                  <a:spcPts val="3499"/>
                </a:lnSpc>
                <a:spcBef>
                  <a:spcPct val="0"/>
                </a:spcBef>
              </a:pPr>
              <a:endParaRPr lang="en-US" sz="3599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870137" y="108866"/>
            <a:ext cx="9375643" cy="1839669"/>
            <a:chOff x="0" y="0"/>
            <a:chExt cx="2874987" cy="56412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874987" cy="564124"/>
            </a:xfrm>
            <a:custGeom>
              <a:avLst/>
              <a:gdLst/>
              <a:ahLst/>
              <a:cxnLst/>
              <a:rect l="l" t="t" r="r" b="b"/>
              <a:pathLst>
                <a:path w="2874987" h="564124">
                  <a:moveTo>
                    <a:pt x="82575" y="0"/>
                  </a:moveTo>
                  <a:lnTo>
                    <a:pt x="2792412" y="0"/>
                  </a:lnTo>
                  <a:cubicBezTo>
                    <a:pt x="2814312" y="0"/>
                    <a:pt x="2835315" y="8700"/>
                    <a:pt x="2850801" y="24186"/>
                  </a:cubicBezTo>
                  <a:cubicBezTo>
                    <a:pt x="2866287" y="39671"/>
                    <a:pt x="2874987" y="60675"/>
                    <a:pt x="2874987" y="82575"/>
                  </a:cubicBezTo>
                  <a:lnTo>
                    <a:pt x="2874987" y="481549"/>
                  </a:lnTo>
                  <a:cubicBezTo>
                    <a:pt x="2874987" y="503449"/>
                    <a:pt x="2866287" y="524452"/>
                    <a:pt x="2850801" y="539938"/>
                  </a:cubicBezTo>
                  <a:cubicBezTo>
                    <a:pt x="2835315" y="555424"/>
                    <a:pt x="2814312" y="564124"/>
                    <a:pt x="2792412" y="564124"/>
                  </a:cubicBezTo>
                  <a:lnTo>
                    <a:pt x="82575" y="564124"/>
                  </a:lnTo>
                  <a:cubicBezTo>
                    <a:pt x="60675" y="564124"/>
                    <a:pt x="39671" y="555424"/>
                    <a:pt x="24186" y="539938"/>
                  </a:cubicBezTo>
                  <a:cubicBezTo>
                    <a:pt x="8700" y="524452"/>
                    <a:pt x="0" y="503449"/>
                    <a:pt x="0" y="481549"/>
                  </a:cubicBezTo>
                  <a:lnTo>
                    <a:pt x="0" y="82575"/>
                  </a:lnTo>
                  <a:cubicBezTo>
                    <a:pt x="0" y="60675"/>
                    <a:pt x="8700" y="39671"/>
                    <a:pt x="24186" y="24186"/>
                  </a:cubicBezTo>
                  <a:cubicBezTo>
                    <a:pt x="39671" y="8700"/>
                    <a:pt x="60675" y="0"/>
                    <a:pt x="82575" y="0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76200"/>
              <a:ext cx="2874987" cy="64032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59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rot="5400000">
            <a:off x="16431399" y="-476069"/>
            <a:ext cx="2592149" cy="2021876"/>
          </a:xfrm>
          <a:custGeom>
            <a:avLst/>
            <a:gdLst/>
            <a:ahLst/>
            <a:cxnLst/>
            <a:rect l="l" t="t" r="r" b="b"/>
            <a:pathLst>
              <a:path w="2592149" h="2021876">
                <a:moveTo>
                  <a:pt x="0" y="0"/>
                </a:moveTo>
                <a:lnTo>
                  <a:pt x="2592149" y="0"/>
                </a:lnTo>
                <a:lnTo>
                  <a:pt x="2592149" y="2021876"/>
                </a:lnTo>
                <a:lnTo>
                  <a:pt x="0" y="202187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5265234">
            <a:off x="2874393" y="8455138"/>
            <a:ext cx="2824904" cy="2203425"/>
          </a:xfrm>
          <a:custGeom>
            <a:avLst/>
            <a:gdLst/>
            <a:ahLst/>
            <a:cxnLst/>
            <a:rect l="l" t="t" r="r" b="b"/>
            <a:pathLst>
              <a:path w="2824904" h="2203425">
                <a:moveTo>
                  <a:pt x="0" y="0"/>
                </a:moveTo>
                <a:lnTo>
                  <a:pt x="2824903" y="0"/>
                </a:lnTo>
                <a:lnTo>
                  <a:pt x="2824903" y="2203424"/>
                </a:lnTo>
                <a:lnTo>
                  <a:pt x="0" y="220342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6677967" y="2033630"/>
            <a:ext cx="11381433" cy="70707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Для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проведення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експерименту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використ</a:t>
            </a:r>
            <a:r>
              <a:rPr lang="ru-RU" sz="2400" dirty="0" err="1" smtClean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ано</a:t>
            </a:r>
            <a:r>
              <a:rPr lang="en-US" sz="2400" dirty="0" smtClean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такі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матеріали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та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обладнання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:</a:t>
            </a:r>
          </a:p>
          <a:p>
            <a:pPr indent="457200" algn="just">
              <a:lnSpc>
                <a:spcPct val="150000"/>
              </a:lnSpc>
            </a:pP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1.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Домашнє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коров</a:t>
            </a:r>
            <a:r>
              <a:rPr lang="uk-UA" sz="2400" dirty="0" smtClean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’</a:t>
            </a:r>
            <a:r>
              <a:rPr lang="en-US" sz="2400" dirty="0" err="1" smtClean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яче</a:t>
            </a:r>
            <a:r>
              <a:rPr lang="en-US" sz="2400" dirty="0" smtClean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молоко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(≈ 5%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жирності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).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Жирність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молока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в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домашніх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умовах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визначали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наступним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способом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: 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взяли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склянку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і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налили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10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см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молока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Далі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його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залишили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у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приміщенні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на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8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годин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після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чого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виміряли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товщину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шару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вершків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При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цьому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1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см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говорить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про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10%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жирності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, а 1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мм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= 1% . В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результаті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подібної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перевірки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отримали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приблизні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значення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жирності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</a:p>
          <a:p>
            <a:pPr indent="457200" algn="just">
              <a:lnSpc>
                <a:spcPct val="150000"/>
              </a:lnSpc>
            </a:pP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2.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Дистильована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вода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: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використовувалася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для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створення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розведень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молока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та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забезпечення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контрольного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середовища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</a:p>
          <a:p>
            <a:pPr indent="457200" algn="just">
              <a:lnSpc>
                <a:spcPct val="150000"/>
              </a:lnSpc>
            </a:pP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3.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Оптичний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мікроскоп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із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збільшенням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×40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для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візуалізації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руху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частинок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</a:p>
          <a:p>
            <a:pPr indent="457200" algn="just">
              <a:lnSpc>
                <a:spcPct val="150000"/>
              </a:lnSpc>
            </a:pP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4.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Лабораторний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посуд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: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пастеровські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піпетки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для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точного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дозування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;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предметні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та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накривні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скельця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;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пластикові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стаканчики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для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підготовки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розведень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</a:p>
          <a:p>
            <a:pPr indent="457200" algn="just">
              <a:lnSpc>
                <a:spcPct val="150000"/>
              </a:lnSpc>
            </a:pP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5.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Програмне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забезпечення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Tracker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для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аналізу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траєкторій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броунівського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руху</a:t>
            </a:r>
            <a:r>
              <a:rPr lang="en-US" sz="24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</a:p>
          <a:p>
            <a:pPr indent="457200" algn="just">
              <a:lnSpc>
                <a:spcPts val="3499"/>
              </a:lnSpc>
            </a:pPr>
            <a:endParaRPr lang="en-US" sz="2400" dirty="0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8" name="Freeform 8"/>
          <p:cNvSpPr/>
          <p:nvPr/>
        </p:nvSpPr>
        <p:spPr>
          <a:xfrm>
            <a:off x="315101" y="3022368"/>
            <a:ext cx="6147360" cy="5979075"/>
          </a:xfrm>
          <a:custGeom>
            <a:avLst/>
            <a:gdLst/>
            <a:ahLst/>
            <a:cxnLst/>
            <a:rect l="l" t="t" r="r" b="b"/>
            <a:pathLst>
              <a:path w="6147360" h="5979075">
                <a:moveTo>
                  <a:pt x="0" y="0"/>
                </a:moveTo>
                <a:lnTo>
                  <a:pt x="6147360" y="0"/>
                </a:lnTo>
                <a:lnTo>
                  <a:pt x="6147360" y="5979074"/>
                </a:lnTo>
                <a:lnTo>
                  <a:pt x="0" y="597907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315101" y="181001"/>
            <a:ext cx="7401237" cy="15906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302"/>
              </a:lnSpc>
            </a:pPr>
            <a:r>
              <a:rPr lang="en-US" sz="4502">
                <a:solidFill>
                  <a:srgbClr val="FFFFFF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МЕТОДИКА ДОСЛІДЖЕННЯ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894285" y="534869"/>
            <a:ext cx="9375643" cy="1839669"/>
            <a:chOff x="0" y="0"/>
            <a:chExt cx="2874987" cy="56412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874987" cy="564124"/>
            </a:xfrm>
            <a:custGeom>
              <a:avLst/>
              <a:gdLst/>
              <a:ahLst/>
              <a:cxnLst/>
              <a:rect l="l" t="t" r="r" b="b"/>
              <a:pathLst>
                <a:path w="2874987" h="564124">
                  <a:moveTo>
                    <a:pt x="82575" y="0"/>
                  </a:moveTo>
                  <a:lnTo>
                    <a:pt x="2792412" y="0"/>
                  </a:lnTo>
                  <a:cubicBezTo>
                    <a:pt x="2814312" y="0"/>
                    <a:pt x="2835315" y="8700"/>
                    <a:pt x="2850801" y="24186"/>
                  </a:cubicBezTo>
                  <a:cubicBezTo>
                    <a:pt x="2866287" y="39671"/>
                    <a:pt x="2874987" y="60675"/>
                    <a:pt x="2874987" y="82575"/>
                  </a:cubicBezTo>
                  <a:lnTo>
                    <a:pt x="2874987" y="481549"/>
                  </a:lnTo>
                  <a:cubicBezTo>
                    <a:pt x="2874987" y="503449"/>
                    <a:pt x="2866287" y="524452"/>
                    <a:pt x="2850801" y="539938"/>
                  </a:cubicBezTo>
                  <a:cubicBezTo>
                    <a:pt x="2835315" y="555424"/>
                    <a:pt x="2814312" y="564124"/>
                    <a:pt x="2792412" y="564124"/>
                  </a:cubicBezTo>
                  <a:lnTo>
                    <a:pt x="82575" y="564124"/>
                  </a:lnTo>
                  <a:cubicBezTo>
                    <a:pt x="60675" y="564124"/>
                    <a:pt x="39671" y="555424"/>
                    <a:pt x="24186" y="539938"/>
                  </a:cubicBezTo>
                  <a:cubicBezTo>
                    <a:pt x="8700" y="524452"/>
                    <a:pt x="0" y="503449"/>
                    <a:pt x="0" y="481549"/>
                  </a:cubicBezTo>
                  <a:lnTo>
                    <a:pt x="0" y="82575"/>
                  </a:lnTo>
                  <a:cubicBezTo>
                    <a:pt x="0" y="60675"/>
                    <a:pt x="8700" y="39671"/>
                    <a:pt x="24186" y="24186"/>
                  </a:cubicBezTo>
                  <a:cubicBezTo>
                    <a:pt x="39671" y="8700"/>
                    <a:pt x="60675" y="0"/>
                    <a:pt x="82575" y="0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76200"/>
              <a:ext cx="2874987" cy="64032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59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rot="5400000">
            <a:off x="16431399" y="150282"/>
            <a:ext cx="2592149" cy="2021876"/>
          </a:xfrm>
          <a:custGeom>
            <a:avLst/>
            <a:gdLst/>
            <a:ahLst/>
            <a:cxnLst/>
            <a:rect l="l" t="t" r="r" b="b"/>
            <a:pathLst>
              <a:path w="2592149" h="2021876">
                <a:moveTo>
                  <a:pt x="0" y="0"/>
                </a:moveTo>
                <a:lnTo>
                  <a:pt x="2592149" y="0"/>
                </a:lnTo>
                <a:lnTo>
                  <a:pt x="2592149" y="2021877"/>
                </a:lnTo>
                <a:lnTo>
                  <a:pt x="0" y="202187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5265234">
            <a:off x="-844423" y="7899730"/>
            <a:ext cx="2824904" cy="2203425"/>
          </a:xfrm>
          <a:custGeom>
            <a:avLst/>
            <a:gdLst/>
            <a:ahLst/>
            <a:cxnLst/>
            <a:rect l="l" t="t" r="r" b="b"/>
            <a:pathLst>
              <a:path w="2824904" h="2203425">
                <a:moveTo>
                  <a:pt x="0" y="0"/>
                </a:moveTo>
                <a:lnTo>
                  <a:pt x="2824904" y="0"/>
                </a:lnTo>
                <a:lnTo>
                  <a:pt x="2824904" y="2203425"/>
                </a:lnTo>
                <a:lnTo>
                  <a:pt x="0" y="220342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2853618" y="7182526"/>
            <a:ext cx="1221884" cy="2247143"/>
          </a:xfrm>
          <a:custGeom>
            <a:avLst/>
            <a:gdLst/>
            <a:ahLst/>
            <a:cxnLst/>
            <a:rect l="l" t="t" r="r" b="b"/>
            <a:pathLst>
              <a:path w="1221884" h="2247143">
                <a:moveTo>
                  <a:pt x="0" y="0"/>
                </a:moveTo>
                <a:lnTo>
                  <a:pt x="1221884" y="0"/>
                </a:lnTo>
                <a:lnTo>
                  <a:pt x="1221884" y="2247143"/>
                </a:lnTo>
                <a:lnTo>
                  <a:pt x="0" y="224714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5752986" y="6998694"/>
            <a:ext cx="963550" cy="2430975"/>
          </a:xfrm>
          <a:custGeom>
            <a:avLst/>
            <a:gdLst/>
            <a:ahLst/>
            <a:cxnLst/>
            <a:rect l="l" t="t" r="r" b="b"/>
            <a:pathLst>
              <a:path w="963550" h="2430975">
                <a:moveTo>
                  <a:pt x="0" y="0"/>
                </a:moveTo>
                <a:lnTo>
                  <a:pt x="963550" y="0"/>
                </a:lnTo>
                <a:lnTo>
                  <a:pt x="963550" y="2430975"/>
                </a:lnTo>
                <a:lnTo>
                  <a:pt x="0" y="243097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5208977" y="4334437"/>
            <a:ext cx="8211497" cy="5296416"/>
          </a:xfrm>
          <a:custGeom>
            <a:avLst/>
            <a:gdLst/>
            <a:ahLst/>
            <a:cxnLst/>
            <a:rect l="l" t="t" r="r" b="b"/>
            <a:pathLst>
              <a:path w="8211497" h="5296416">
                <a:moveTo>
                  <a:pt x="0" y="0"/>
                </a:moveTo>
                <a:lnTo>
                  <a:pt x="8211497" y="0"/>
                </a:lnTo>
                <a:lnTo>
                  <a:pt x="8211497" y="5296415"/>
                </a:lnTo>
                <a:lnTo>
                  <a:pt x="0" y="5296415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0" y="750194"/>
            <a:ext cx="8151004" cy="9530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42"/>
              </a:lnSpc>
            </a:pPr>
            <a:r>
              <a:rPr lang="en-US" sz="5400" b="1" dirty="0" err="1">
                <a:solidFill>
                  <a:srgbClr val="FFFFFF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Методика</a:t>
            </a:r>
            <a:r>
              <a:rPr lang="en-US" sz="5400" b="1" dirty="0">
                <a:solidFill>
                  <a:srgbClr val="FFFFFF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en-US" sz="5400" b="1" dirty="0" err="1">
                <a:solidFill>
                  <a:srgbClr val="FFFFFF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дослідження</a:t>
            </a:r>
            <a:endParaRPr lang="en-US" sz="5400" b="1" dirty="0">
              <a:solidFill>
                <a:srgbClr val="FFFFFF"/>
              </a:solidFill>
              <a:latin typeface="Bernoru Condensed"/>
              <a:ea typeface="Bernoru Condensed"/>
              <a:cs typeface="Bernoru Condensed"/>
              <a:sym typeface="Bernoru Condensed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883811" y="2626287"/>
            <a:ext cx="16230600" cy="13843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  <a:spcBef>
                <a:spcPct val="0"/>
              </a:spcBef>
            </a:pPr>
            <a:r>
              <a:rPr lang="en-US" sz="3999" b="1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Готували розчини молока з різним співвідношенням молока до дистильованої води (1:10, 1:15, 1:20)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094092" y="947808"/>
            <a:ext cx="18353392" cy="1604012"/>
            <a:chOff x="0" y="0"/>
            <a:chExt cx="4833815" cy="42245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833815" cy="422456"/>
            </a:xfrm>
            <a:custGeom>
              <a:avLst/>
              <a:gdLst/>
              <a:ahLst/>
              <a:cxnLst/>
              <a:rect l="l" t="t" r="r" b="b"/>
              <a:pathLst>
                <a:path w="4833815" h="422456">
                  <a:moveTo>
                    <a:pt x="42183" y="0"/>
                  </a:moveTo>
                  <a:lnTo>
                    <a:pt x="4791633" y="0"/>
                  </a:lnTo>
                  <a:cubicBezTo>
                    <a:pt x="4814930" y="0"/>
                    <a:pt x="4833815" y="18886"/>
                    <a:pt x="4833815" y="42183"/>
                  </a:cubicBezTo>
                  <a:lnTo>
                    <a:pt x="4833815" y="380273"/>
                  </a:lnTo>
                  <a:cubicBezTo>
                    <a:pt x="4833815" y="391461"/>
                    <a:pt x="4829371" y="402190"/>
                    <a:pt x="4821460" y="410101"/>
                  </a:cubicBezTo>
                  <a:cubicBezTo>
                    <a:pt x="4813550" y="418012"/>
                    <a:pt x="4802820" y="422456"/>
                    <a:pt x="4791633" y="422456"/>
                  </a:cubicBezTo>
                  <a:lnTo>
                    <a:pt x="42183" y="422456"/>
                  </a:lnTo>
                  <a:cubicBezTo>
                    <a:pt x="30995" y="422456"/>
                    <a:pt x="20266" y="418012"/>
                    <a:pt x="12355" y="410101"/>
                  </a:cubicBezTo>
                  <a:cubicBezTo>
                    <a:pt x="4444" y="402190"/>
                    <a:pt x="0" y="391461"/>
                    <a:pt x="0" y="380273"/>
                  </a:cubicBezTo>
                  <a:lnTo>
                    <a:pt x="0" y="42183"/>
                  </a:lnTo>
                  <a:cubicBezTo>
                    <a:pt x="0" y="30995"/>
                    <a:pt x="4444" y="20266"/>
                    <a:pt x="12355" y="12355"/>
                  </a:cubicBezTo>
                  <a:cubicBezTo>
                    <a:pt x="20266" y="4444"/>
                    <a:pt x="30995" y="0"/>
                    <a:pt x="42183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76200"/>
              <a:ext cx="4833815" cy="49865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59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-885774" y="768764"/>
            <a:ext cx="11230913" cy="1575701"/>
            <a:chOff x="0" y="0"/>
            <a:chExt cx="2957936" cy="4150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957936" cy="415000"/>
            </a:xfrm>
            <a:custGeom>
              <a:avLst/>
              <a:gdLst/>
              <a:ahLst/>
              <a:cxnLst/>
              <a:rect l="l" t="t" r="r" b="b"/>
              <a:pathLst>
                <a:path w="2957936" h="415000">
                  <a:moveTo>
                    <a:pt x="68934" y="0"/>
                  </a:moveTo>
                  <a:lnTo>
                    <a:pt x="2889002" y="0"/>
                  </a:lnTo>
                  <a:cubicBezTo>
                    <a:pt x="2927073" y="0"/>
                    <a:pt x="2957936" y="30863"/>
                    <a:pt x="2957936" y="68934"/>
                  </a:cubicBezTo>
                  <a:lnTo>
                    <a:pt x="2957936" y="346066"/>
                  </a:lnTo>
                  <a:cubicBezTo>
                    <a:pt x="2957936" y="384137"/>
                    <a:pt x="2927073" y="415000"/>
                    <a:pt x="2889002" y="415000"/>
                  </a:cubicBezTo>
                  <a:lnTo>
                    <a:pt x="68934" y="415000"/>
                  </a:lnTo>
                  <a:cubicBezTo>
                    <a:pt x="50652" y="415000"/>
                    <a:pt x="33118" y="407737"/>
                    <a:pt x="20190" y="394809"/>
                  </a:cubicBezTo>
                  <a:cubicBezTo>
                    <a:pt x="7263" y="381882"/>
                    <a:pt x="0" y="364348"/>
                    <a:pt x="0" y="346066"/>
                  </a:cubicBezTo>
                  <a:lnTo>
                    <a:pt x="0" y="68934"/>
                  </a:lnTo>
                  <a:cubicBezTo>
                    <a:pt x="0" y="30863"/>
                    <a:pt x="30863" y="0"/>
                    <a:pt x="68934" y="0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76200"/>
              <a:ext cx="2957936" cy="4912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599"/>
                </a:lnSpc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 rot="-4348647">
            <a:off x="-1626005" y="6058872"/>
            <a:ext cx="6448389" cy="6178729"/>
          </a:xfrm>
          <a:custGeom>
            <a:avLst/>
            <a:gdLst/>
            <a:ahLst/>
            <a:cxnLst/>
            <a:rect l="l" t="t" r="r" b="b"/>
            <a:pathLst>
              <a:path w="6448389" h="6178729">
                <a:moveTo>
                  <a:pt x="0" y="0"/>
                </a:moveTo>
                <a:lnTo>
                  <a:pt x="6448389" y="0"/>
                </a:lnTo>
                <a:lnTo>
                  <a:pt x="6448389" y="6178729"/>
                </a:lnTo>
                <a:lnTo>
                  <a:pt x="0" y="617872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6412004">
            <a:off x="-530328" y="8124747"/>
            <a:ext cx="1622674" cy="1265686"/>
          </a:xfrm>
          <a:custGeom>
            <a:avLst/>
            <a:gdLst/>
            <a:ahLst/>
            <a:cxnLst/>
            <a:rect l="l" t="t" r="r" b="b"/>
            <a:pathLst>
              <a:path w="1622674" h="1265686">
                <a:moveTo>
                  <a:pt x="0" y="0"/>
                </a:moveTo>
                <a:lnTo>
                  <a:pt x="1622675" y="0"/>
                </a:lnTo>
                <a:lnTo>
                  <a:pt x="1622675" y="1265686"/>
                </a:lnTo>
                <a:lnTo>
                  <a:pt x="0" y="126568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6412004">
            <a:off x="-200153" y="9911694"/>
            <a:ext cx="962324" cy="750613"/>
          </a:xfrm>
          <a:custGeom>
            <a:avLst/>
            <a:gdLst/>
            <a:ahLst/>
            <a:cxnLst/>
            <a:rect l="l" t="t" r="r" b="b"/>
            <a:pathLst>
              <a:path w="962324" h="750613">
                <a:moveTo>
                  <a:pt x="0" y="0"/>
                </a:moveTo>
                <a:lnTo>
                  <a:pt x="962325" y="0"/>
                </a:lnTo>
                <a:lnTo>
                  <a:pt x="962325" y="750612"/>
                </a:lnTo>
                <a:lnTo>
                  <a:pt x="0" y="75061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4989633" y="4584454"/>
            <a:ext cx="9084825" cy="5402764"/>
          </a:xfrm>
          <a:custGeom>
            <a:avLst/>
            <a:gdLst/>
            <a:ahLst/>
            <a:cxnLst/>
            <a:rect l="l" t="t" r="r" b="b"/>
            <a:pathLst>
              <a:path w="9084825" h="5402764">
                <a:moveTo>
                  <a:pt x="0" y="0"/>
                </a:moveTo>
                <a:lnTo>
                  <a:pt x="9084825" y="0"/>
                </a:lnTo>
                <a:lnTo>
                  <a:pt x="9084825" y="5402764"/>
                </a:lnTo>
                <a:lnTo>
                  <a:pt x="0" y="540276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281010" y="898299"/>
            <a:ext cx="9851765" cy="11207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100"/>
              </a:lnSpc>
            </a:pPr>
            <a:r>
              <a:rPr lang="en-US" sz="6500">
                <a:solidFill>
                  <a:srgbClr val="FFFFFF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Методика дослідження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51949" y="2475620"/>
            <a:ext cx="17584102" cy="18992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5040"/>
              </a:lnSpc>
              <a:spcBef>
                <a:spcPct val="0"/>
              </a:spcBef>
            </a:pPr>
            <a:r>
              <a:rPr lang="uk-UA" sz="3200" b="1" dirty="0" smtClean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	</a:t>
            </a:r>
            <a:r>
              <a:rPr lang="en-US" sz="3200" b="1" dirty="0" err="1" smtClean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Кожен</a:t>
            </a:r>
            <a:r>
              <a:rPr lang="en-US" sz="3200" b="1" dirty="0" smtClean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зразок</a:t>
            </a:r>
            <a:r>
              <a:rPr lang="en-US" sz="3200" b="1" dirty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наносили</a:t>
            </a:r>
            <a:r>
              <a:rPr lang="en-US" sz="3200" b="1" dirty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піпеткою</a:t>
            </a:r>
            <a:r>
              <a:rPr lang="en-US" sz="3200" b="1" dirty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на</a:t>
            </a:r>
            <a:r>
              <a:rPr lang="en-US" sz="3200" b="1" dirty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чисте</a:t>
            </a:r>
            <a:r>
              <a:rPr lang="en-US" sz="3200" b="1" dirty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предметне</a:t>
            </a:r>
            <a:r>
              <a:rPr lang="en-US" sz="3200" b="1" dirty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скельце</a:t>
            </a:r>
            <a:r>
              <a:rPr lang="en-US" sz="3200" b="1" dirty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en-US" sz="3200" b="1" dirty="0" smtClean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у </a:t>
            </a:r>
            <a:r>
              <a:rPr lang="en-US" sz="3200" b="1" dirty="0" err="1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кількості</a:t>
            </a:r>
            <a:r>
              <a:rPr lang="en-US" sz="3200" b="1" dirty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1–2 </a:t>
            </a:r>
            <a:r>
              <a:rPr lang="en-US" sz="3200" b="1" dirty="0" err="1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крапель</a:t>
            </a:r>
            <a:r>
              <a:rPr lang="en-US" sz="3200" b="1" dirty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.</a:t>
            </a:r>
          </a:p>
          <a:p>
            <a:pPr algn="just">
              <a:lnSpc>
                <a:spcPts val="5040"/>
              </a:lnSpc>
              <a:spcBef>
                <a:spcPct val="0"/>
              </a:spcBef>
            </a:pPr>
            <a:r>
              <a:rPr lang="uk-UA" sz="3200" b="1" dirty="0" smtClean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	</a:t>
            </a:r>
            <a:r>
              <a:rPr lang="en-US" sz="3200" b="1" dirty="0" err="1" smtClean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Накривали</a:t>
            </a:r>
            <a:r>
              <a:rPr lang="uk-UA" sz="3200" b="1" dirty="0" smtClean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en-US" sz="3200" b="1" dirty="0" smtClean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накривним</a:t>
            </a:r>
            <a:r>
              <a:rPr lang="en-US" sz="3200" b="1" dirty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uk-UA" sz="3200" b="1" dirty="0" smtClean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en-US" sz="3200" b="1" dirty="0" err="1" smtClean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скельцем</a:t>
            </a:r>
            <a:r>
              <a:rPr lang="en-US" sz="3200" b="1" dirty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,  </a:t>
            </a:r>
            <a:r>
              <a:rPr lang="en-US" sz="3200" b="1" dirty="0" err="1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уникаючи</a:t>
            </a:r>
            <a:r>
              <a:rPr lang="en-US" sz="3200" b="1" dirty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uk-UA" sz="3200" b="1" dirty="0" smtClean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en-US" sz="3200" b="1" dirty="0" err="1" smtClean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утворення</a:t>
            </a:r>
            <a:r>
              <a:rPr lang="en-US" sz="3200" b="1" dirty="0" smtClean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uk-UA" sz="3200" b="1" dirty="0" smtClean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en-US" sz="3200" b="1" dirty="0" err="1" smtClean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повітряних</a:t>
            </a:r>
            <a:r>
              <a:rPr lang="uk-UA" sz="3200" b="1" dirty="0" smtClean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en-US" sz="3200" b="1" dirty="0" smtClean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бульбашок</a:t>
            </a:r>
            <a:r>
              <a:rPr lang="en-US" sz="3200" b="1" dirty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885774" y="768764"/>
            <a:ext cx="10892839" cy="1575701"/>
            <a:chOff x="0" y="0"/>
            <a:chExt cx="2868896" cy="415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868896" cy="415000"/>
            </a:xfrm>
            <a:custGeom>
              <a:avLst/>
              <a:gdLst/>
              <a:ahLst/>
              <a:cxnLst/>
              <a:rect l="l" t="t" r="r" b="b"/>
              <a:pathLst>
                <a:path w="2868896" h="415000">
                  <a:moveTo>
                    <a:pt x="71073" y="0"/>
                  </a:moveTo>
                  <a:lnTo>
                    <a:pt x="2797822" y="0"/>
                  </a:lnTo>
                  <a:cubicBezTo>
                    <a:pt x="2837075" y="0"/>
                    <a:pt x="2868896" y="31821"/>
                    <a:pt x="2868896" y="71073"/>
                  </a:cubicBezTo>
                  <a:lnTo>
                    <a:pt x="2868896" y="343926"/>
                  </a:lnTo>
                  <a:cubicBezTo>
                    <a:pt x="2868896" y="383179"/>
                    <a:pt x="2837075" y="415000"/>
                    <a:pt x="2797822" y="415000"/>
                  </a:cubicBezTo>
                  <a:lnTo>
                    <a:pt x="71073" y="415000"/>
                  </a:lnTo>
                  <a:cubicBezTo>
                    <a:pt x="31821" y="415000"/>
                    <a:pt x="0" y="383179"/>
                    <a:pt x="0" y="343926"/>
                  </a:cubicBezTo>
                  <a:lnTo>
                    <a:pt x="0" y="71073"/>
                  </a:lnTo>
                  <a:cubicBezTo>
                    <a:pt x="0" y="31821"/>
                    <a:pt x="31821" y="0"/>
                    <a:pt x="71073" y="0"/>
                  </a:cubicBezTo>
                  <a:close/>
                </a:path>
              </a:pathLst>
            </a:custGeom>
            <a:solidFill>
              <a:srgbClr val="898787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76200"/>
              <a:ext cx="2868896" cy="4912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59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rot="-4348647">
            <a:off x="-1626005" y="6058872"/>
            <a:ext cx="6448389" cy="6178729"/>
          </a:xfrm>
          <a:custGeom>
            <a:avLst/>
            <a:gdLst/>
            <a:ahLst/>
            <a:cxnLst/>
            <a:rect l="l" t="t" r="r" b="b"/>
            <a:pathLst>
              <a:path w="6448389" h="6178729">
                <a:moveTo>
                  <a:pt x="0" y="0"/>
                </a:moveTo>
                <a:lnTo>
                  <a:pt x="6448389" y="0"/>
                </a:lnTo>
                <a:lnTo>
                  <a:pt x="6448389" y="6178729"/>
                </a:lnTo>
                <a:lnTo>
                  <a:pt x="0" y="617872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6412004">
            <a:off x="-530328" y="8124747"/>
            <a:ext cx="1622674" cy="1265686"/>
          </a:xfrm>
          <a:custGeom>
            <a:avLst/>
            <a:gdLst/>
            <a:ahLst/>
            <a:cxnLst/>
            <a:rect l="l" t="t" r="r" b="b"/>
            <a:pathLst>
              <a:path w="1622674" h="1265686">
                <a:moveTo>
                  <a:pt x="0" y="0"/>
                </a:moveTo>
                <a:lnTo>
                  <a:pt x="1622675" y="0"/>
                </a:lnTo>
                <a:lnTo>
                  <a:pt x="1622675" y="1265686"/>
                </a:lnTo>
                <a:lnTo>
                  <a:pt x="0" y="126568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6412004">
            <a:off x="-200153" y="9911694"/>
            <a:ext cx="962324" cy="750613"/>
          </a:xfrm>
          <a:custGeom>
            <a:avLst/>
            <a:gdLst/>
            <a:ahLst/>
            <a:cxnLst/>
            <a:rect l="l" t="t" r="r" b="b"/>
            <a:pathLst>
              <a:path w="962324" h="750613">
                <a:moveTo>
                  <a:pt x="0" y="0"/>
                </a:moveTo>
                <a:lnTo>
                  <a:pt x="962325" y="0"/>
                </a:lnTo>
                <a:lnTo>
                  <a:pt x="962325" y="750612"/>
                </a:lnTo>
                <a:lnTo>
                  <a:pt x="0" y="75061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3031551" y="4587756"/>
            <a:ext cx="8863298" cy="5517403"/>
          </a:xfrm>
          <a:custGeom>
            <a:avLst/>
            <a:gdLst/>
            <a:ahLst/>
            <a:cxnLst/>
            <a:rect l="l" t="t" r="r" b="b"/>
            <a:pathLst>
              <a:path w="8863298" h="5517403">
                <a:moveTo>
                  <a:pt x="0" y="0"/>
                </a:moveTo>
                <a:lnTo>
                  <a:pt x="8863298" y="0"/>
                </a:lnTo>
                <a:lnTo>
                  <a:pt x="8863298" y="5517403"/>
                </a:lnTo>
                <a:lnTo>
                  <a:pt x="0" y="551740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281010" y="898299"/>
            <a:ext cx="9368802" cy="11207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100"/>
              </a:lnSpc>
            </a:pPr>
            <a:r>
              <a:rPr lang="en-US" sz="6500">
                <a:solidFill>
                  <a:srgbClr val="FFFFFF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Методика дослідження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281008" y="2498606"/>
            <a:ext cx="18006991" cy="215443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5599"/>
              </a:lnSpc>
              <a:spcBef>
                <a:spcPct val="0"/>
              </a:spcBef>
            </a:pPr>
            <a:r>
              <a:rPr lang="en-US" sz="3600" b="1" dirty="0" err="1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Зразки</a:t>
            </a:r>
            <a:r>
              <a:rPr lang="en-US" sz="3600" b="1" dirty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uk-UA" sz="3600" b="1" dirty="0" smtClean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en-US" sz="3600" b="1" dirty="0" err="1" smtClean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розглядали</a:t>
            </a:r>
            <a:r>
              <a:rPr lang="uk-UA" sz="3600" b="1" dirty="0" smtClean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en-US" sz="3600" b="1" dirty="0" smtClean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під</a:t>
            </a:r>
            <a:r>
              <a:rPr lang="en-US" sz="3600" b="1" dirty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uk-UA" sz="3600" b="1" dirty="0" smtClean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en-US" sz="3600" b="1" dirty="0" err="1" smtClean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мікроскопом</a:t>
            </a:r>
            <a:r>
              <a:rPr lang="uk-UA" sz="3600" b="1" dirty="0" smtClean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en-US" sz="3600" b="1" dirty="0" smtClean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при</a:t>
            </a:r>
            <a:r>
              <a:rPr lang="en-US" sz="3600" b="1" dirty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збільшенні</a:t>
            </a:r>
            <a:r>
              <a:rPr lang="en-US" sz="3600" b="1" dirty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×40.</a:t>
            </a:r>
          </a:p>
          <a:p>
            <a:pPr algn="just">
              <a:lnSpc>
                <a:spcPts val="5599"/>
              </a:lnSpc>
              <a:spcBef>
                <a:spcPct val="0"/>
              </a:spcBef>
            </a:pPr>
            <a:r>
              <a:rPr lang="en-US" sz="3600" b="1" dirty="0" err="1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Записували</a:t>
            </a:r>
            <a:r>
              <a:rPr lang="en-US" sz="3600" b="1" dirty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відео</a:t>
            </a:r>
            <a:r>
              <a:rPr lang="en-US" sz="3600" b="1" dirty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руху</a:t>
            </a:r>
            <a:r>
              <a:rPr lang="en-US" sz="3600" b="1" dirty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частинок</a:t>
            </a:r>
            <a:r>
              <a:rPr lang="en-US" sz="3600" b="1" dirty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за</a:t>
            </a:r>
            <a:r>
              <a:rPr lang="en-US" sz="3600" b="1" dirty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допомогою</a:t>
            </a:r>
            <a:r>
              <a:rPr lang="en-US" sz="3600" b="1" dirty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вбудованої</a:t>
            </a:r>
            <a:r>
              <a:rPr lang="en-US" sz="3600" b="1" dirty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камери</a:t>
            </a:r>
            <a:r>
              <a:rPr lang="en-US" sz="3600" b="1" dirty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, </a:t>
            </a:r>
            <a:r>
              <a:rPr lang="en-US" sz="3600" b="1" dirty="0" err="1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закріпленої</a:t>
            </a:r>
            <a:r>
              <a:rPr lang="en-US" sz="3600" b="1" dirty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на</a:t>
            </a:r>
            <a:r>
              <a:rPr lang="en-US" sz="3600" b="1" dirty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окулярі</a:t>
            </a:r>
            <a:r>
              <a:rPr lang="en-US" sz="3600" b="1" dirty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.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1994475" y="5962158"/>
            <a:ext cx="5962650" cy="19236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40"/>
              </a:lnSpc>
              <a:spcBef>
                <a:spcPct val="0"/>
              </a:spcBef>
            </a:pPr>
            <a:r>
              <a:rPr lang="en-US" sz="3600" b="1" dirty="0" err="1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Програма</a:t>
            </a:r>
            <a:r>
              <a:rPr lang="en-US" sz="3600" b="1" dirty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GlobiScope</a:t>
            </a:r>
            <a:r>
              <a:rPr lang="en-US" sz="3600" b="1" dirty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1.0 </a:t>
            </a:r>
          </a:p>
          <a:p>
            <a:pPr algn="ctr">
              <a:lnSpc>
                <a:spcPts val="5040"/>
              </a:lnSpc>
              <a:spcBef>
                <a:spcPct val="0"/>
              </a:spcBef>
            </a:pPr>
            <a:r>
              <a:rPr lang="en-US" sz="3600" b="1" dirty="0" err="1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запису</a:t>
            </a:r>
            <a:r>
              <a:rPr lang="en-US" sz="3600" b="1" dirty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uk-UA" sz="3600" b="1" dirty="0" smtClean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en-US" sz="3600" b="1" dirty="0" err="1" smtClean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відео</a:t>
            </a:r>
            <a:r>
              <a:rPr lang="uk-UA" sz="3600" b="1" dirty="0" smtClean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en-US" sz="3600" b="1" dirty="0" smtClean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руху</a:t>
            </a:r>
            <a:r>
              <a:rPr lang="en-US" sz="3600" b="1" dirty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частинок</a:t>
            </a:r>
            <a:endParaRPr lang="en-US" sz="3600" b="1" dirty="0">
              <a:solidFill>
                <a:srgbClr val="000000"/>
              </a:solidFill>
              <a:latin typeface="Bernoru Condensed"/>
              <a:ea typeface="Bernoru Condensed"/>
              <a:cs typeface="Bernoru Condensed"/>
              <a:sym typeface="Bernoru Condense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13967489" y="-1568431"/>
            <a:ext cx="5968837" cy="5719231"/>
          </a:xfrm>
          <a:custGeom>
            <a:avLst/>
            <a:gdLst/>
            <a:ahLst/>
            <a:cxnLst/>
            <a:rect l="l" t="t" r="r" b="b"/>
            <a:pathLst>
              <a:path w="5968837" h="5719231">
                <a:moveTo>
                  <a:pt x="0" y="0"/>
                </a:moveTo>
                <a:lnTo>
                  <a:pt x="5968836" y="0"/>
                </a:lnTo>
                <a:lnTo>
                  <a:pt x="5968836" y="5719231"/>
                </a:lnTo>
                <a:lnTo>
                  <a:pt x="0" y="57192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5122976">
            <a:off x="-1725267" y="5714150"/>
            <a:ext cx="6448389" cy="6178729"/>
          </a:xfrm>
          <a:custGeom>
            <a:avLst/>
            <a:gdLst/>
            <a:ahLst/>
            <a:cxnLst/>
            <a:rect l="l" t="t" r="r" b="b"/>
            <a:pathLst>
              <a:path w="6448389" h="6178729">
                <a:moveTo>
                  <a:pt x="0" y="0"/>
                </a:moveTo>
                <a:lnTo>
                  <a:pt x="6448389" y="0"/>
                </a:lnTo>
                <a:lnTo>
                  <a:pt x="6448389" y="6178729"/>
                </a:lnTo>
                <a:lnTo>
                  <a:pt x="0" y="617872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490458" y="619299"/>
            <a:ext cx="15078472" cy="1896128"/>
            <a:chOff x="0" y="0"/>
            <a:chExt cx="20104629" cy="2528170"/>
          </a:xfrm>
        </p:grpSpPr>
        <p:grpSp>
          <p:nvGrpSpPr>
            <p:cNvPr id="5" name="Group 5"/>
            <p:cNvGrpSpPr/>
            <p:nvPr/>
          </p:nvGrpSpPr>
          <p:grpSpPr>
            <a:xfrm>
              <a:off x="194011" y="189007"/>
              <a:ext cx="19910618" cy="2339163"/>
              <a:chOff x="0" y="0"/>
              <a:chExt cx="4801740" cy="564124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0" y="0"/>
                <a:ext cx="4801740" cy="564124"/>
              </a:xfrm>
              <a:custGeom>
                <a:avLst/>
                <a:gdLst/>
                <a:ahLst/>
                <a:cxnLst/>
                <a:rect l="l" t="t" r="r" b="b"/>
                <a:pathLst>
                  <a:path w="4801740" h="564124">
                    <a:moveTo>
                      <a:pt x="51844" y="0"/>
                    </a:moveTo>
                    <a:lnTo>
                      <a:pt x="4749895" y="0"/>
                    </a:lnTo>
                    <a:cubicBezTo>
                      <a:pt x="4778528" y="0"/>
                      <a:pt x="4801740" y="23212"/>
                      <a:pt x="4801740" y="51844"/>
                    </a:cubicBezTo>
                    <a:lnTo>
                      <a:pt x="4801740" y="512279"/>
                    </a:lnTo>
                    <a:cubicBezTo>
                      <a:pt x="4801740" y="540912"/>
                      <a:pt x="4778528" y="564124"/>
                      <a:pt x="4749895" y="564124"/>
                    </a:cubicBezTo>
                    <a:lnTo>
                      <a:pt x="51844" y="564124"/>
                    </a:lnTo>
                    <a:cubicBezTo>
                      <a:pt x="23212" y="564124"/>
                      <a:pt x="0" y="540912"/>
                      <a:pt x="0" y="512279"/>
                    </a:cubicBezTo>
                    <a:lnTo>
                      <a:pt x="0" y="51844"/>
                    </a:lnTo>
                    <a:cubicBezTo>
                      <a:pt x="0" y="23212"/>
                      <a:pt x="23212" y="0"/>
                      <a:pt x="51844" y="0"/>
                    </a:cubicBezTo>
                    <a:close/>
                  </a:path>
                </a:pathLst>
              </a:custGeom>
              <a:solidFill>
                <a:srgbClr val="ED5B2D"/>
              </a:solidFill>
            </p:spPr>
          </p:sp>
          <p:sp>
            <p:nvSpPr>
              <p:cNvPr id="7" name="TextBox 7"/>
              <p:cNvSpPr txBox="1"/>
              <p:nvPr/>
            </p:nvSpPr>
            <p:spPr>
              <a:xfrm>
                <a:off x="0" y="-76200"/>
                <a:ext cx="4801740" cy="640324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5599"/>
                  </a:lnSpc>
                </a:pPr>
                <a:endParaRPr/>
              </a:p>
            </p:txBody>
          </p:sp>
        </p:grpSp>
        <p:grpSp>
          <p:nvGrpSpPr>
            <p:cNvPr id="8" name="Group 8"/>
            <p:cNvGrpSpPr/>
            <p:nvPr/>
          </p:nvGrpSpPr>
          <p:grpSpPr>
            <a:xfrm>
              <a:off x="0" y="0"/>
              <a:ext cx="19653368" cy="2339163"/>
              <a:chOff x="0" y="0"/>
              <a:chExt cx="4739700" cy="564124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4739700" cy="564124"/>
              </a:xfrm>
              <a:custGeom>
                <a:avLst/>
                <a:gdLst/>
                <a:ahLst/>
                <a:cxnLst/>
                <a:rect l="l" t="t" r="r" b="b"/>
                <a:pathLst>
                  <a:path w="4739700" h="564124">
                    <a:moveTo>
                      <a:pt x="52523" y="0"/>
                    </a:moveTo>
                    <a:lnTo>
                      <a:pt x="4687177" y="0"/>
                    </a:lnTo>
                    <a:cubicBezTo>
                      <a:pt x="4716185" y="0"/>
                      <a:pt x="4739700" y="23515"/>
                      <a:pt x="4739700" y="52523"/>
                    </a:cubicBezTo>
                    <a:lnTo>
                      <a:pt x="4739700" y="511601"/>
                    </a:lnTo>
                    <a:cubicBezTo>
                      <a:pt x="4739700" y="540608"/>
                      <a:pt x="4716185" y="564124"/>
                      <a:pt x="4687177" y="564124"/>
                    </a:cubicBezTo>
                    <a:lnTo>
                      <a:pt x="52523" y="564124"/>
                    </a:lnTo>
                    <a:cubicBezTo>
                      <a:pt x="23515" y="564124"/>
                      <a:pt x="0" y="540608"/>
                      <a:pt x="0" y="511601"/>
                    </a:cubicBezTo>
                    <a:lnTo>
                      <a:pt x="0" y="52523"/>
                    </a:lnTo>
                    <a:cubicBezTo>
                      <a:pt x="0" y="23515"/>
                      <a:pt x="23515" y="0"/>
                      <a:pt x="52523" y="0"/>
                    </a:cubicBezTo>
                    <a:close/>
                  </a:path>
                </a:pathLst>
              </a:custGeom>
              <a:solidFill>
                <a:srgbClr val="FFCE6D"/>
              </a:solidFill>
            </p:spPr>
          </p:sp>
          <p:sp>
            <p:nvSpPr>
              <p:cNvPr id="10" name="TextBox 10"/>
              <p:cNvSpPr txBox="1"/>
              <p:nvPr/>
            </p:nvSpPr>
            <p:spPr>
              <a:xfrm>
                <a:off x="0" y="-76200"/>
                <a:ext cx="4739700" cy="640324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5599"/>
                  </a:lnSpc>
                </a:pPr>
                <a:endParaRPr/>
              </a:p>
            </p:txBody>
          </p:sp>
        </p:grpSp>
        <p:sp>
          <p:nvSpPr>
            <p:cNvPr id="11" name="TextBox 11"/>
            <p:cNvSpPr txBox="1"/>
            <p:nvPr/>
          </p:nvSpPr>
          <p:spPr>
            <a:xfrm>
              <a:off x="1479656" y="273576"/>
              <a:ext cx="16393334" cy="1641474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4809"/>
                </a:lnSpc>
              </a:pPr>
              <a:r>
                <a:rPr lang="en-US" sz="3435" b="1" dirty="0" err="1">
                  <a:solidFill>
                    <a:srgbClr val="000000"/>
                  </a:solidFill>
                  <a:latin typeface="Bernoru Condensed"/>
                  <a:ea typeface="Bernoru Condensed"/>
                  <a:cs typeface="Bernoru Condensed"/>
                  <a:sym typeface="Bernoru Condensed"/>
                </a:rPr>
                <a:t>Відеозаписи</a:t>
              </a:r>
              <a:r>
                <a:rPr lang="en-US" sz="3435" b="1" dirty="0">
                  <a:solidFill>
                    <a:srgbClr val="000000"/>
                  </a:solidFill>
                  <a:latin typeface="Bernoru Condensed"/>
                  <a:ea typeface="Bernoru Condensed"/>
                  <a:cs typeface="Bernoru Condensed"/>
                  <a:sym typeface="Bernoru Condensed"/>
                </a:rPr>
                <a:t> </a:t>
              </a:r>
              <a:r>
                <a:rPr lang="en-US" sz="3435" b="1" dirty="0" err="1">
                  <a:solidFill>
                    <a:srgbClr val="000000"/>
                  </a:solidFill>
                  <a:latin typeface="Bernoru Condensed"/>
                  <a:ea typeface="Bernoru Condensed"/>
                  <a:cs typeface="Bernoru Condensed"/>
                  <a:sym typeface="Bernoru Condensed"/>
                </a:rPr>
                <a:t>переносили</a:t>
              </a:r>
              <a:r>
                <a:rPr lang="en-US" sz="3435" b="1" dirty="0">
                  <a:solidFill>
                    <a:srgbClr val="000000"/>
                  </a:solidFill>
                  <a:latin typeface="Bernoru Condensed"/>
                  <a:ea typeface="Bernoru Condensed"/>
                  <a:cs typeface="Bernoru Condensed"/>
                  <a:sym typeface="Bernoru Condensed"/>
                </a:rPr>
                <a:t> у </a:t>
              </a:r>
              <a:r>
                <a:rPr lang="en-US" sz="3435" b="1" dirty="0" err="1">
                  <a:solidFill>
                    <a:srgbClr val="000000"/>
                  </a:solidFill>
                  <a:latin typeface="Bernoru Condensed"/>
                  <a:ea typeface="Bernoru Condensed"/>
                  <a:cs typeface="Bernoru Condensed"/>
                  <a:sym typeface="Bernoru Condensed"/>
                </a:rPr>
                <a:t>програмне</a:t>
              </a:r>
              <a:r>
                <a:rPr lang="en-US" sz="3435" b="1" dirty="0">
                  <a:solidFill>
                    <a:srgbClr val="000000"/>
                  </a:solidFill>
                  <a:latin typeface="Bernoru Condensed"/>
                  <a:ea typeface="Bernoru Condensed"/>
                  <a:cs typeface="Bernoru Condensed"/>
                  <a:sym typeface="Bernoru Condensed"/>
                </a:rPr>
                <a:t> </a:t>
              </a:r>
              <a:r>
                <a:rPr lang="en-US" sz="3435" b="1" dirty="0" err="1">
                  <a:solidFill>
                    <a:srgbClr val="000000"/>
                  </a:solidFill>
                  <a:latin typeface="Bernoru Condensed"/>
                  <a:ea typeface="Bernoru Condensed"/>
                  <a:cs typeface="Bernoru Condensed"/>
                  <a:sym typeface="Bernoru Condensed"/>
                </a:rPr>
                <a:t>забезпечення</a:t>
              </a:r>
              <a:r>
                <a:rPr lang="en-US" sz="3435" b="1" dirty="0">
                  <a:solidFill>
                    <a:srgbClr val="000000"/>
                  </a:solidFill>
                  <a:latin typeface="Bernoru Condensed"/>
                  <a:ea typeface="Bernoru Condensed"/>
                  <a:cs typeface="Bernoru Condensed"/>
                  <a:sym typeface="Bernoru Condensed"/>
                </a:rPr>
                <a:t> </a:t>
              </a:r>
              <a:r>
                <a:rPr lang="en-US" sz="3435" b="1" dirty="0" err="1">
                  <a:solidFill>
                    <a:srgbClr val="000000"/>
                  </a:solidFill>
                  <a:latin typeface="Bernoru Condensed"/>
                  <a:ea typeface="Bernoru Condensed"/>
                  <a:cs typeface="Bernoru Condensed"/>
                  <a:sym typeface="Bernoru Condensed"/>
                </a:rPr>
                <a:t>Tracke</a:t>
              </a:r>
              <a:r>
                <a:rPr lang="en-US" sz="3435" b="1" dirty="0">
                  <a:solidFill>
                    <a:srgbClr val="000000"/>
                  </a:solidFill>
                  <a:latin typeface="Bernoru Condensed"/>
                  <a:ea typeface="Bernoru Condensed"/>
                  <a:cs typeface="Bernoru Condensed"/>
                  <a:sym typeface="Bernoru Condensed"/>
                </a:rPr>
                <a:t> </a:t>
              </a:r>
              <a:r>
                <a:rPr lang="en-US" sz="3435" b="1" dirty="0" err="1">
                  <a:solidFill>
                    <a:srgbClr val="000000"/>
                  </a:solidFill>
                  <a:latin typeface="Bernoru Condensed"/>
                  <a:ea typeface="Bernoru Condensed"/>
                  <a:cs typeface="Bernoru Condensed"/>
                  <a:sym typeface="Bernoru Condensed"/>
                </a:rPr>
                <a:t>для</a:t>
              </a:r>
              <a:r>
                <a:rPr lang="en-US" sz="3435" b="1" dirty="0">
                  <a:solidFill>
                    <a:srgbClr val="000000"/>
                  </a:solidFill>
                  <a:latin typeface="Bernoru Condensed"/>
                  <a:ea typeface="Bernoru Condensed"/>
                  <a:cs typeface="Bernoru Condensed"/>
                  <a:sym typeface="Bernoru Condensed"/>
                </a:rPr>
                <a:t> </a:t>
              </a:r>
              <a:r>
                <a:rPr lang="en-US" sz="3435" b="1" dirty="0" err="1">
                  <a:solidFill>
                    <a:srgbClr val="000000"/>
                  </a:solidFill>
                  <a:latin typeface="Bernoru Condensed"/>
                  <a:ea typeface="Bernoru Condensed"/>
                  <a:cs typeface="Bernoru Condensed"/>
                  <a:sym typeface="Bernoru Condensed"/>
                </a:rPr>
                <a:t>аналізу</a:t>
              </a:r>
              <a:r>
                <a:rPr lang="en-US" sz="3435" b="1" dirty="0">
                  <a:solidFill>
                    <a:srgbClr val="000000"/>
                  </a:solidFill>
                  <a:latin typeface="Bernoru Condensed"/>
                  <a:ea typeface="Bernoru Condensed"/>
                  <a:cs typeface="Bernoru Condensed"/>
                  <a:sym typeface="Bernoru Condensed"/>
                </a:rPr>
                <a:t> </a:t>
              </a:r>
              <a:r>
                <a:rPr lang="en-US" sz="3435" b="1" dirty="0" err="1">
                  <a:solidFill>
                    <a:srgbClr val="000000"/>
                  </a:solidFill>
                  <a:latin typeface="Bernoru Condensed"/>
                  <a:ea typeface="Bernoru Condensed"/>
                  <a:cs typeface="Bernoru Condensed"/>
                  <a:sym typeface="Bernoru Condensed"/>
                </a:rPr>
                <a:t>траєкторій</a:t>
              </a:r>
              <a:r>
                <a:rPr lang="en-US" sz="3435" b="1" dirty="0">
                  <a:solidFill>
                    <a:srgbClr val="000000"/>
                  </a:solidFill>
                  <a:latin typeface="Bernoru Condensed"/>
                  <a:ea typeface="Bernoru Condensed"/>
                  <a:cs typeface="Bernoru Condensed"/>
                  <a:sym typeface="Bernoru Condensed"/>
                </a:rPr>
                <a:t> </a:t>
              </a:r>
              <a:r>
                <a:rPr lang="en-US" sz="3435" b="1" dirty="0" err="1">
                  <a:solidFill>
                    <a:srgbClr val="000000"/>
                  </a:solidFill>
                  <a:latin typeface="Bernoru Condensed"/>
                  <a:ea typeface="Bernoru Condensed"/>
                  <a:cs typeface="Bernoru Condensed"/>
                  <a:sym typeface="Bernoru Condensed"/>
                </a:rPr>
                <a:t>частинок</a:t>
              </a:r>
              <a:r>
                <a:rPr lang="en-US" sz="3435" b="1" dirty="0">
                  <a:solidFill>
                    <a:srgbClr val="000000"/>
                  </a:solidFill>
                  <a:latin typeface="Bernoru Condensed"/>
                  <a:ea typeface="Bernoru Condensed"/>
                  <a:cs typeface="Bernoru Condensed"/>
                  <a:sym typeface="Bernoru Condensed"/>
                </a:rPr>
                <a:t> </a:t>
              </a:r>
            </a:p>
          </p:txBody>
        </p:sp>
      </p:grpSp>
      <p:sp>
        <p:nvSpPr>
          <p:cNvPr id="12" name="Freeform 12"/>
          <p:cNvSpPr/>
          <p:nvPr/>
        </p:nvSpPr>
        <p:spPr>
          <a:xfrm>
            <a:off x="4024630" y="2858503"/>
            <a:ext cx="12273491" cy="6903839"/>
          </a:xfrm>
          <a:custGeom>
            <a:avLst/>
            <a:gdLst/>
            <a:ahLst/>
            <a:cxnLst/>
            <a:rect l="l" t="t" r="r" b="b"/>
            <a:pathLst>
              <a:path w="12273491" h="6903839">
                <a:moveTo>
                  <a:pt x="0" y="0"/>
                </a:moveTo>
                <a:lnTo>
                  <a:pt x="12273491" y="0"/>
                </a:lnTo>
                <a:lnTo>
                  <a:pt x="12273491" y="6903838"/>
                </a:lnTo>
                <a:lnTo>
                  <a:pt x="0" y="690383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094092" y="947808"/>
            <a:ext cx="18353392" cy="1604012"/>
            <a:chOff x="0" y="0"/>
            <a:chExt cx="4833815" cy="42245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833815" cy="422456"/>
            </a:xfrm>
            <a:custGeom>
              <a:avLst/>
              <a:gdLst/>
              <a:ahLst/>
              <a:cxnLst/>
              <a:rect l="l" t="t" r="r" b="b"/>
              <a:pathLst>
                <a:path w="4833815" h="422456">
                  <a:moveTo>
                    <a:pt x="42183" y="0"/>
                  </a:moveTo>
                  <a:lnTo>
                    <a:pt x="4791633" y="0"/>
                  </a:lnTo>
                  <a:cubicBezTo>
                    <a:pt x="4814930" y="0"/>
                    <a:pt x="4833815" y="18886"/>
                    <a:pt x="4833815" y="42183"/>
                  </a:cubicBezTo>
                  <a:lnTo>
                    <a:pt x="4833815" y="380273"/>
                  </a:lnTo>
                  <a:cubicBezTo>
                    <a:pt x="4833815" y="391461"/>
                    <a:pt x="4829371" y="402190"/>
                    <a:pt x="4821460" y="410101"/>
                  </a:cubicBezTo>
                  <a:cubicBezTo>
                    <a:pt x="4813550" y="418012"/>
                    <a:pt x="4802820" y="422456"/>
                    <a:pt x="4791633" y="422456"/>
                  </a:cubicBezTo>
                  <a:lnTo>
                    <a:pt x="42183" y="422456"/>
                  </a:lnTo>
                  <a:cubicBezTo>
                    <a:pt x="30995" y="422456"/>
                    <a:pt x="20266" y="418012"/>
                    <a:pt x="12355" y="410101"/>
                  </a:cubicBezTo>
                  <a:cubicBezTo>
                    <a:pt x="4444" y="402190"/>
                    <a:pt x="0" y="391461"/>
                    <a:pt x="0" y="380273"/>
                  </a:cubicBezTo>
                  <a:lnTo>
                    <a:pt x="0" y="42183"/>
                  </a:lnTo>
                  <a:cubicBezTo>
                    <a:pt x="0" y="30995"/>
                    <a:pt x="4444" y="20266"/>
                    <a:pt x="12355" y="12355"/>
                  </a:cubicBezTo>
                  <a:cubicBezTo>
                    <a:pt x="20266" y="4444"/>
                    <a:pt x="30995" y="0"/>
                    <a:pt x="42183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76200"/>
              <a:ext cx="4833815" cy="49865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59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-885774" y="768764"/>
            <a:ext cx="11230913" cy="1575701"/>
            <a:chOff x="0" y="0"/>
            <a:chExt cx="2957936" cy="4150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957936" cy="415000"/>
            </a:xfrm>
            <a:custGeom>
              <a:avLst/>
              <a:gdLst/>
              <a:ahLst/>
              <a:cxnLst/>
              <a:rect l="l" t="t" r="r" b="b"/>
              <a:pathLst>
                <a:path w="2957936" h="415000">
                  <a:moveTo>
                    <a:pt x="68934" y="0"/>
                  </a:moveTo>
                  <a:lnTo>
                    <a:pt x="2889002" y="0"/>
                  </a:lnTo>
                  <a:cubicBezTo>
                    <a:pt x="2927073" y="0"/>
                    <a:pt x="2957936" y="30863"/>
                    <a:pt x="2957936" y="68934"/>
                  </a:cubicBezTo>
                  <a:lnTo>
                    <a:pt x="2957936" y="346066"/>
                  </a:lnTo>
                  <a:cubicBezTo>
                    <a:pt x="2957936" y="384137"/>
                    <a:pt x="2927073" y="415000"/>
                    <a:pt x="2889002" y="415000"/>
                  </a:cubicBezTo>
                  <a:lnTo>
                    <a:pt x="68934" y="415000"/>
                  </a:lnTo>
                  <a:cubicBezTo>
                    <a:pt x="50652" y="415000"/>
                    <a:pt x="33118" y="407737"/>
                    <a:pt x="20190" y="394809"/>
                  </a:cubicBezTo>
                  <a:cubicBezTo>
                    <a:pt x="7263" y="381882"/>
                    <a:pt x="0" y="364348"/>
                    <a:pt x="0" y="346066"/>
                  </a:cubicBezTo>
                  <a:lnTo>
                    <a:pt x="0" y="68934"/>
                  </a:lnTo>
                  <a:cubicBezTo>
                    <a:pt x="0" y="30863"/>
                    <a:pt x="30863" y="0"/>
                    <a:pt x="68934" y="0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76200"/>
              <a:ext cx="2957936" cy="4912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599"/>
                </a:lnSpc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 rot="-4348647">
            <a:off x="-1626005" y="6058872"/>
            <a:ext cx="6448389" cy="6178729"/>
          </a:xfrm>
          <a:custGeom>
            <a:avLst/>
            <a:gdLst/>
            <a:ahLst/>
            <a:cxnLst/>
            <a:rect l="l" t="t" r="r" b="b"/>
            <a:pathLst>
              <a:path w="6448389" h="6178729">
                <a:moveTo>
                  <a:pt x="0" y="0"/>
                </a:moveTo>
                <a:lnTo>
                  <a:pt x="6448389" y="0"/>
                </a:lnTo>
                <a:lnTo>
                  <a:pt x="6448389" y="6178729"/>
                </a:lnTo>
                <a:lnTo>
                  <a:pt x="0" y="617872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6412004">
            <a:off x="-530328" y="8124747"/>
            <a:ext cx="1622674" cy="1265686"/>
          </a:xfrm>
          <a:custGeom>
            <a:avLst/>
            <a:gdLst/>
            <a:ahLst/>
            <a:cxnLst/>
            <a:rect l="l" t="t" r="r" b="b"/>
            <a:pathLst>
              <a:path w="1622674" h="1265686">
                <a:moveTo>
                  <a:pt x="0" y="0"/>
                </a:moveTo>
                <a:lnTo>
                  <a:pt x="1622675" y="0"/>
                </a:lnTo>
                <a:lnTo>
                  <a:pt x="1622675" y="1265686"/>
                </a:lnTo>
                <a:lnTo>
                  <a:pt x="0" y="126568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6412004">
            <a:off x="-200153" y="9911694"/>
            <a:ext cx="962324" cy="750613"/>
          </a:xfrm>
          <a:custGeom>
            <a:avLst/>
            <a:gdLst/>
            <a:ahLst/>
            <a:cxnLst/>
            <a:rect l="l" t="t" r="r" b="b"/>
            <a:pathLst>
              <a:path w="962324" h="750613">
                <a:moveTo>
                  <a:pt x="0" y="0"/>
                </a:moveTo>
                <a:lnTo>
                  <a:pt x="962325" y="0"/>
                </a:lnTo>
                <a:lnTo>
                  <a:pt x="962325" y="750612"/>
                </a:lnTo>
                <a:lnTo>
                  <a:pt x="0" y="75061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76200" y="2705100"/>
            <a:ext cx="3600000" cy="3600000"/>
          </a:xfrm>
          <a:custGeom>
            <a:avLst/>
            <a:gdLst/>
            <a:ahLst/>
            <a:cxnLst/>
            <a:rect l="l" t="t" r="r" b="b"/>
            <a:pathLst>
              <a:path w="7269787" h="7269787">
                <a:moveTo>
                  <a:pt x="0" y="0"/>
                </a:moveTo>
                <a:lnTo>
                  <a:pt x="7269787" y="0"/>
                </a:lnTo>
                <a:lnTo>
                  <a:pt x="7269787" y="7269786"/>
                </a:lnTo>
                <a:lnTo>
                  <a:pt x="0" y="726978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pic>
        <p:nvPicPr>
          <p:cNvPr id="12" name="Picture 12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/>
          <a:stretch>
            <a:fillRect/>
          </a:stretch>
        </p:blipFill>
        <p:spPr>
          <a:xfrm>
            <a:off x="3676200" y="2705100"/>
            <a:ext cx="5280000" cy="3960000"/>
          </a:xfrm>
          <a:prstGeom prst="rect">
            <a:avLst/>
          </a:prstGeom>
        </p:spPr>
      </p:pic>
      <p:sp>
        <p:nvSpPr>
          <p:cNvPr id="13" name="TextBox 13"/>
          <p:cNvSpPr txBox="1"/>
          <p:nvPr/>
        </p:nvSpPr>
        <p:spPr>
          <a:xfrm>
            <a:off x="509947" y="1070364"/>
            <a:ext cx="9250918" cy="679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  <a:spcBef>
                <a:spcPct val="0"/>
              </a:spcBef>
            </a:pPr>
            <a:r>
              <a:rPr lang="en-US" sz="3999" b="1">
                <a:solidFill>
                  <a:srgbClr val="FDFDFA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Броунівський рух у співвідношенні 1:10</a:t>
            </a:r>
          </a:p>
        </p:txBody>
      </p:sp>
      <p:sp>
        <p:nvSpPr>
          <p:cNvPr id="14" name="Freeform 4"/>
          <p:cNvSpPr/>
          <p:nvPr/>
        </p:nvSpPr>
        <p:spPr>
          <a:xfrm>
            <a:off x="9348989" y="2551820"/>
            <a:ext cx="8686800" cy="6420251"/>
          </a:xfrm>
          <a:custGeom>
            <a:avLst/>
            <a:gdLst/>
            <a:ahLst/>
            <a:cxnLst/>
            <a:rect l="l" t="t" r="r" b="b"/>
            <a:pathLst>
              <a:path w="18254847" h="10268351">
                <a:moveTo>
                  <a:pt x="0" y="0"/>
                </a:moveTo>
                <a:lnTo>
                  <a:pt x="18254847" y="0"/>
                </a:lnTo>
                <a:lnTo>
                  <a:pt x="18254847" y="10268351"/>
                </a:lnTo>
                <a:lnTo>
                  <a:pt x="0" y="10268351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>
          <p:childTnLst>
            <p:vide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094092" y="947808"/>
            <a:ext cx="18353392" cy="1604012"/>
            <a:chOff x="0" y="0"/>
            <a:chExt cx="4833815" cy="42245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833815" cy="422456"/>
            </a:xfrm>
            <a:custGeom>
              <a:avLst/>
              <a:gdLst/>
              <a:ahLst/>
              <a:cxnLst/>
              <a:rect l="l" t="t" r="r" b="b"/>
              <a:pathLst>
                <a:path w="4833815" h="422456">
                  <a:moveTo>
                    <a:pt x="42183" y="0"/>
                  </a:moveTo>
                  <a:lnTo>
                    <a:pt x="4791633" y="0"/>
                  </a:lnTo>
                  <a:cubicBezTo>
                    <a:pt x="4814930" y="0"/>
                    <a:pt x="4833815" y="18886"/>
                    <a:pt x="4833815" y="42183"/>
                  </a:cubicBezTo>
                  <a:lnTo>
                    <a:pt x="4833815" y="380273"/>
                  </a:lnTo>
                  <a:cubicBezTo>
                    <a:pt x="4833815" y="391461"/>
                    <a:pt x="4829371" y="402190"/>
                    <a:pt x="4821460" y="410101"/>
                  </a:cubicBezTo>
                  <a:cubicBezTo>
                    <a:pt x="4813550" y="418012"/>
                    <a:pt x="4802820" y="422456"/>
                    <a:pt x="4791633" y="422456"/>
                  </a:cubicBezTo>
                  <a:lnTo>
                    <a:pt x="42183" y="422456"/>
                  </a:lnTo>
                  <a:cubicBezTo>
                    <a:pt x="30995" y="422456"/>
                    <a:pt x="20266" y="418012"/>
                    <a:pt x="12355" y="410101"/>
                  </a:cubicBezTo>
                  <a:cubicBezTo>
                    <a:pt x="4444" y="402190"/>
                    <a:pt x="0" y="391461"/>
                    <a:pt x="0" y="380273"/>
                  </a:cubicBezTo>
                  <a:lnTo>
                    <a:pt x="0" y="42183"/>
                  </a:lnTo>
                  <a:cubicBezTo>
                    <a:pt x="0" y="30995"/>
                    <a:pt x="4444" y="20266"/>
                    <a:pt x="12355" y="12355"/>
                  </a:cubicBezTo>
                  <a:cubicBezTo>
                    <a:pt x="20266" y="4444"/>
                    <a:pt x="30995" y="0"/>
                    <a:pt x="42183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76200"/>
              <a:ext cx="4833815" cy="49865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59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-885774" y="768764"/>
            <a:ext cx="11230913" cy="1575701"/>
            <a:chOff x="0" y="0"/>
            <a:chExt cx="2957936" cy="4150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957936" cy="415000"/>
            </a:xfrm>
            <a:custGeom>
              <a:avLst/>
              <a:gdLst/>
              <a:ahLst/>
              <a:cxnLst/>
              <a:rect l="l" t="t" r="r" b="b"/>
              <a:pathLst>
                <a:path w="2957936" h="415000">
                  <a:moveTo>
                    <a:pt x="68934" y="0"/>
                  </a:moveTo>
                  <a:lnTo>
                    <a:pt x="2889002" y="0"/>
                  </a:lnTo>
                  <a:cubicBezTo>
                    <a:pt x="2927073" y="0"/>
                    <a:pt x="2957936" y="30863"/>
                    <a:pt x="2957936" y="68934"/>
                  </a:cubicBezTo>
                  <a:lnTo>
                    <a:pt x="2957936" y="346066"/>
                  </a:lnTo>
                  <a:cubicBezTo>
                    <a:pt x="2957936" y="384137"/>
                    <a:pt x="2927073" y="415000"/>
                    <a:pt x="2889002" y="415000"/>
                  </a:cubicBezTo>
                  <a:lnTo>
                    <a:pt x="68934" y="415000"/>
                  </a:lnTo>
                  <a:cubicBezTo>
                    <a:pt x="50652" y="415000"/>
                    <a:pt x="33118" y="407737"/>
                    <a:pt x="20190" y="394809"/>
                  </a:cubicBezTo>
                  <a:cubicBezTo>
                    <a:pt x="7263" y="381882"/>
                    <a:pt x="0" y="364348"/>
                    <a:pt x="0" y="346066"/>
                  </a:cubicBezTo>
                  <a:lnTo>
                    <a:pt x="0" y="68934"/>
                  </a:lnTo>
                  <a:cubicBezTo>
                    <a:pt x="0" y="30863"/>
                    <a:pt x="30863" y="0"/>
                    <a:pt x="68934" y="0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76200"/>
              <a:ext cx="2957936" cy="4912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599"/>
                </a:lnSpc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 rot="-4348647">
            <a:off x="-1626005" y="6058872"/>
            <a:ext cx="6448389" cy="6178729"/>
          </a:xfrm>
          <a:custGeom>
            <a:avLst/>
            <a:gdLst/>
            <a:ahLst/>
            <a:cxnLst/>
            <a:rect l="l" t="t" r="r" b="b"/>
            <a:pathLst>
              <a:path w="6448389" h="6178729">
                <a:moveTo>
                  <a:pt x="0" y="0"/>
                </a:moveTo>
                <a:lnTo>
                  <a:pt x="6448389" y="0"/>
                </a:lnTo>
                <a:lnTo>
                  <a:pt x="6448389" y="6178729"/>
                </a:lnTo>
                <a:lnTo>
                  <a:pt x="0" y="617872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6412004">
            <a:off x="-530328" y="8124747"/>
            <a:ext cx="1622674" cy="1265686"/>
          </a:xfrm>
          <a:custGeom>
            <a:avLst/>
            <a:gdLst/>
            <a:ahLst/>
            <a:cxnLst/>
            <a:rect l="l" t="t" r="r" b="b"/>
            <a:pathLst>
              <a:path w="1622674" h="1265686">
                <a:moveTo>
                  <a:pt x="0" y="0"/>
                </a:moveTo>
                <a:lnTo>
                  <a:pt x="1622675" y="0"/>
                </a:lnTo>
                <a:lnTo>
                  <a:pt x="1622675" y="1265686"/>
                </a:lnTo>
                <a:lnTo>
                  <a:pt x="0" y="126568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6412004">
            <a:off x="-200153" y="9911694"/>
            <a:ext cx="962324" cy="750613"/>
          </a:xfrm>
          <a:custGeom>
            <a:avLst/>
            <a:gdLst/>
            <a:ahLst/>
            <a:cxnLst/>
            <a:rect l="l" t="t" r="r" b="b"/>
            <a:pathLst>
              <a:path w="962324" h="750613">
                <a:moveTo>
                  <a:pt x="0" y="0"/>
                </a:moveTo>
                <a:lnTo>
                  <a:pt x="962325" y="0"/>
                </a:lnTo>
                <a:lnTo>
                  <a:pt x="962325" y="750612"/>
                </a:lnTo>
                <a:lnTo>
                  <a:pt x="0" y="75061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281009" y="2593526"/>
            <a:ext cx="3600000" cy="3600000"/>
          </a:xfrm>
          <a:custGeom>
            <a:avLst/>
            <a:gdLst/>
            <a:ahLst/>
            <a:cxnLst/>
            <a:rect l="l" t="t" r="r" b="b"/>
            <a:pathLst>
              <a:path w="7540474" h="7540474">
                <a:moveTo>
                  <a:pt x="0" y="0"/>
                </a:moveTo>
                <a:lnTo>
                  <a:pt x="7540474" y="0"/>
                </a:lnTo>
                <a:lnTo>
                  <a:pt x="7540474" y="7540474"/>
                </a:lnTo>
                <a:lnTo>
                  <a:pt x="0" y="754047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pic>
        <p:nvPicPr>
          <p:cNvPr id="12" name="Picture 12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/>
          <a:stretch>
            <a:fillRect/>
          </a:stretch>
        </p:blipFill>
        <p:spPr>
          <a:xfrm>
            <a:off x="3703749" y="2551820"/>
            <a:ext cx="5280000" cy="3960000"/>
          </a:xfrm>
          <a:prstGeom prst="rect">
            <a:avLst/>
          </a:prstGeom>
        </p:spPr>
      </p:pic>
      <p:sp>
        <p:nvSpPr>
          <p:cNvPr id="13" name="TextBox 13"/>
          <p:cNvSpPr txBox="1"/>
          <p:nvPr/>
        </p:nvSpPr>
        <p:spPr>
          <a:xfrm>
            <a:off x="495422" y="1070364"/>
            <a:ext cx="9279970" cy="679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  <a:spcBef>
                <a:spcPct val="0"/>
              </a:spcBef>
            </a:pPr>
            <a:r>
              <a:rPr lang="en-US" sz="3999" b="1">
                <a:solidFill>
                  <a:srgbClr val="FDFDFA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Броунівський рух у співвідношенні 1:15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0" y="2551820"/>
            <a:ext cx="8991600" cy="5944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vide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094092" y="947808"/>
            <a:ext cx="18353392" cy="1604012"/>
            <a:chOff x="0" y="0"/>
            <a:chExt cx="4833815" cy="42245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833815" cy="422456"/>
            </a:xfrm>
            <a:custGeom>
              <a:avLst/>
              <a:gdLst/>
              <a:ahLst/>
              <a:cxnLst/>
              <a:rect l="l" t="t" r="r" b="b"/>
              <a:pathLst>
                <a:path w="4833815" h="422456">
                  <a:moveTo>
                    <a:pt x="42183" y="0"/>
                  </a:moveTo>
                  <a:lnTo>
                    <a:pt x="4791633" y="0"/>
                  </a:lnTo>
                  <a:cubicBezTo>
                    <a:pt x="4814930" y="0"/>
                    <a:pt x="4833815" y="18886"/>
                    <a:pt x="4833815" y="42183"/>
                  </a:cubicBezTo>
                  <a:lnTo>
                    <a:pt x="4833815" y="380273"/>
                  </a:lnTo>
                  <a:cubicBezTo>
                    <a:pt x="4833815" y="391461"/>
                    <a:pt x="4829371" y="402190"/>
                    <a:pt x="4821460" y="410101"/>
                  </a:cubicBezTo>
                  <a:cubicBezTo>
                    <a:pt x="4813550" y="418012"/>
                    <a:pt x="4802820" y="422456"/>
                    <a:pt x="4791633" y="422456"/>
                  </a:cubicBezTo>
                  <a:lnTo>
                    <a:pt x="42183" y="422456"/>
                  </a:lnTo>
                  <a:cubicBezTo>
                    <a:pt x="30995" y="422456"/>
                    <a:pt x="20266" y="418012"/>
                    <a:pt x="12355" y="410101"/>
                  </a:cubicBezTo>
                  <a:cubicBezTo>
                    <a:pt x="4444" y="402190"/>
                    <a:pt x="0" y="391461"/>
                    <a:pt x="0" y="380273"/>
                  </a:cubicBezTo>
                  <a:lnTo>
                    <a:pt x="0" y="42183"/>
                  </a:lnTo>
                  <a:cubicBezTo>
                    <a:pt x="0" y="30995"/>
                    <a:pt x="4444" y="20266"/>
                    <a:pt x="12355" y="12355"/>
                  </a:cubicBezTo>
                  <a:cubicBezTo>
                    <a:pt x="20266" y="4444"/>
                    <a:pt x="30995" y="0"/>
                    <a:pt x="42183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76200"/>
              <a:ext cx="4833815" cy="49865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59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-885774" y="768764"/>
            <a:ext cx="11230913" cy="1575701"/>
            <a:chOff x="0" y="0"/>
            <a:chExt cx="2957936" cy="4150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957936" cy="415000"/>
            </a:xfrm>
            <a:custGeom>
              <a:avLst/>
              <a:gdLst/>
              <a:ahLst/>
              <a:cxnLst/>
              <a:rect l="l" t="t" r="r" b="b"/>
              <a:pathLst>
                <a:path w="2957936" h="415000">
                  <a:moveTo>
                    <a:pt x="68934" y="0"/>
                  </a:moveTo>
                  <a:lnTo>
                    <a:pt x="2889002" y="0"/>
                  </a:lnTo>
                  <a:cubicBezTo>
                    <a:pt x="2927073" y="0"/>
                    <a:pt x="2957936" y="30863"/>
                    <a:pt x="2957936" y="68934"/>
                  </a:cubicBezTo>
                  <a:lnTo>
                    <a:pt x="2957936" y="346066"/>
                  </a:lnTo>
                  <a:cubicBezTo>
                    <a:pt x="2957936" y="384137"/>
                    <a:pt x="2927073" y="415000"/>
                    <a:pt x="2889002" y="415000"/>
                  </a:cubicBezTo>
                  <a:lnTo>
                    <a:pt x="68934" y="415000"/>
                  </a:lnTo>
                  <a:cubicBezTo>
                    <a:pt x="50652" y="415000"/>
                    <a:pt x="33118" y="407737"/>
                    <a:pt x="20190" y="394809"/>
                  </a:cubicBezTo>
                  <a:cubicBezTo>
                    <a:pt x="7263" y="381882"/>
                    <a:pt x="0" y="364348"/>
                    <a:pt x="0" y="346066"/>
                  </a:cubicBezTo>
                  <a:lnTo>
                    <a:pt x="0" y="68934"/>
                  </a:lnTo>
                  <a:cubicBezTo>
                    <a:pt x="0" y="30863"/>
                    <a:pt x="30863" y="0"/>
                    <a:pt x="68934" y="0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76200"/>
              <a:ext cx="2957936" cy="4912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599"/>
                </a:lnSpc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 rot="-4348647">
            <a:off x="-1626005" y="6058872"/>
            <a:ext cx="6448389" cy="6178729"/>
          </a:xfrm>
          <a:custGeom>
            <a:avLst/>
            <a:gdLst/>
            <a:ahLst/>
            <a:cxnLst/>
            <a:rect l="l" t="t" r="r" b="b"/>
            <a:pathLst>
              <a:path w="6448389" h="6178729">
                <a:moveTo>
                  <a:pt x="0" y="0"/>
                </a:moveTo>
                <a:lnTo>
                  <a:pt x="6448389" y="0"/>
                </a:lnTo>
                <a:lnTo>
                  <a:pt x="6448389" y="6178729"/>
                </a:lnTo>
                <a:lnTo>
                  <a:pt x="0" y="617872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6412004">
            <a:off x="-530328" y="8124747"/>
            <a:ext cx="1622674" cy="1265686"/>
          </a:xfrm>
          <a:custGeom>
            <a:avLst/>
            <a:gdLst/>
            <a:ahLst/>
            <a:cxnLst/>
            <a:rect l="l" t="t" r="r" b="b"/>
            <a:pathLst>
              <a:path w="1622674" h="1265686">
                <a:moveTo>
                  <a:pt x="0" y="0"/>
                </a:moveTo>
                <a:lnTo>
                  <a:pt x="1622675" y="0"/>
                </a:lnTo>
                <a:lnTo>
                  <a:pt x="1622675" y="1265686"/>
                </a:lnTo>
                <a:lnTo>
                  <a:pt x="0" y="126568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6412004">
            <a:off x="-200153" y="9911694"/>
            <a:ext cx="962324" cy="750613"/>
          </a:xfrm>
          <a:custGeom>
            <a:avLst/>
            <a:gdLst/>
            <a:ahLst/>
            <a:cxnLst/>
            <a:rect l="l" t="t" r="r" b="b"/>
            <a:pathLst>
              <a:path w="962324" h="750613">
                <a:moveTo>
                  <a:pt x="0" y="0"/>
                </a:moveTo>
                <a:lnTo>
                  <a:pt x="962325" y="0"/>
                </a:lnTo>
                <a:lnTo>
                  <a:pt x="962325" y="750612"/>
                </a:lnTo>
                <a:lnTo>
                  <a:pt x="0" y="75061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281009" y="2551820"/>
            <a:ext cx="3600000" cy="3600000"/>
          </a:xfrm>
          <a:custGeom>
            <a:avLst/>
            <a:gdLst/>
            <a:ahLst/>
            <a:cxnLst/>
            <a:rect l="l" t="t" r="r" b="b"/>
            <a:pathLst>
              <a:path w="7455956" h="7455956">
                <a:moveTo>
                  <a:pt x="0" y="0"/>
                </a:moveTo>
                <a:lnTo>
                  <a:pt x="7455955" y="0"/>
                </a:lnTo>
                <a:lnTo>
                  <a:pt x="7455955" y="7455955"/>
                </a:lnTo>
                <a:lnTo>
                  <a:pt x="0" y="7455955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pic>
        <p:nvPicPr>
          <p:cNvPr id="12" name="Picture 12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/>
          <a:stretch>
            <a:fillRect/>
          </a:stretch>
        </p:blipFill>
        <p:spPr>
          <a:xfrm>
            <a:off x="3657600" y="2551820"/>
            <a:ext cx="5280000" cy="3960000"/>
          </a:xfrm>
          <a:prstGeom prst="rect">
            <a:avLst/>
          </a:prstGeom>
        </p:spPr>
      </p:pic>
      <p:sp>
        <p:nvSpPr>
          <p:cNvPr id="13" name="TextBox 13"/>
          <p:cNvSpPr txBox="1"/>
          <p:nvPr/>
        </p:nvSpPr>
        <p:spPr>
          <a:xfrm>
            <a:off x="466013" y="1070364"/>
            <a:ext cx="9338786" cy="679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  <a:spcBef>
                <a:spcPct val="0"/>
              </a:spcBef>
            </a:pPr>
            <a:r>
              <a:rPr lang="en-US" sz="3999" b="1">
                <a:solidFill>
                  <a:srgbClr val="FDFDFA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Броунівський рух у співвідношенні 1:20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7800" y="2551820"/>
            <a:ext cx="9067800" cy="54136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vide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12658527" y="-3023626"/>
            <a:ext cx="8361271" cy="8011618"/>
          </a:xfrm>
          <a:custGeom>
            <a:avLst/>
            <a:gdLst/>
            <a:ahLst/>
            <a:cxnLst/>
            <a:rect l="l" t="t" r="r" b="b"/>
            <a:pathLst>
              <a:path w="8361271" h="8011618">
                <a:moveTo>
                  <a:pt x="0" y="0"/>
                </a:moveTo>
                <a:lnTo>
                  <a:pt x="8361272" y="0"/>
                </a:lnTo>
                <a:lnTo>
                  <a:pt x="8361272" y="8011618"/>
                </a:lnTo>
                <a:lnTo>
                  <a:pt x="0" y="801161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5051258">
            <a:off x="-2195494" y="5316968"/>
            <a:ext cx="6448389" cy="6178729"/>
          </a:xfrm>
          <a:custGeom>
            <a:avLst/>
            <a:gdLst/>
            <a:ahLst/>
            <a:cxnLst/>
            <a:rect l="l" t="t" r="r" b="b"/>
            <a:pathLst>
              <a:path w="6448389" h="6178729">
                <a:moveTo>
                  <a:pt x="0" y="0"/>
                </a:moveTo>
                <a:lnTo>
                  <a:pt x="6448388" y="0"/>
                </a:lnTo>
                <a:lnTo>
                  <a:pt x="6448388" y="6178729"/>
                </a:lnTo>
                <a:lnTo>
                  <a:pt x="0" y="617872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2579102" y="1841045"/>
            <a:ext cx="13970231" cy="8155122"/>
          </a:xfrm>
          <a:custGeom>
            <a:avLst/>
            <a:gdLst/>
            <a:ahLst/>
            <a:cxnLst/>
            <a:rect l="l" t="t" r="r" b="b"/>
            <a:pathLst>
              <a:path w="13970231" h="8155122">
                <a:moveTo>
                  <a:pt x="0" y="0"/>
                </a:moveTo>
                <a:lnTo>
                  <a:pt x="13970231" y="0"/>
                </a:lnTo>
                <a:lnTo>
                  <a:pt x="13970231" y="8155123"/>
                </a:lnTo>
                <a:lnTo>
                  <a:pt x="0" y="815512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457200" y="298450"/>
            <a:ext cx="18211800" cy="14362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  <a:spcBef>
                <a:spcPct val="0"/>
              </a:spcBef>
            </a:pPr>
            <a:r>
              <a:rPr lang="en-US" sz="3999" b="1" dirty="0" err="1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Середня</a:t>
            </a:r>
            <a:r>
              <a:rPr lang="en-US" sz="3999" b="1" dirty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en-US" sz="3999" b="1" dirty="0" err="1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швидкість</a:t>
            </a:r>
            <a:r>
              <a:rPr lang="en-US" sz="3999" b="1" dirty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en-US" sz="3999" b="1" dirty="0" err="1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руху</a:t>
            </a:r>
            <a:r>
              <a:rPr lang="en-US" sz="3999" b="1" dirty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en-US" sz="3999" b="1" dirty="0" err="1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молекул</a:t>
            </a:r>
            <a:r>
              <a:rPr lang="en-US" sz="3999" b="1" dirty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у </a:t>
            </a:r>
            <a:r>
              <a:rPr lang="en-US" sz="3999" b="1" dirty="0" err="1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різних</a:t>
            </a:r>
            <a:r>
              <a:rPr lang="en-US" sz="3999" b="1" dirty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  <a:r>
              <a:rPr lang="en-US" sz="3999" b="1" dirty="0" err="1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співвідношеннях</a:t>
            </a:r>
            <a:r>
              <a:rPr lang="en-US" sz="3999" b="1" dirty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</a:t>
            </a:r>
          </a:p>
          <a:p>
            <a:pPr algn="ctr">
              <a:lnSpc>
                <a:spcPts val="5599"/>
              </a:lnSpc>
              <a:spcBef>
                <a:spcPct val="0"/>
              </a:spcBef>
            </a:pPr>
            <a:r>
              <a:rPr lang="en-US" sz="3999" b="1" dirty="0" err="1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молока</a:t>
            </a:r>
            <a:r>
              <a:rPr lang="en-US" sz="3999" b="1" dirty="0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 і </a:t>
            </a:r>
            <a:r>
              <a:rPr lang="en-US" sz="3999" b="1" dirty="0" err="1">
                <a:solidFill>
                  <a:srgbClr val="000000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води</a:t>
            </a:r>
            <a:endParaRPr lang="en-US" sz="3999" b="1" dirty="0">
              <a:solidFill>
                <a:srgbClr val="000000"/>
              </a:solidFill>
              <a:latin typeface="Bernoru Condensed"/>
              <a:ea typeface="Bernoru Condensed"/>
              <a:cs typeface="Bernoru Condensed"/>
              <a:sym typeface="Bernoru Condense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3386" y="2199668"/>
            <a:ext cx="17900459" cy="7695256"/>
            <a:chOff x="0" y="0"/>
            <a:chExt cx="4714524" cy="202673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714524" cy="2026734"/>
            </a:xfrm>
            <a:custGeom>
              <a:avLst/>
              <a:gdLst/>
              <a:ahLst/>
              <a:cxnLst/>
              <a:rect l="l" t="t" r="r" b="b"/>
              <a:pathLst>
                <a:path w="4714524" h="2026734">
                  <a:moveTo>
                    <a:pt x="22057" y="0"/>
                  </a:moveTo>
                  <a:lnTo>
                    <a:pt x="4692467" y="0"/>
                  </a:lnTo>
                  <a:cubicBezTo>
                    <a:pt x="4698317" y="0"/>
                    <a:pt x="4703927" y="2324"/>
                    <a:pt x="4708064" y="6460"/>
                  </a:cubicBezTo>
                  <a:cubicBezTo>
                    <a:pt x="4712200" y="10597"/>
                    <a:pt x="4714524" y="16207"/>
                    <a:pt x="4714524" y="22057"/>
                  </a:cubicBezTo>
                  <a:lnTo>
                    <a:pt x="4714524" y="2004677"/>
                  </a:lnTo>
                  <a:cubicBezTo>
                    <a:pt x="4714524" y="2010527"/>
                    <a:pt x="4712200" y="2016137"/>
                    <a:pt x="4708064" y="2020274"/>
                  </a:cubicBezTo>
                  <a:cubicBezTo>
                    <a:pt x="4703927" y="2024410"/>
                    <a:pt x="4698317" y="2026734"/>
                    <a:pt x="4692467" y="2026734"/>
                  </a:cubicBezTo>
                  <a:lnTo>
                    <a:pt x="22057" y="2026734"/>
                  </a:lnTo>
                  <a:cubicBezTo>
                    <a:pt x="16207" y="2026734"/>
                    <a:pt x="10597" y="2024410"/>
                    <a:pt x="6460" y="2020274"/>
                  </a:cubicBezTo>
                  <a:cubicBezTo>
                    <a:pt x="2324" y="2016137"/>
                    <a:pt x="0" y="2010527"/>
                    <a:pt x="0" y="2004677"/>
                  </a:cubicBezTo>
                  <a:lnTo>
                    <a:pt x="0" y="22057"/>
                  </a:lnTo>
                  <a:cubicBezTo>
                    <a:pt x="0" y="16207"/>
                    <a:pt x="2324" y="10597"/>
                    <a:pt x="6460" y="6460"/>
                  </a:cubicBezTo>
                  <a:cubicBezTo>
                    <a:pt x="10597" y="2324"/>
                    <a:pt x="16207" y="0"/>
                    <a:pt x="22057" y="0"/>
                  </a:cubicBezTo>
                  <a:close/>
                </a:path>
              </a:pathLst>
            </a:custGeom>
            <a:solidFill>
              <a:srgbClr val="FFCE6D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66675"/>
              <a:ext cx="4714524" cy="209340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l">
                <a:lnSpc>
                  <a:spcPts val="349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rot="5400000">
            <a:off x="16431399" y="150282"/>
            <a:ext cx="2592149" cy="2021876"/>
          </a:xfrm>
          <a:custGeom>
            <a:avLst/>
            <a:gdLst/>
            <a:ahLst/>
            <a:cxnLst/>
            <a:rect l="l" t="t" r="r" b="b"/>
            <a:pathLst>
              <a:path w="2592149" h="2021876">
                <a:moveTo>
                  <a:pt x="0" y="0"/>
                </a:moveTo>
                <a:lnTo>
                  <a:pt x="2592149" y="0"/>
                </a:lnTo>
                <a:lnTo>
                  <a:pt x="2592149" y="2021877"/>
                </a:lnTo>
                <a:lnTo>
                  <a:pt x="0" y="202187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5265234">
            <a:off x="-844423" y="7899730"/>
            <a:ext cx="2824904" cy="2203425"/>
          </a:xfrm>
          <a:custGeom>
            <a:avLst/>
            <a:gdLst/>
            <a:ahLst/>
            <a:cxnLst/>
            <a:rect l="l" t="t" r="r" b="b"/>
            <a:pathLst>
              <a:path w="2824904" h="2203425">
                <a:moveTo>
                  <a:pt x="0" y="0"/>
                </a:moveTo>
                <a:lnTo>
                  <a:pt x="2824904" y="0"/>
                </a:lnTo>
                <a:lnTo>
                  <a:pt x="2824904" y="2203425"/>
                </a:lnTo>
                <a:lnTo>
                  <a:pt x="0" y="220342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-894285" y="108866"/>
            <a:ext cx="9375643" cy="1839669"/>
            <a:chOff x="0" y="0"/>
            <a:chExt cx="2874987" cy="564124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2874987" cy="564124"/>
            </a:xfrm>
            <a:custGeom>
              <a:avLst/>
              <a:gdLst/>
              <a:ahLst/>
              <a:cxnLst/>
              <a:rect l="l" t="t" r="r" b="b"/>
              <a:pathLst>
                <a:path w="2874987" h="564124">
                  <a:moveTo>
                    <a:pt x="82575" y="0"/>
                  </a:moveTo>
                  <a:lnTo>
                    <a:pt x="2792412" y="0"/>
                  </a:lnTo>
                  <a:cubicBezTo>
                    <a:pt x="2814312" y="0"/>
                    <a:pt x="2835315" y="8700"/>
                    <a:pt x="2850801" y="24186"/>
                  </a:cubicBezTo>
                  <a:cubicBezTo>
                    <a:pt x="2866287" y="39671"/>
                    <a:pt x="2874987" y="60675"/>
                    <a:pt x="2874987" y="82575"/>
                  </a:cubicBezTo>
                  <a:lnTo>
                    <a:pt x="2874987" y="481549"/>
                  </a:lnTo>
                  <a:cubicBezTo>
                    <a:pt x="2874987" y="503449"/>
                    <a:pt x="2866287" y="524452"/>
                    <a:pt x="2850801" y="539938"/>
                  </a:cubicBezTo>
                  <a:cubicBezTo>
                    <a:pt x="2835315" y="555424"/>
                    <a:pt x="2814312" y="564124"/>
                    <a:pt x="2792412" y="564124"/>
                  </a:cubicBezTo>
                  <a:lnTo>
                    <a:pt x="82575" y="564124"/>
                  </a:lnTo>
                  <a:cubicBezTo>
                    <a:pt x="60675" y="564124"/>
                    <a:pt x="39671" y="555424"/>
                    <a:pt x="24186" y="539938"/>
                  </a:cubicBezTo>
                  <a:cubicBezTo>
                    <a:pt x="8700" y="524452"/>
                    <a:pt x="0" y="503449"/>
                    <a:pt x="0" y="481549"/>
                  </a:cubicBezTo>
                  <a:lnTo>
                    <a:pt x="0" y="82575"/>
                  </a:lnTo>
                  <a:cubicBezTo>
                    <a:pt x="0" y="60675"/>
                    <a:pt x="8700" y="39671"/>
                    <a:pt x="24186" y="24186"/>
                  </a:cubicBezTo>
                  <a:cubicBezTo>
                    <a:pt x="39671" y="8700"/>
                    <a:pt x="60675" y="0"/>
                    <a:pt x="82575" y="0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76200"/>
              <a:ext cx="2874987" cy="64032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599"/>
                </a:lnSpc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1372058" y="455955"/>
            <a:ext cx="4842958" cy="10216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262"/>
              </a:lnSpc>
            </a:pPr>
            <a:r>
              <a:rPr lang="en-US" sz="5901">
                <a:solidFill>
                  <a:srgbClr val="FFFFFF"/>
                </a:solidFill>
                <a:latin typeface="Bernoru Condensed"/>
                <a:ea typeface="Bernoru Condensed"/>
                <a:cs typeface="Bernoru Condensed"/>
                <a:sym typeface="Bernoru Condensed"/>
              </a:rPr>
              <a:t>Висновки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724252" y="2187766"/>
            <a:ext cx="15801748" cy="87254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indent="-342900" algn="just">
              <a:lnSpc>
                <a:spcPct val="150000"/>
              </a:lnSpc>
              <a:spcAft>
                <a:spcPts val="0"/>
              </a:spcAft>
              <a:buAutoNum type="arabicPeriod"/>
            </a:pPr>
            <a:r>
              <a:rPr lang="uk-UA" dirty="0" smtClean="0">
                <a:latin typeface="Times New Roman"/>
                <a:ea typeface="Times New Roman"/>
                <a:cs typeface="Times New Roman"/>
              </a:rPr>
              <a:t>Дослідження </a:t>
            </a:r>
            <a:r>
              <a:rPr lang="uk-UA" dirty="0">
                <a:latin typeface="Times New Roman"/>
                <a:ea typeface="Times New Roman"/>
                <a:cs typeface="Times New Roman"/>
              </a:rPr>
              <a:t>підтвердило, що траєкторії частинок молока у водних розчинах є хаотичними, що відповідає теоретичним уявленням про броунівський рух.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У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розчинах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із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більшою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концентрацією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молока (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співвідношення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1:10)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рух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частинок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був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повільнішим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і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менш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активним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через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вищу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 smtClean="0">
                <a:latin typeface="Times New Roman"/>
                <a:ea typeface="Times New Roman"/>
                <a:cs typeface="Times New Roman"/>
              </a:rPr>
              <a:t>в’язкість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середовища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. У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розчинах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зі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співвідношеннями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1:15 і 1:20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частинки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демонстрували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збільшення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швидкості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та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амплітуди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руху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,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що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зумовлено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зменшенням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опору </a:t>
            </a:r>
            <a:r>
              <a:rPr lang="ru-RU" dirty="0" err="1" smtClean="0">
                <a:latin typeface="Times New Roman"/>
                <a:ea typeface="Times New Roman"/>
                <a:cs typeface="Times New Roman"/>
              </a:rPr>
              <a:t>середовища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.</a:t>
            </a:r>
            <a:endParaRPr lang="ru-RU" sz="1400" dirty="0" smtClean="0">
              <a:ea typeface="Times New Roman"/>
              <a:cs typeface="Times New Roman"/>
            </a:endParaRPr>
          </a:p>
          <a:p>
            <a:pPr marL="342900" indent="-342900" algn="just">
              <a:lnSpc>
                <a:spcPct val="150000"/>
              </a:lnSpc>
              <a:spcAft>
                <a:spcPts val="0"/>
              </a:spcAft>
              <a:buAutoNum type="arabicPeriod"/>
            </a:pPr>
            <a:r>
              <a:rPr lang="ru-RU" dirty="0" err="1" smtClean="0">
                <a:latin typeface="Times New Roman"/>
                <a:ea typeface="Times New Roman"/>
              </a:rPr>
              <a:t>Встановлено</a:t>
            </a:r>
            <a:r>
              <a:rPr lang="ru-RU" dirty="0">
                <a:latin typeface="Times New Roman"/>
                <a:ea typeface="Times New Roman"/>
              </a:rPr>
              <a:t>, </a:t>
            </a:r>
            <a:r>
              <a:rPr lang="ru-RU" dirty="0" err="1">
                <a:latin typeface="Times New Roman"/>
                <a:ea typeface="Times New Roman"/>
              </a:rPr>
              <a:t>що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середня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швидкість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руху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частинок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змінюється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залежно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від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співвідношення</a:t>
            </a:r>
            <a:r>
              <a:rPr lang="ru-RU" dirty="0">
                <a:latin typeface="Times New Roman"/>
                <a:ea typeface="Times New Roman"/>
              </a:rPr>
              <a:t> молока і </a:t>
            </a:r>
            <a:r>
              <a:rPr lang="ru-RU" dirty="0" smtClean="0">
                <a:latin typeface="Times New Roman"/>
                <a:ea typeface="Times New Roman"/>
              </a:rPr>
              <a:t>води.</a:t>
            </a:r>
          </a:p>
          <a:p>
            <a:pPr marL="342900" indent="-342900" algn="just">
              <a:lnSpc>
                <a:spcPct val="150000"/>
              </a:lnSpc>
              <a:spcAft>
                <a:spcPts val="0"/>
              </a:spcAft>
              <a:buAutoNum type="arabicPeriod"/>
            </a:pP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Експериментальні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дані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підтвердили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ключові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положення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рівняння</a:t>
            </a:r>
            <a:r>
              <a:rPr lang="ru-RU" dirty="0">
                <a:latin typeface="Times New Roman"/>
                <a:ea typeface="Times New Roman"/>
              </a:rPr>
              <a:t> Стокса–</a:t>
            </a:r>
            <a:r>
              <a:rPr lang="ru-RU" dirty="0" err="1">
                <a:latin typeface="Times New Roman"/>
                <a:ea typeface="Times New Roman"/>
              </a:rPr>
              <a:t>Ейнштейна</a:t>
            </a:r>
            <a:r>
              <a:rPr lang="ru-RU" dirty="0">
                <a:latin typeface="Times New Roman"/>
                <a:ea typeface="Times New Roman"/>
              </a:rPr>
              <a:t>, яке </a:t>
            </a:r>
            <a:r>
              <a:rPr lang="ru-RU" dirty="0" err="1">
                <a:latin typeface="Times New Roman"/>
                <a:ea typeface="Times New Roman"/>
              </a:rPr>
              <a:t>описує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залежність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швидкості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дифузії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частинок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від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температури</a:t>
            </a:r>
            <a:r>
              <a:rPr lang="ru-RU" dirty="0">
                <a:latin typeface="Times New Roman"/>
                <a:ea typeface="Times New Roman"/>
              </a:rPr>
              <a:t>, </a:t>
            </a:r>
            <a:r>
              <a:rPr lang="ru-RU" dirty="0" err="1">
                <a:latin typeface="Times New Roman"/>
                <a:ea typeface="Times New Roman"/>
              </a:rPr>
              <a:t>розміру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частинок</a:t>
            </a:r>
            <a:r>
              <a:rPr lang="ru-RU" dirty="0">
                <a:latin typeface="Times New Roman"/>
                <a:ea typeface="Times New Roman"/>
              </a:rPr>
              <a:t> і </a:t>
            </a:r>
            <a:r>
              <a:rPr lang="ru-RU" dirty="0" err="1" smtClean="0">
                <a:latin typeface="Times New Roman"/>
                <a:ea typeface="Times New Roman"/>
              </a:rPr>
              <a:t>в’язкості</a:t>
            </a:r>
            <a:r>
              <a:rPr lang="ru-RU" dirty="0" smtClean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середовища</a:t>
            </a:r>
            <a:r>
              <a:rPr lang="ru-RU" dirty="0">
                <a:latin typeface="Times New Roman"/>
                <a:ea typeface="Times New Roman"/>
              </a:rPr>
              <a:t>. </a:t>
            </a:r>
            <a:r>
              <a:rPr lang="ru-RU" dirty="0" err="1">
                <a:latin typeface="Times New Roman"/>
                <a:ea typeface="Times New Roman"/>
              </a:rPr>
              <a:t>Спостереження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продемонстрували</a:t>
            </a:r>
            <a:r>
              <a:rPr lang="ru-RU" dirty="0">
                <a:latin typeface="Times New Roman"/>
                <a:ea typeface="Times New Roman"/>
              </a:rPr>
              <a:t>, </a:t>
            </a:r>
            <a:r>
              <a:rPr lang="ru-RU" dirty="0" err="1">
                <a:latin typeface="Times New Roman"/>
                <a:ea typeface="Times New Roman"/>
              </a:rPr>
              <a:t>що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тепловий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рух</a:t>
            </a:r>
            <a:r>
              <a:rPr lang="ru-RU" dirty="0">
                <a:latin typeface="Times New Roman"/>
                <a:ea typeface="Times New Roman"/>
              </a:rPr>
              <a:t> молекул є </a:t>
            </a:r>
            <a:r>
              <a:rPr lang="ru-RU" dirty="0" err="1">
                <a:latin typeface="Times New Roman"/>
                <a:ea typeface="Times New Roman"/>
              </a:rPr>
              <a:t>рушійною</a:t>
            </a:r>
            <a:r>
              <a:rPr lang="ru-RU" dirty="0">
                <a:latin typeface="Times New Roman"/>
                <a:ea typeface="Times New Roman"/>
              </a:rPr>
              <a:t> силою </a:t>
            </a:r>
            <a:r>
              <a:rPr lang="ru-RU" dirty="0" err="1">
                <a:latin typeface="Times New Roman"/>
                <a:ea typeface="Times New Roman"/>
              </a:rPr>
              <a:t>броунівського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руху</a:t>
            </a:r>
            <a:r>
              <a:rPr lang="ru-RU" dirty="0">
                <a:latin typeface="Times New Roman"/>
                <a:ea typeface="Times New Roman"/>
              </a:rPr>
              <a:t>, а </a:t>
            </a:r>
            <a:r>
              <a:rPr lang="ru-RU" dirty="0" err="1">
                <a:latin typeface="Times New Roman"/>
                <a:ea typeface="Times New Roman"/>
              </a:rPr>
              <a:t>зменшення</a:t>
            </a:r>
            <a:r>
              <a:rPr lang="ru-RU" dirty="0">
                <a:latin typeface="Times New Roman"/>
                <a:ea typeface="Times New Roman"/>
              </a:rPr>
              <a:t> опору </a:t>
            </a:r>
            <a:r>
              <a:rPr lang="ru-RU" dirty="0" err="1">
                <a:latin typeface="Times New Roman"/>
                <a:ea typeface="Times New Roman"/>
              </a:rPr>
              <a:t>середовища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збільшує</a:t>
            </a:r>
            <a:r>
              <a:rPr lang="ru-RU" dirty="0">
                <a:latin typeface="Times New Roman"/>
                <a:ea typeface="Times New Roman"/>
              </a:rPr>
              <a:t> свободу </a:t>
            </a:r>
            <a:r>
              <a:rPr lang="ru-RU" dirty="0" err="1">
                <a:latin typeface="Times New Roman"/>
                <a:ea typeface="Times New Roman"/>
              </a:rPr>
              <a:t>переміщення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частинок</a:t>
            </a:r>
            <a:r>
              <a:rPr lang="ru-RU" dirty="0">
                <a:latin typeface="Times New Roman"/>
                <a:ea typeface="Times New Roman"/>
              </a:rPr>
              <a:t>.</a:t>
            </a:r>
          </a:p>
          <a:p>
            <a:pPr marL="342900" indent="-342900" algn="just">
              <a:lnSpc>
                <a:spcPct val="150000"/>
              </a:lnSpc>
              <a:spcAft>
                <a:spcPts val="0"/>
              </a:spcAft>
              <a:buAutoNum type="arabicPeriod"/>
            </a:pPr>
            <a:r>
              <a:rPr lang="ru-RU" dirty="0" err="1">
                <a:latin typeface="Times New Roman"/>
                <a:ea typeface="Times New Roman"/>
              </a:rPr>
              <a:t>Вперше</a:t>
            </a:r>
            <a:r>
              <a:rPr lang="ru-RU" dirty="0">
                <a:latin typeface="Times New Roman"/>
                <a:ea typeface="Times New Roman"/>
              </a:rPr>
              <a:t> на </a:t>
            </a:r>
            <a:r>
              <a:rPr lang="ru-RU" dirty="0" err="1">
                <a:latin typeface="Times New Roman"/>
                <a:ea typeface="Times New Roman"/>
              </a:rPr>
              <a:t>експериментальному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рівні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досліджено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вплив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різного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співвідношення</a:t>
            </a:r>
            <a:r>
              <a:rPr lang="ru-RU" dirty="0">
                <a:latin typeface="Times New Roman"/>
                <a:ea typeface="Times New Roman"/>
              </a:rPr>
              <a:t> молока і води на </a:t>
            </a:r>
            <a:r>
              <a:rPr lang="ru-RU" dirty="0" err="1">
                <a:latin typeface="Times New Roman"/>
                <a:ea typeface="Times New Roman"/>
              </a:rPr>
              <a:t>інтенсивність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броунівського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руху</a:t>
            </a:r>
            <a:r>
              <a:rPr lang="ru-RU" dirty="0">
                <a:latin typeface="Times New Roman"/>
                <a:ea typeface="Times New Roman"/>
              </a:rPr>
              <a:t>. </a:t>
            </a:r>
            <a:r>
              <a:rPr lang="ru-RU" dirty="0" err="1">
                <a:latin typeface="Times New Roman"/>
                <a:ea typeface="Times New Roman"/>
              </a:rPr>
              <a:t>Отримані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результати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доповнюють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теоретичні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положення</a:t>
            </a:r>
            <a:r>
              <a:rPr lang="ru-RU" dirty="0">
                <a:latin typeface="Times New Roman"/>
                <a:ea typeface="Times New Roman"/>
              </a:rPr>
              <a:t>, </a:t>
            </a:r>
            <a:r>
              <a:rPr lang="ru-RU" dirty="0" err="1">
                <a:latin typeface="Times New Roman"/>
                <a:ea typeface="Times New Roman"/>
              </a:rPr>
              <a:t>надаючи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кількісну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оцінку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впливу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фізико-хімічних</a:t>
            </a:r>
            <a:r>
              <a:rPr lang="ru-RU" dirty="0">
                <a:latin typeface="Times New Roman"/>
                <a:ea typeface="Times New Roman"/>
              </a:rPr>
              <a:t> характеристик </a:t>
            </a:r>
            <a:r>
              <a:rPr lang="ru-RU" dirty="0" err="1">
                <a:latin typeface="Times New Roman"/>
                <a:ea typeface="Times New Roman"/>
              </a:rPr>
              <a:t>середовища</a:t>
            </a:r>
            <a:r>
              <a:rPr lang="ru-RU" dirty="0">
                <a:latin typeface="Times New Roman"/>
                <a:ea typeface="Times New Roman"/>
              </a:rPr>
              <a:t> на </a:t>
            </a:r>
            <a:r>
              <a:rPr lang="ru-RU" dirty="0" err="1">
                <a:latin typeface="Times New Roman"/>
                <a:ea typeface="Times New Roman"/>
              </a:rPr>
              <a:t>поведінку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частинок</a:t>
            </a:r>
            <a:r>
              <a:rPr lang="ru-RU" dirty="0">
                <a:latin typeface="Times New Roman"/>
                <a:ea typeface="Times New Roman"/>
              </a:rPr>
              <a:t>.</a:t>
            </a:r>
          </a:p>
          <a:p>
            <a:pPr marL="342900" indent="-342900" algn="just">
              <a:lnSpc>
                <a:spcPct val="150000"/>
              </a:lnSpc>
              <a:spcAft>
                <a:spcPts val="0"/>
              </a:spcAft>
              <a:buAutoNum type="arabicPeriod"/>
            </a:pPr>
            <a:r>
              <a:rPr lang="ru-RU" dirty="0" err="1">
                <a:latin typeface="Times New Roman"/>
                <a:ea typeface="Times New Roman"/>
              </a:rPr>
              <a:t>Дослідження</a:t>
            </a:r>
            <a:r>
              <a:rPr lang="ru-RU" dirty="0">
                <a:latin typeface="Times New Roman"/>
                <a:ea typeface="Times New Roman"/>
              </a:rPr>
              <a:t> є </a:t>
            </a:r>
            <a:r>
              <a:rPr lang="ru-RU" dirty="0" err="1">
                <a:latin typeface="Times New Roman"/>
                <a:ea typeface="Times New Roman"/>
              </a:rPr>
              <a:t>корисним</a:t>
            </a:r>
            <a:r>
              <a:rPr lang="ru-RU" dirty="0">
                <a:latin typeface="Times New Roman"/>
                <a:ea typeface="Times New Roman"/>
              </a:rPr>
              <a:t> для </a:t>
            </a:r>
            <a:r>
              <a:rPr lang="ru-RU" dirty="0" err="1">
                <a:latin typeface="Times New Roman"/>
                <a:ea typeface="Times New Roman"/>
              </a:rPr>
              <a:t>моделювання</a:t>
            </a:r>
            <a:r>
              <a:rPr lang="ru-RU" dirty="0">
                <a:latin typeface="Times New Roman"/>
                <a:ea typeface="Times New Roman"/>
              </a:rPr>
              <a:t> систем </a:t>
            </a:r>
            <a:r>
              <a:rPr lang="ru-RU" dirty="0" err="1">
                <a:latin typeface="Times New Roman"/>
                <a:ea typeface="Times New Roman"/>
              </a:rPr>
              <a:t>із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різною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 smtClean="0">
                <a:latin typeface="Times New Roman"/>
                <a:ea typeface="Times New Roman"/>
              </a:rPr>
              <a:t>в’язкістю</a:t>
            </a:r>
            <a:r>
              <a:rPr lang="ru-RU" dirty="0" smtClean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середовищ</a:t>
            </a:r>
            <a:r>
              <a:rPr lang="ru-RU" dirty="0">
                <a:latin typeface="Times New Roman"/>
                <a:ea typeface="Times New Roman"/>
              </a:rPr>
              <a:t>, </a:t>
            </a:r>
            <a:r>
              <a:rPr lang="ru-RU" dirty="0" err="1">
                <a:latin typeface="Times New Roman"/>
                <a:ea typeface="Times New Roman"/>
              </a:rPr>
              <a:t>що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має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практичне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значення</a:t>
            </a:r>
            <a:r>
              <a:rPr lang="ru-RU" dirty="0">
                <a:latin typeface="Times New Roman"/>
                <a:ea typeface="Times New Roman"/>
              </a:rPr>
              <a:t> у </a:t>
            </a:r>
            <a:r>
              <a:rPr lang="ru-RU" dirty="0" err="1">
                <a:latin typeface="Times New Roman"/>
                <a:ea typeface="Times New Roman"/>
              </a:rPr>
              <a:t>багатьох</a:t>
            </a:r>
            <a:r>
              <a:rPr lang="ru-RU" dirty="0">
                <a:latin typeface="Times New Roman"/>
                <a:ea typeface="Times New Roman"/>
              </a:rPr>
              <a:t> сферах: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k-UA" dirty="0" smtClean="0">
                <a:latin typeface="Times New Roman"/>
                <a:ea typeface="Times New Roman"/>
              </a:rPr>
              <a:t>	</a:t>
            </a:r>
            <a:r>
              <a:rPr lang="en-US" dirty="0" smtClean="0">
                <a:latin typeface="Times New Roman"/>
                <a:ea typeface="Times New Roman"/>
              </a:rPr>
              <a:t>o</a:t>
            </a:r>
            <a:r>
              <a:rPr lang="en-US" dirty="0">
                <a:latin typeface="Times New Roman"/>
                <a:ea typeface="Times New Roman"/>
              </a:rPr>
              <a:t>	</a:t>
            </a:r>
            <a:r>
              <a:rPr lang="ru-RU" dirty="0">
                <a:latin typeface="Times New Roman"/>
                <a:ea typeface="Times New Roman"/>
              </a:rPr>
              <a:t>у </a:t>
            </a:r>
            <a:r>
              <a:rPr lang="ru-RU" dirty="0" err="1">
                <a:latin typeface="Times New Roman"/>
                <a:ea typeface="Times New Roman"/>
              </a:rPr>
              <a:t>харчовій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промисловості</a:t>
            </a:r>
            <a:r>
              <a:rPr lang="ru-RU" dirty="0">
                <a:latin typeface="Times New Roman"/>
                <a:ea typeface="Times New Roman"/>
              </a:rPr>
              <a:t> — для </a:t>
            </a:r>
            <a:r>
              <a:rPr lang="ru-RU" dirty="0" err="1">
                <a:latin typeface="Times New Roman"/>
                <a:ea typeface="Times New Roman"/>
              </a:rPr>
              <a:t>визначення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фізичних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властивостей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рідин</a:t>
            </a:r>
            <a:r>
              <a:rPr lang="ru-RU" dirty="0">
                <a:latin typeface="Times New Roman"/>
                <a:ea typeface="Times New Roman"/>
              </a:rPr>
              <a:t> та </a:t>
            </a:r>
            <a:r>
              <a:rPr lang="ru-RU" dirty="0" err="1">
                <a:latin typeface="Times New Roman"/>
                <a:ea typeface="Times New Roman"/>
              </a:rPr>
              <a:t>їхніх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сумішей</a:t>
            </a:r>
            <a:r>
              <a:rPr lang="ru-RU" dirty="0">
                <a:latin typeface="Times New Roman"/>
                <a:ea typeface="Times New Roman"/>
              </a:rPr>
              <a:t>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k-UA" dirty="0" smtClean="0">
                <a:latin typeface="Times New Roman"/>
                <a:ea typeface="Times New Roman"/>
              </a:rPr>
              <a:t>	</a:t>
            </a:r>
            <a:r>
              <a:rPr lang="en-US" dirty="0" smtClean="0">
                <a:latin typeface="Times New Roman"/>
                <a:ea typeface="Times New Roman"/>
              </a:rPr>
              <a:t>o</a:t>
            </a:r>
            <a:r>
              <a:rPr lang="en-US" dirty="0">
                <a:latin typeface="Times New Roman"/>
                <a:ea typeface="Times New Roman"/>
              </a:rPr>
              <a:t>	</a:t>
            </a:r>
            <a:r>
              <a:rPr lang="ru-RU" dirty="0">
                <a:latin typeface="Times New Roman"/>
                <a:ea typeface="Times New Roman"/>
              </a:rPr>
              <a:t>у </a:t>
            </a:r>
            <a:r>
              <a:rPr lang="ru-RU" dirty="0" err="1">
                <a:latin typeface="Times New Roman"/>
                <a:ea typeface="Times New Roman"/>
              </a:rPr>
              <a:t>фармацевтиці</a:t>
            </a:r>
            <a:r>
              <a:rPr lang="ru-RU" dirty="0">
                <a:latin typeface="Times New Roman"/>
                <a:ea typeface="Times New Roman"/>
              </a:rPr>
              <a:t> — для </a:t>
            </a:r>
            <a:r>
              <a:rPr lang="ru-RU" dirty="0" err="1">
                <a:latin typeface="Times New Roman"/>
                <a:ea typeface="Times New Roman"/>
              </a:rPr>
              <a:t>оцінки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властивостей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суспензій</a:t>
            </a:r>
            <a:r>
              <a:rPr lang="ru-RU" dirty="0">
                <a:latin typeface="Times New Roman"/>
                <a:ea typeface="Times New Roman"/>
              </a:rPr>
              <a:t> і </a:t>
            </a:r>
            <a:r>
              <a:rPr lang="ru-RU" dirty="0" err="1">
                <a:latin typeface="Times New Roman"/>
                <a:ea typeface="Times New Roman"/>
              </a:rPr>
              <a:t>емульсій</a:t>
            </a:r>
            <a:r>
              <a:rPr lang="ru-RU" dirty="0">
                <a:latin typeface="Times New Roman"/>
                <a:ea typeface="Times New Roman"/>
              </a:rPr>
              <a:t>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k-UA" dirty="0" smtClean="0">
                <a:latin typeface="Times New Roman"/>
                <a:ea typeface="Times New Roman"/>
              </a:rPr>
              <a:t>	</a:t>
            </a:r>
            <a:r>
              <a:rPr lang="en-US" dirty="0" smtClean="0">
                <a:latin typeface="Times New Roman"/>
                <a:ea typeface="Times New Roman"/>
              </a:rPr>
              <a:t>o</a:t>
            </a:r>
            <a:r>
              <a:rPr lang="en-US" dirty="0">
                <a:latin typeface="Times New Roman"/>
                <a:ea typeface="Times New Roman"/>
              </a:rPr>
              <a:t>	</a:t>
            </a:r>
            <a:r>
              <a:rPr lang="ru-RU" dirty="0">
                <a:latin typeface="Times New Roman"/>
                <a:ea typeface="Times New Roman"/>
              </a:rPr>
              <a:t>у </a:t>
            </a:r>
            <a:r>
              <a:rPr lang="ru-RU" dirty="0" err="1">
                <a:latin typeface="Times New Roman"/>
                <a:ea typeface="Times New Roman"/>
              </a:rPr>
              <a:t>біофізиці</a:t>
            </a:r>
            <a:r>
              <a:rPr lang="ru-RU" dirty="0">
                <a:latin typeface="Times New Roman"/>
                <a:ea typeface="Times New Roman"/>
              </a:rPr>
              <a:t> — для </a:t>
            </a:r>
            <a:r>
              <a:rPr lang="ru-RU" dirty="0" err="1">
                <a:latin typeface="Times New Roman"/>
                <a:ea typeface="Times New Roman"/>
              </a:rPr>
              <a:t>аналізу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поведінки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мікрочастинок</a:t>
            </a:r>
            <a:r>
              <a:rPr lang="ru-RU" dirty="0">
                <a:latin typeface="Times New Roman"/>
                <a:ea typeface="Times New Roman"/>
              </a:rPr>
              <a:t> у </a:t>
            </a:r>
            <a:r>
              <a:rPr lang="ru-RU" dirty="0" err="1">
                <a:latin typeface="Times New Roman"/>
                <a:ea typeface="Times New Roman"/>
              </a:rPr>
              <a:t>рідинах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із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різними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фізико-хімічними</a:t>
            </a:r>
            <a:r>
              <a:rPr lang="ru-RU" dirty="0">
                <a:latin typeface="Times New Roman"/>
                <a:ea typeface="Times New Roman"/>
              </a:rPr>
              <a:t> характеристиками.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dirty="0" smtClean="0">
                <a:latin typeface="Times New Roman"/>
                <a:ea typeface="Times New Roman"/>
              </a:rPr>
              <a:t>6. </a:t>
            </a:r>
            <a:r>
              <a:rPr lang="ru-RU" dirty="0" err="1" smtClean="0">
                <a:latin typeface="Times New Roman"/>
                <a:ea typeface="Times New Roman"/>
              </a:rPr>
              <a:t>Результати</a:t>
            </a:r>
            <a:r>
              <a:rPr lang="ru-RU" dirty="0" smtClean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відкривають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перспективи</a:t>
            </a:r>
            <a:r>
              <a:rPr lang="ru-RU" dirty="0">
                <a:latin typeface="Times New Roman"/>
                <a:ea typeface="Times New Roman"/>
              </a:rPr>
              <a:t> для </a:t>
            </a:r>
            <a:r>
              <a:rPr lang="ru-RU" dirty="0" err="1">
                <a:latin typeface="Times New Roman"/>
                <a:ea typeface="Times New Roman"/>
              </a:rPr>
              <a:t>глибшого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вивчення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броунівського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руху</a:t>
            </a:r>
            <a:r>
              <a:rPr lang="ru-RU" dirty="0">
                <a:latin typeface="Times New Roman"/>
                <a:ea typeface="Times New Roman"/>
              </a:rPr>
              <a:t> в </a:t>
            </a:r>
            <a:r>
              <a:rPr lang="ru-RU" dirty="0" err="1">
                <a:latin typeface="Times New Roman"/>
                <a:ea typeface="Times New Roman"/>
              </a:rPr>
              <a:t>інших</a:t>
            </a:r>
            <a:r>
              <a:rPr lang="ru-RU" dirty="0">
                <a:latin typeface="Times New Roman"/>
                <a:ea typeface="Times New Roman"/>
              </a:rPr>
              <a:t> типах </a:t>
            </a:r>
            <a:r>
              <a:rPr lang="ru-RU" dirty="0" err="1">
                <a:latin typeface="Times New Roman"/>
                <a:ea typeface="Times New Roman"/>
              </a:rPr>
              <a:t>рідких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середовищ</a:t>
            </a:r>
            <a:r>
              <a:rPr lang="ru-RU" dirty="0">
                <a:latin typeface="Times New Roman"/>
                <a:ea typeface="Times New Roman"/>
              </a:rPr>
              <a:t>, </a:t>
            </a:r>
            <a:r>
              <a:rPr lang="ru-RU" dirty="0" err="1">
                <a:latin typeface="Times New Roman"/>
                <a:ea typeface="Times New Roman"/>
              </a:rPr>
              <a:t>включаючи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складні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розчини</a:t>
            </a:r>
            <a:r>
              <a:rPr lang="ru-RU" dirty="0">
                <a:latin typeface="Times New Roman"/>
                <a:ea typeface="Times New Roman"/>
              </a:rPr>
              <a:t>, </a:t>
            </a:r>
            <a:r>
              <a:rPr lang="ru-RU" dirty="0" err="1">
                <a:latin typeface="Times New Roman"/>
                <a:ea typeface="Times New Roman"/>
              </a:rPr>
              <a:t>багатокомпонентні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системи</a:t>
            </a:r>
            <a:r>
              <a:rPr lang="ru-RU" dirty="0">
                <a:latin typeface="Times New Roman"/>
                <a:ea typeface="Times New Roman"/>
              </a:rPr>
              <a:t> та </a:t>
            </a:r>
            <a:r>
              <a:rPr lang="ru-RU" dirty="0" err="1">
                <a:latin typeface="Times New Roman"/>
                <a:ea typeface="Times New Roman"/>
              </a:rPr>
              <a:t>біологічні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рідини</a:t>
            </a:r>
            <a:r>
              <a:rPr lang="ru-RU" dirty="0">
                <a:latin typeface="Times New Roman"/>
                <a:ea typeface="Times New Roman"/>
              </a:rPr>
              <a:t>. </a:t>
            </a:r>
            <a:r>
              <a:rPr lang="ru-RU" dirty="0" err="1">
                <a:latin typeface="Times New Roman"/>
                <a:ea typeface="Times New Roman"/>
              </a:rPr>
              <a:t>Це</a:t>
            </a:r>
            <a:r>
              <a:rPr lang="ru-RU" dirty="0">
                <a:latin typeface="Times New Roman"/>
                <a:ea typeface="Times New Roman"/>
              </a:rPr>
              <a:t> дозволить </a:t>
            </a:r>
            <a:r>
              <a:rPr lang="ru-RU" dirty="0" err="1">
                <a:latin typeface="Times New Roman"/>
                <a:ea typeface="Times New Roman"/>
              </a:rPr>
              <a:t>використовувати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броунівський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рух</a:t>
            </a:r>
            <a:r>
              <a:rPr lang="ru-RU" dirty="0">
                <a:latin typeface="Times New Roman"/>
                <a:ea typeface="Times New Roman"/>
              </a:rPr>
              <a:t> як </a:t>
            </a:r>
            <a:r>
              <a:rPr lang="ru-RU" dirty="0" err="1">
                <a:latin typeface="Times New Roman"/>
                <a:ea typeface="Times New Roman"/>
              </a:rPr>
              <a:t>інструмент</a:t>
            </a:r>
            <a:r>
              <a:rPr lang="ru-RU" dirty="0">
                <a:latin typeface="Times New Roman"/>
                <a:ea typeface="Times New Roman"/>
              </a:rPr>
              <a:t> для </a:t>
            </a:r>
            <a:r>
              <a:rPr lang="ru-RU" dirty="0" err="1">
                <a:latin typeface="Times New Roman"/>
                <a:ea typeface="Times New Roman"/>
              </a:rPr>
              <a:t>аналізу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властивостей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середовищ</a:t>
            </a:r>
            <a:r>
              <a:rPr lang="ru-RU" dirty="0">
                <a:latin typeface="Times New Roman"/>
                <a:ea typeface="Times New Roman"/>
              </a:rPr>
              <a:t> і </a:t>
            </a:r>
            <a:r>
              <a:rPr lang="ru-RU" dirty="0" err="1">
                <a:latin typeface="Times New Roman"/>
                <a:ea typeface="Times New Roman"/>
              </a:rPr>
              <a:t>розробки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нових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технологічних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рішень</a:t>
            </a:r>
            <a:r>
              <a:rPr lang="ru-RU" dirty="0">
                <a:latin typeface="Times New Roman"/>
                <a:ea typeface="Times New Roman"/>
              </a:rPr>
              <a:t>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dirty="0" smtClean="0">
                <a:latin typeface="Times New Roman"/>
                <a:ea typeface="Times New Roman"/>
              </a:rPr>
              <a:t>7. </a:t>
            </a:r>
            <a:r>
              <a:rPr lang="ru-RU" dirty="0" err="1" smtClean="0">
                <a:latin typeface="Times New Roman"/>
                <a:ea typeface="Times New Roman"/>
              </a:rPr>
              <a:t>Дослідження</a:t>
            </a:r>
            <a:r>
              <a:rPr lang="ru-RU" dirty="0" smtClean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продемонструвало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важливість</a:t>
            </a:r>
            <a:r>
              <a:rPr lang="ru-RU" dirty="0">
                <a:latin typeface="Times New Roman"/>
                <a:ea typeface="Times New Roman"/>
              </a:rPr>
              <a:t> і </a:t>
            </a:r>
            <a:r>
              <a:rPr lang="ru-RU" dirty="0" err="1">
                <a:latin typeface="Times New Roman"/>
                <a:ea typeface="Times New Roman"/>
              </a:rPr>
              <a:t>універсальність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теорії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броунівського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руху</a:t>
            </a:r>
            <a:r>
              <a:rPr lang="ru-RU" dirty="0">
                <a:latin typeface="Times New Roman"/>
                <a:ea typeface="Times New Roman"/>
              </a:rPr>
              <a:t>, </a:t>
            </a:r>
            <a:r>
              <a:rPr lang="ru-RU" dirty="0" err="1">
                <a:latin typeface="Times New Roman"/>
                <a:ea typeface="Times New Roman"/>
              </a:rPr>
              <a:t>водночас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підкресливши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її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практичне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значення</a:t>
            </a:r>
            <a:r>
              <a:rPr lang="ru-RU" dirty="0">
                <a:latin typeface="Times New Roman"/>
                <a:ea typeface="Times New Roman"/>
              </a:rPr>
              <a:t> для </a:t>
            </a:r>
            <a:r>
              <a:rPr lang="ru-RU" dirty="0" err="1">
                <a:latin typeface="Times New Roman"/>
                <a:ea typeface="Times New Roman"/>
              </a:rPr>
              <a:t>розуміння</a:t>
            </a:r>
            <a:r>
              <a:rPr lang="ru-RU" dirty="0">
                <a:latin typeface="Times New Roman"/>
                <a:ea typeface="Times New Roman"/>
              </a:rPr>
              <a:t> та </a:t>
            </a:r>
            <a:r>
              <a:rPr lang="ru-RU" dirty="0" err="1">
                <a:latin typeface="Times New Roman"/>
                <a:ea typeface="Times New Roman"/>
              </a:rPr>
              <a:t>аналізу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властивостей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реальних</a:t>
            </a:r>
            <a:r>
              <a:rPr lang="ru-RU" dirty="0">
                <a:latin typeface="Times New Roman"/>
                <a:ea typeface="Times New Roman"/>
              </a:rPr>
              <a:t> систем.</a:t>
            </a:r>
          </a:p>
          <a:p>
            <a:pPr marL="342900" indent="-342900" algn="just">
              <a:lnSpc>
                <a:spcPct val="150000"/>
              </a:lnSpc>
              <a:spcAft>
                <a:spcPts val="0"/>
              </a:spcAft>
              <a:buAutoNum type="arabicPeriod"/>
            </a:pPr>
            <a:endParaRPr lang="ru-RU" dirty="0">
              <a:latin typeface="Times New Roman"/>
              <a:ea typeface="Times New Roman"/>
            </a:endParaRPr>
          </a:p>
          <a:p>
            <a:pPr marL="342900" indent="-342900" algn="just">
              <a:lnSpc>
                <a:spcPct val="150000"/>
              </a:lnSpc>
              <a:spcAft>
                <a:spcPts val="0"/>
              </a:spcAft>
              <a:buAutoNum type="arabicPeriod"/>
            </a:pPr>
            <a:endParaRPr lang="ru-RU" dirty="0">
              <a:latin typeface="Times New Roman"/>
              <a:ea typeface="Times New Roman"/>
            </a:endParaRPr>
          </a:p>
          <a:p>
            <a:pPr marL="342900" indent="-342900" algn="just">
              <a:lnSpc>
                <a:spcPct val="150000"/>
              </a:lnSpc>
              <a:spcAft>
                <a:spcPts val="0"/>
              </a:spcAft>
              <a:buAutoNum type="arabicPeriod"/>
            </a:pPr>
            <a:endParaRPr lang="ru-RU" dirty="0" smtClean="0">
              <a:latin typeface="Times New Roman"/>
              <a:ea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714</Words>
  <Application>Microsoft Office PowerPoint</Application>
  <PresentationFormat>Произвольный</PresentationFormat>
  <Paragraphs>64</Paragraphs>
  <Slides>17</Slides>
  <Notes>0</Notes>
  <HiddenSlides>0</HiddenSlides>
  <MMClips>3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5" baseType="lpstr">
      <vt:lpstr>Arial</vt:lpstr>
      <vt:lpstr>Poppins</vt:lpstr>
      <vt:lpstr>Poppins Bold</vt:lpstr>
      <vt:lpstr>Bernoru Condensed</vt:lpstr>
      <vt:lpstr>Times New Roman</vt:lpstr>
      <vt:lpstr>Poppins Light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ДОСЛІДЖЕННЯ БРОУНІВСЬКОГО РУХУ</dc:title>
  <cp:lastModifiedBy>Светлана Домусчи</cp:lastModifiedBy>
  <cp:revision>8</cp:revision>
  <dcterms:created xsi:type="dcterms:W3CDTF">2006-08-16T00:00:00Z</dcterms:created>
  <dcterms:modified xsi:type="dcterms:W3CDTF">2025-02-11T20:38:00Z</dcterms:modified>
  <dc:identifier>DAGYhR7etDQ</dc:identifier>
</cp:coreProperties>
</file>