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9"/>
  </p:notesMasterIdLst>
  <p:sldIdLst>
    <p:sldId id="323" r:id="rId2"/>
    <p:sldId id="273" r:id="rId3"/>
    <p:sldId id="275" r:id="rId4"/>
    <p:sldId id="271" r:id="rId5"/>
    <p:sldId id="287" r:id="rId6"/>
    <p:sldId id="272" r:id="rId7"/>
    <p:sldId id="289" r:id="rId8"/>
    <p:sldId id="313" r:id="rId9"/>
    <p:sldId id="327" r:id="rId10"/>
    <p:sldId id="290" r:id="rId11"/>
    <p:sldId id="302" r:id="rId12"/>
    <p:sldId id="314" r:id="rId13"/>
    <p:sldId id="291" r:id="rId14"/>
    <p:sldId id="324" r:id="rId15"/>
    <p:sldId id="292" r:id="rId16"/>
    <p:sldId id="304" r:id="rId17"/>
    <p:sldId id="294" r:id="rId18"/>
    <p:sldId id="295" r:id="rId19"/>
    <p:sldId id="316" r:id="rId20"/>
    <p:sldId id="296" r:id="rId21"/>
    <p:sldId id="308" r:id="rId22"/>
    <p:sldId id="297" r:id="rId23"/>
    <p:sldId id="309" r:id="rId24"/>
    <p:sldId id="317" r:id="rId25"/>
    <p:sldId id="298" r:id="rId26"/>
    <p:sldId id="310" r:id="rId27"/>
    <p:sldId id="318" r:id="rId28"/>
    <p:sldId id="299" r:id="rId29"/>
    <p:sldId id="311" r:id="rId30"/>
    <p:sldId id="300" r:id="rId31"/>
    <p:sldId id="312" r:id="rId32"/>
    <p:sldId id="321" r:id="rId33"/>
    <p:sldId id="329" r:id="rId34"/>
    <p:sldId id="328" r:id="rId35"/>
    <p:sldId id="330" r:id="rId36"/>
    <p:sldId id="288" r:id="rId37"/>
    <p:sldId id="270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14" autoAdjust="0"/>
    <p:restoredTop sz="94653" autoAdjust="0"/>
  </p:normalViewPr>
  <p:slideViewPr>
    <p:cSldViewPr>
      <p:cViewPr>
        <p:scale>
          <a:sx n="100" d="100"/>
          <a:sy n="100" d="100"/>
        </p:scale>
        <p:origin x="-300" y="1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BFECF-6093-4F18-B9DF-EE3E99A43BCE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0E063-08AC-4CA6-A28F-49370504E655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660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E063-08AC-4CA6-A28F-49370504E655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709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gif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1057;&#1074;&#1110;&#1090;%20&#1087;&#1110;&#1076;&#1082;&#1086;&#1088;&#1102;&#1108;%20'&#1084;&#1086;&#1083;&#1077;&#1082;&#1091;&#1083;&#1103;&#1088;&#1085;&#1072;%20&#1082;&#1091;&#1093;&#1085;&#1103;'.mp4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0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videoplayback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Admin\&#1056;&#1072;&#1073;&#1086;&#1095;&#1080;&#1081;%20&#1089;&#1090;&#1086;&#1083;\&#1052;&#1077;&#1090;&#1086;&#1076;&#1080;&#1095;&#1085;&#1072;%20&#1088;&#1086;&#1079;&#1088;&#1086;&#1073;&#1082;&#1072;%20&#1091;&#1088;&#1086;&#1082;&#1091;%202013%20&#1088;&#1086;&#1082;&#1091;\&#1055;&#1088;&#1077;&#1079;&#1077;&#1085;&#1090;&#1072;&#1094;&#1110;&#1103;%20&#1076;&#1086;%20&#1091;&#1088;&#1086;&#1082;&#1091;\&#1086;&#1090;&#1082;&#1088;&#1099;&#1090;&#1099;&#1081;%20&#1091;&#1088;&#1086;&#1082;\_3gp%20(1).avi" TargetMode="External"/><Relationship Id="rId5" Type="http://schemas.openxmlformats.org/officeDocument/2006/relationships/image" Target="../media/image40.png"/><Relationship Id="rId4" Type="http://schemas.openxmlformats.org/officeDocument/2006/relationships/hyperlink" Target="videoplayback1.mp4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videoplayback.mp4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v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http://propowerpoint.ru/wp-content/uploads/2013/02/FizikaM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06" y="26665"/>
            <a:ext cx="9144000" cy="685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301208"/>
            <a:ext cx="87849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УРОК - </a:t>
            </a:r>
            <a:r>
              <a:rPr lang="uk-UA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ГРА </a:t>
            </a:r>
            <a:r>
              <a:rPr lang="uk-UA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«РОЗГАДАЙ ЗУПИНКУ»</a:t>
            </a:r>
            <a:endParaRPr lang="uk-UA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94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Gabriola" pitchFamily="82" charset="0"/>
              </a:rPr>
              <a:t>Мета уроку:	</a:t>
            </a:r>
            <a:endParaRPr lang="ru-RU" dirty="0">
              <a:latin typeface="Gabriola" pitchFamily="82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191294" y="1412776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u="sng" dirty="0"/>
          </a:p>
          <a:p>
            <a:r>
              <a:rPr lang="ru-RU" b="1" u="sng" dirty="0"/>
              <a:t>1. </a:t>
            </a:r>
            <a:r>
              <a:rPr lang="uk-UA" b="1" u="sng" dirty="0"/>
              <a:t>Навчальна</a:t>
            </a:r>
            <a:r>
              <a:rPr lang="ru-RU" b="1" u="sng" dirty="0"/>
              <a:t>:</a:t>
            </a:r>
            <a:endParaRPr lang="uk-UA" b="1" u="sng" dirty="0"/>
          </a:p>
          <a:p>
            <a:pPr lvl="0"/>
            <a:r>
              <a:rPr lang="uk-UA" dirty="0"/>
              <a:t>в ігровій формі повторити основні поняття і закони молекулярної фізики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вдосконалювати навички розв’язування задач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перевірити рівень знань учнів з даної теми</a:t>
            </a:r>
            <a:r>
              <a:rPr lang="ru-RU" dirty="0"/>
              <a:t>.</a:t>
            </a:r>
            <a:endParaRPr lang="uk-UA" dirty="0"/>
          </a:p>
          <a:p>
            <a:r>
              <a:rPr lang="ru-RU" b="1" u="sng" dirty="0"/>
              <a:t>2. </a:t>
            </a:r>
            <a:r>
              <a:rPr lang="uk-UA" b="1" u="sng" dirty="0"/>
              <a:t>Розвиваюча</a:t>
            </a:r>
            <a:r>
              <a:rPr lang="ru-RU" b="1" u="sng" dirty="0"/>
              <a:t>:</a:t>
            </a:r>
            <a:endParaRPr lang="uk-UA" b="1" u="sng" dirty="0"/>
          </a:p>
          <a:p>
            <a:pPr lvl="0"/>
            <a:r>
              <a:rPr lang="uk-UA" dirty="0"/>
              <a:t>розвивати пізнавальну активність учнів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стимулювати логічне мислення</a:t>
            </a:r>
            <a:r>
              <a:rPr lang="ru-RU" dirty="0"/>
              <a:t>, </a:t>
            </a:r>
            <a:r>
              <a:rPr lang="uk-UA" dirty="0"/>
              <a:t>активність і самостійність учнів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розвивати уміння порівнювати</a:t>
            </a:r>
            <a:r>
              <a:rPr lang="ru-RU" dirty="0"/>
              <a:t>, </a:t>
            </a:r>
            <a:r>
              <a:rPr lang="uk-UA" dirty="0"/>
              <a:t>аналізувати</a:t>
            </a:r>
            <a:r>
              <a:rPr lang="ru-RU" dirty="0"/>
              <a:t>, </a:t>
            </a:r>
            <a:r>
              <a:rPr lang="uk-UA" dirty="0"/>
              <a:t>робити висновки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розвивати навички самоконтролю</a:t>
            </a:r>
            <a:r>
              <a:rPr lang="ru-RU" dirty="0"/>
              <a:t>.</a:t>
            </a:r>
            <a:endParaRPr lang="uk-UA" dirty="0"/>
          </a:p>
          <a:p>
            <a:r>
              <a:rPr lang="ru-RU" b="1" u="sng" dirty="0"/>
              <a:t>3. </a:t>
            </a:r>
            <a:r>
              <a:rPr lang="uk-UA" b="1" u="sng" dirty="0"/>
              <a:t>Виховна</a:t>
            </a:r>
            <a:r>
              <a:rPr lang="ru-RU" b="1" u="sng" dirty="0"/>
              <a:t>:</a:t>
            </a:r>
            <a:endParaRPr lang="uk-UA" b="1" u="sng" dirty="0"/>
          </a:p>
          <a:p>
            <a:pPr lvl="0"/>
            <a:r>
              <a:rPr lang="uk-UA" dirty="0"/>
              <a:t>розвивати комунікативні здібності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формувати культуру поведінки і спілкування</a:t>
            </a:r>
            <a:r>
              <a:rPr lang="ru-RU" dirty="0"/>
              <a:t>;</a:t>
            </a:r>
            <a:endParaRPr lang="uk-UA" dirty="0"/>
          </a:p>
          <a:p>
            <a:pPr lvl="0"/>
            <a:r>
              <a:rPr lang="uk-UA" dirty="0"/>
              <a:t>виховувати вольові якості</a:t>
            </a:r>
            <a:r>
              <a:rPr lang="ru-RU" dirty="0"/>
              <a:t> та </a:t>
            </a:r>
            <a:r>
              <a:rPr lang="ru-RU" dirty="0" smtClean="0"/>
              <a:t>лідерські </a:t>
            </a:r>
            <a:r>
              <a:rPr lang="ru-RU" dirty="0" err="1" smtClean="0"/>
              <a:t>якості</a:t>
            </a:r>
            <a:r>
              <a:rPr lang="ru-RU" dirty="0" smtClean="0"/>
              <a:t>.</a:t>
            </a:r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67544" y="2420887"/>
            <a:ext cx="8229600" cy="3105661"/>
          </a:xfrm>
        </p:spPr>
        <p:txBody>
          <a:bodyPr>
            <a:normAutofit/>
          </a:bodyPr>
          <a:lstStyle/>
          <a:p>
            <a:pPr marL="64008" indent="0" algn="just">
              <a:buNone/>
            </a:pPr>
            <a:r>
              <a:rPr lang="uk-UA" sz="3200" b="1" i="1" dirty="0" smtClean="0">
                <a:latin typeface="Monotype Corsiva" pitchFamily="66" charset="0"/>
              </a:rPr>
              <a:t>«Г</a:t>
            </a:r>
            <a:r>
              <a:rPr lang="uk-UA" sz="3200" b="1" dirty="0" smtClean="0">
                <a:latin typeface="Monotype Corsiva" pitchFamily="66" charset="0"/>
              </a:rPr>
              <a:t>ра розкриває </a:t>
            </a:r>
            <a:r>
              <a:rPr lang="uk-UA" sz="3200" b="1" dirty="0">
                <a:latin typeface="Monotype Corsiva" pitchFamily="66" charset="0"/>
              </a:rPr>
              <a:t>перед учнями світ, творчі можливості. Без гри немає і не може бути повноцінного розумового розвитку. </a:t>
            </a:r>
            <a:r>
              <a:rPr lang="uk-UA" sz="3200" b="1" i="1" dirty="0" smtClean="0">
                <a:latin typeface="Monotype Corsiva" pitchFamily="66" charset="0"/>
              </a:rPr>
              <a:t>»</a:t>
            </a:r>
            <a:r>
              <a:rPr lang="uk-UA" sz="2800" dirty="0" smtClean="0"/>
              <a:t>	</a:t>
            </a:r>
          </a:p>
          <a:p>
            <a:pPr lvl="2">
              <a:buNone/>
            </a:pPr>
            <a:r>
              <a:rPr lang="en-US" sz="2000" dirty="0" smtClean="0"/>
              <a:t>						</a:t>
            </a:r>
            <a:endParaRPr lang="uk-UA" sz="2000" dirty="0" smtClean="0"/>
          </a:p>
          <a:p>
            <a:pPr lvl="2">
              <a:buNone/>
            </a:pPr>
            <a:r>
              <a:rPr lang="uk-UA" dirty="0">
                <a:latin typeface="Gabriola" pitchFamily="82" charset="0"/>
              </a:rPr>
              <a:t>	</a:t>
            </a:r>
            <a:r>
              <a:rPr lang="uk-UA" dirty="0" smtClean="0">
                <a:latin typeface="Gabriola" pitchFamily="82" charset="0"/>
              </a:rPr>
              <a:t>															</a:t>
            </a:r>
            <a:r>
              <a:rPr lang="uk-UA" sz="2000" b="1" dirty="0" smtClean="0">
                <a:latin typeface="Gabriola" pitchFamily="82" charset="0"/>
              </a:rPr>
              <a:t>К.Д.Ушинський</a:t>
            </a:r>
            <a:endParaRPr lang="ru-RU" sz="2000" b="1" dirty="0" smtClean="0">
              <a:latin typeface="Gabriola" pitchFamily="82" charset="0"/>
            </a:endParaRPr>
          </a:p>
          <a:p>
            <a:endParaRPr lang="ru-RU" sz="28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 smtClean="0">
                <a:latin typeface="Gabriola" pitchFamily="82" charset="0"/>
              </a:rPr>
              <a:t>Епіграф уроку:  </a:t>
            </a:r>
            <a:r>
              <a:rPr lang="ru-RU" sz="5400" b="1" dirty="0" smtClean="0">
                <a:latin typeface="Gabriola" pitchFamily="82" charset="0"/>
              </a:rPr>
              <a:t/>
            </a:r>
            <a:br>
              <a:rPr lang="ru-RU" sz="5400" b="1" dirty="0" smtClean="0">
                <a:latin typeface="Gabriola" pitchFamily="82" charset="0"/>
              </a:rPr>
            </a:br>
            <a:endParaRPr lang="ru-RU" sz="5400" b="1" dirty="0">
              <a:latin typeface="Gabriola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09870"/>
            <a:ext cx="8229600" cy="139903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b="1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КОМАНДИ</a:t>
            </a:r>
            <a:endParaRPr lang="ru-RU" b="1" spc="50" dirty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 rot="8752070">
            <a:off x="2860960" y="930153"/>
            <a:ext cx="814332" cy="578091"/>
          </a:xfrm>
          <a:prstGeom prst="rightArrow">
            <a:avLst>
              <a:gd name="adj1" fmla="val 44947"/>
              <a:gd name="adj2" fmla="val 50000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601267">
            <a:off x="4983483" y="768476"/>
            <a:ext cx="877887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69"/>
          <a:stretch/>
        </p:blipFill>
        <p:spPr>
          <a:xfrm>
            <a:off x="3462200" y="4005064"/>
            <a:ext cx="2385874" cy="2188594"/>
          </a:xfrm>
          <a:prstGeom prst="rect">
            <a:avLst/>
          </a:prstGeom>
        </p:spPr>
      </p:pic>
      <p:sp>
        <p:nvSpPr>
          <p:cNvPr id="5" name="Сонце 4"/>
          <p:cNvSpPr/>
          <p:nvPr/>
        </p:nvSpPr>
        <p:spPr>
          <a:xfrm>
            <a:off x="1475656" y="1628800"/>
            <a:ext cx="2088232" cy="194421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онце 5"/>
          <p:cNvSpPr/>
          <p:nvPr/>
        </p:nvSpPr>
        <p:spPr>
          <a:xfrm>
            <a:off x="5292080" y="1556792"/>
            <a:ext cx="2448272" cy="2094674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2267744" y="2132856"/>
            <a:ext cx="573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dirty="0" smtClean="0"/>
              <a:t>1</a:t>
            </a:r>
            <a:endParaRPr lang="uk-UA" sz="7200" dirty="0"/>
          </a:p>
        </p:txBody>
      </p:sp>
      <p:sp>
        <p:nvSpPr>
          <p:cNvPr id="8" name="TextBox 7"/>
          <p:cNvSpPr txBox="1"/>
          <p:nvPr/>
        </p:nvSpPr>
        <p:spPr>
          <a:xfrm>
            <a:off x="6228184" y="2060848"/>
            <a:ext cx="576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dirty="0" smtClean="0"/>
              <a:t>2</a:t>
            </a:r>
            <a:endParaRPr lang="uk-UA" sz="7200" dirty="0"/>
          </a:p>
        </p:txBody>
      </p:sp>
      <p:sp>
        <p:nvSpPr>
          <p:cNvPr id="3" name="Овал 2"/>
          <p:cNvSpPr/>
          <p:nvPr/>
        </p:nvSpPr>
        <p:spPr>
          <a:xfrm>
            <a:off x="269082" y="3933056"/>
            <a:ext cx="2016224" cy="18722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6921942" y="3789040"/>
            <a:ext cx="2016224" cy="18722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TextBox 8"/>
          <p:cNvSpPr txBox="1"/>
          <p:nvPr/>
        </p:nvSpPr>
        <p:spPr>
          <a:xfrm>
            <a:off x="377094" y="4514586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ПРОТОН</a:t>
            </a:r>
            <a:endParaRPr lang="uk-UA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921942" y="4432756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НЕЙТРОН</a:t>
            </a:r>
            <a:endParaRPr lang="uk-UA" sz="3200" b="1" dirty="0"/>
          </a:p>
        </p:txBody>
      </p:sp>
      <p:sp>
        <p:nvSpPr>
          <p:cNvPr id="14" name="Стрелка вправо 3"/>
          <p:cNvSpPr/>
          <p:nvPr/>
        </p:nvSpPr>
        <p:spPr>
          <a:xfrm rot="8752070">
            <a:off x="1605405" y="3499994"/>
            <a:ext cx="814332" cy="578091"/>
          </a:xfrm>
          <a:prstGeom prst="rightArrow">
            <a:avLst>
              <a:gd name="adj1" fmla="val 44947"/>
              <a:gd name="adj2" fmla="val 50000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601267">
            <a:off x="6567659" y="3225482"/>
            <a:ext cx="877887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10" y="0"/>
            <a:ext cx="9150110" cy="68824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6144"/>
            <a:ext cx="9144000" cy="5733256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2075946" y="4123118"/>
            <a:ext cx="128160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  </a:t>
            </a:r>
            <a:r>
              <a:rPr lang="uk-UA" sz="900" dirty="0" smtClean="0">
                <a:solidFill>
                  <a:schemeClr val="tx1"/>
                </a:solidFill>
              </a:rPr>
              <a:t>«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Видатні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фізии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49085" y="72459"/>
            <a:ext cx="3756157" cy="923330"/>
          </a:xfrm>
          <a:prstGeom prst="rect">
            <a:avLst/>
          </a:prstGeom>
          <a:noFill/>
          <a:effectLst>
            <a:reflection endPos="52000" dir="5400000" sy="-100000" algn="bl" rotWithShape="0"/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Карта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60" y="3604642"/>
            <a:ext cx="773460" cy="773460"/>
          </a:xfrm>
          <a:prstGeom prst="rect">
            <a:avLst/>
          </a:prstGeom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404" y="2176171"/>
            <a:ext cx="3968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Овал 15"/>
          <p:cNvSpPr/>
          <p:nvPr/>
        </p:nvSpPr>
        <p:spPr>
          <a:xfrm>
            <a:off x="2785372" y="528545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Овал 29"/>
          <p:cNvSpPr/>
          <p:nvPr/>
        </p:nvSpPr>
        <p:spPr>
          <a:xfrm>
            <a:off x="3125428" y="5407732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Овал 30"/>
          <p:cNvSpPr/>
          <p:nvPr/>
        </p:nvSpPr>
        <p:spPr>
          <a:xfrm>
            <a:off x="3541460" y="527857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Овал 31"/>
          <p:cNvSpPr/>
          <p:nvPr/>
        </p:nvSpPr>
        <p:spPr>
          <a:xfrm>
            <a:off x="3541460" y="4866631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Овал 32"/>
          <p:cNvSpPr/>
          <p:nvPr/>
        </p:nvSpPr>
        <p:spPr>
          <a:xfrm>
            <a:off x="3242082" y="4543859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4" name="Овал 33"/>
          <p:cNvSpPr/>
          <p:nvPr/>
        </p:nvSpPr>
        <p:spPr>
          <a:xfrm>
            <a:off x="3087516" y="3943068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Овал 34"/>
          <p:cNvSpPr/>
          <p:nvPr/>
        </p:nvSpPr>
        <p:spPr>
          <a:xfrm>
            <a:off x="2942576" y="3580452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6" name="Овал 35"/>
          <p:cNvSpPr/>
          <p:nvPr/>
        </p:nvSpPr>
        <p:spPr>
          <a:xfrm>
            <a:off x="2466285" y="3542630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8" name="Овал 37"/>
          <p:cNvSpPr/>
          <p:nvPr/>
        </p:nvSpPr>
        <p:spPr>
          <a:xfrm>
            <a:off x="1293258" y="3402770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9" name="Овал 38"/>
          <p:cNvSpPr/>
          <p:nvPr/>
        </p:nvSpPr>
        <p:spPr>
          <a:xfrm>
            <a:off x="1092406" y="311260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0" name="Овал 39"/>
          <p:cNvSpPr/>
          <p:nvPr/>
        </p:nvSpPr>
        <p:spPr>
          <a:xfrm>
            <a:off x="1115482" y="2307029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1" name="Овал 40"/>
          <p:cNvSpPr/>
          <p:nvPr/>
        </p:nvSpPr>
        <p:spPr>
          <a:xfrm>
            <a:off x="1015123" y="206573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2" name="Овал 41"/>
          <p:cNvSpPr/>
          <p:nvPr/>
        </p:nvSpPr>
        <p:spPr>
          <a:xfrm>
            <a:off x="1482868" y="127383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3" name="Овал 42"/>
          <p:cNvSpPr/>
          <p:nvPr/>
        </p:nvSpPr>
        <p:spPr>
          <a:xfrm>
            <a:off x="1765367" y="102426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4" name="Овал 43"/>
          <p:cNvSpPr/>
          <p:nvPr/>
        </p:nvSpPr>
        <p:spPr>
          <a:xfrm>
            <a:off x="2148346" y="901146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Овал 44"/>
          <p:cNvSpPr/>
          <p:nvPr/>
        </p:nvSpPr>
        <p:spPr>
          <a:xfrm>
            <a:off x="2623368" y="102188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6" name="Овал 45"/>
          <p:cNvSpPr/>
          <p:nvPr/>
        </p:nvSpPr>
        <p:spPr>
          <a:xfrm>
            <a:off x="3270432" y="1523754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7" name="Овал 46"/>
          <p:cNvSpPr/>
          <p:nvPr/>
        </p:nvSpPr>
        <p:spPr>
          <a:xfrm>
            <a:off x="3395414" y="1842719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8" name="Овал 47"/>
          <p:cNvSpPr/>
          <p:nvPr/>
        </p:nvSpPr>
        <p:spPr>
          <a:xfrm>
            <a:off x="3770792" y="203609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9" name="Овал 48"/>
          <p:cNvSpPr/>
          <p:nvPr/>
        </p:nvSpPr>
        <p:spPr>
          <a:xfrm>
            <a:off x="4250179" y="2016722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0" name="Овал 49"/>
          <p:cNvSpPr/>
          <p:nvPr/>
        </p:nvSpPr>
        <p:spPr>
          <a:xfrm>
            <a:off x="4545735" y="2313489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1" name="Овал 50"/>
          <p:cNvSpPr/>
          <p:nvPr/>
        </p:nvSpPr>
        <p:spPr>
          <a:xfrm>
            <a:off x="4317900" y="266226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2" name="Овал 51"/>
          <p:cNvSpPr/>
          <p:nvPr/>
        </p:nvSpPr>
        <p:spPr>
          <a:xfrm>
            <a:off x="4017395" y="2983448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3" name="Овал 52"/>
          <p:cNvSpPr/>
          <p:nvPr/>
        </p:nvSpPr>
        <p:spPr>
          <a:xfrm>
            <a:off x="3824865" y="3338191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5" name="Овал 54"/>
          <p:cNvSpPr/>
          <p:nvPr/>
        </p:nvSpPr>
        <p:spPr>
          <a:xfrm>
            <a:off x="4572000" y="3830084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56" name="Овал 55"/>
          <p:cNvSpPr/>
          <p:nvPr/>
        </p:nvSpPr>
        <p:spPr>
          <a:xfrm>
            <a:off x="4799140" y="4110652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9" name="Овал 58"/>
          <p:cNvSpPr/>
          <p:nvPr/>
        </p:nvSpPr>
        <p:spPr>
          <a:xfrm>
            <a:off x="4816686" y="4535284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1" name="Овал 60"/>
          <p:cNvSpPr/>
          <p:nvPr/>
        </p:nvSpPr>
        <p:spPr>
          <a:xfrm>
            <a:off x="5494631" y="5229199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2" name="Овал 61"/>
          <p:cNvSpPr/>
          <p:nvPr/>
        </p:nvSpPr>
        <p:spPr>
          <a:xfrm>
            <a:off x="5876795" y="548751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3" name="Овал 62"/>
          <p:cNvSpPr/>
          <p:nvPr/>
        </p:nvSpPr>
        <p:spPr>
          <a:xfrm>
            <a:off x="7081730" y="5084264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4" name="Овал 63"/>
          <p:cNvSpPr/>
          <p:nvPr/>
        </p:nvSpPr>
        <p:spPr>
          <a:xfrm>
            <a:off x="6772598" y="5358356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71" y="5494100"/>
            <a:ext cx="176213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" name="Овал 65"/>
          <p:cNvSpPr/>
          <p:nvPr/>
        </p:nvSpPr>
        <p:spPr>
          <a:xfrm>
            <a:off x="7085740" y="455400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7" name="Овал 66"/>
          <p:cNvSpPr/>
          <p:nvPr/>
        </p:nvSpPr>
        <p:spPr>
          <a:xfrm>
            <a:off x="6848946" y="431352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8" name="Овал 67"/>
          <p:cNvSpPr/>
          <p:nvPr/>
        </p:nvSpPr>
        <p:spPr>
          <a:xfrm>
            <a:off x="6772598" y="3943067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9" name="Овал 68"/>
          <p:cNvSpPr/>
          <p:nvPr/>
        </p:nvSpPr>
        <p:spPr>
          <a:xfrm>
            <a:off x="7466563" y="314869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0" name="Овал 69"/>
          <p:cNvSpPr/>
          <p:nvPr/>
        </p:nvSpPr>
        <p:spPr>
          <a:xfrm>
            <a:off x="7853913" y="3080395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1" name="Овал 70"/>
          <p:cNvSpPr/>
          <p:nvPr/>
        </p:nvSpPr>
        <p:spPr>
          <a:xfrm>
            <a:off x="8173591" y="2902160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2" name="Овал 71"/>
          <p:cNvSpPr/>
          <p:nvPr/>
        </p:nvSpPr>
        <p:spPr>
          <a:xfrm>
            <a:off x="8358435" y="2640042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3" name="Овал 72"/>
          <p:cNvSpPr/>
          <p:nvPr/>
        </p:nvSpPr>
        <p:spPr>
          <a:xfrm>
            <a:off x="8435718" y="233949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4" name="Овал 73"/>
          <p:cNvSpPr/>
          <p:nvPr/>
        </p:nvSpPr>
        <p:spPr>
          <a:xfrm>
            <a:off x="8064054" y="1768299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5" name="Овал 74"/>
          <p:cNvSpPr/>
          <p:nvPr/>
        </p:nvSpPr>
        <p:spPr>
          <a:xfrm>
            <a:off x="7707807" y="1639142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6" name="Овал 75"/>
          <p:cNvSpPr/>
          <p:nvPr/>
        </p:nvSpPr>
        <p:spPr>
          <a:xfrm>
            <a:off x="7379718" y="1832877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7" name="Овал 76"/>
          <p:cNvSpPr/>
          <p:nvPr/>
        </p:nvSpPr>
        <p:spPr>
          <a:xfrm>
            <a:off x="6618032" y="2068463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8" name="Овал 77"/>
          <p:cNvSpPr/>
          <p:nvPr/>
        </p:nvSpPr>
        <p:spPr>
          <a:xfrm>
            <a:off x="6204888" y="2016721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9" name="Овал 78"/>
          <p:cNvSpPr/>
          <p:nvPr/>
        </p:nvSpPr>
        <p:spPr>
          <a:xfrm>
            <a:off x="5830817" y="1842718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0" name="Овал 79"/>
          <p:cNvSpPr/>
          <p:nvPr/>
        </p:nvSpPr>
        <p:spPr>
          <a:xfrm>
            <a:off x="5511586" y="2054816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угольник 16"/>
          <p:cNvSpPr/>
          <p:nvPr/>
        </p:nvSpPr>
        <p:spPr>
          <a:xfrm>
            <a:off x="2516459" y="4556111"/>
            <a:ext cx="570989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1200" b="1" cap="none" spc="0" dirty="0" smtClean="0">
                <a:ln w="50800"/>
                <a:solidFill>
                  <a:srgbClr val="FF0000"/>
                </a:solidFill>
                <a:effectLst/>
              </a:rPr>
              <a:t>Старт</a:t>
            </a:r>
            <a:endParaRPr lang="ru-RU" sz="4000" b="1" cap="none" spc="0" dirty="0">
              <a:ln w="50800"/>
              <a:solidFill>
                <a:srgbClr val="FF0000"/>
              </a:solidFill>
              <a:effectLst/>
            </a:endParaRPr>
          </a:p>
        </p:txBody>
      </p:sp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368" y="4815944"/>
            <a:ext cx="396491" cy="276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727302" y="3671787"/>
            <a:ext cx="1414169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Цікавий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лист» 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58960" y="2617139"/>
            <a:ext cx="1461891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«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Роздоріжжя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838" y="1989425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Овал 36"/>
          <p:cNvSpPr/>
          <p:nvPr/>
        </p:nvSpPr>
        <p:spPr>
          <a:xfrm>
            <a:off x="1726188" y="3600621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672" y="2986850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951779" y="1609549"/>
            <a:ext cx="1196567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Фізичні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терміни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»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488" y="965724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2863066" y="1296289"/>
            <a:ext cx="1231612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Кросворд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655" y="699111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4525898" y="1828288"/>
            <a:ext cx="98568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Відпочинок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760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4036268" y="3464766"/>
            <a:ext cx="1418978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Знайди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пару»</a:t>
            </a:r>
            <a:r>
              <a:rPr lang="ru-RU" sz="9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»</a:t>
            </a:r>
            <a:endParaRPr lang="ru-RU" sz="9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064" y="2758857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5001746" y="4838570"/>
            <a:ext cx="1569660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Знайди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помилку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969" y="4221088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221088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6986990" y="3542630"/>
            <a:ext cx="1579278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Склади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формулу»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429" y="2854412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7879218" y="2003978"/>
            <a:ext cx="1138453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«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Графіки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»</a:t>
            </a:r>
            <a:endParaRPr lang="ru-RU" sz="900" b="1" cap="none" spc="0" dirty="0">
              <a:ln w="50800"/>
              <a:solidFill>
                <a:schemeClr val="tx1"/>
              </a:solidFill>
              <a:effectLst/>
            </a:endParaRPr>
          </a:p>
        </p:txBody>
      </p:sp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435" y="1268760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6031361" y="1685484"/>
            <a:ext cx="123478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>
                <a:ln w="50800"/>
                <a:solidFill>
                  <a:schemeClr val="tx1"/>
                </a:solidFill>
              </a:rPr>
              <a:t>Розв'яжи</a:t>
            </a:r>
            <a:r>
              <a:rPr lang="ru-RU" sz="900" b="1" dirty="0">
                <a:ln w="50800"/>
                <a:solidFill>
                  <a:schemeClr val="tx1"/>
                </a:solidFill>
              </a:rPr>
              <a:t> задачу» </a:t>
            </a:r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854" y="1268760"/>
            <a:ext cx="7747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" name="Прямоугольник 4095"/>
          <p:cNvSpPr/>
          <p:nvPr/>
        </p:nvSpPr>
        <p:spPr>
          <a:xfrm>
            <a:off x="5209937" y="2532598"/>
            <a:ext cx="569387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uk-UA" sz="1200" b="1" cap="none" spc="0" dirty="0" smtClean="0">
                <a:ln w="50800"/>
                <a:solidFill>
                  <a:srgbClr val="FF0000"/>
                </a:solidFill>
                <a:effectLst/>
              </a:rPr>
              <a:t>Фініш</a:t>
            </a:r>
            <a:endParaRPr lang="uk-UA" sz="1200" b="1" cap="none" spc="0" dirty="0">
              <a:ln w="50800"/>
              <a:solidFill>
                <a:srgbClr val="FF0000"/>
              </a:solidFill>
              <a:effectLst/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4240617" y="3665200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0" name="Овал 59"/>
          <p:cNvSpPr/>
          <p:nvPr/>
        </p:nvSpPr>
        <p:spPr>
          <a:xfrm>
            <a:off x="5182496" y="5027450"/>
            <a:ext cx="154566" cy="1291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3" name="Прямоугольник 25"/>
          <p:cNvSpPr/>
          <p:nvPr/>
        </p:nvSpPr>
        <p:spPr>
          <a:xfrm>
            <a:off x="7188137" y="4835594"/>
            <a:ext cx="1438214" cy="230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Зупинка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 «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Фізичне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 </a:t>
            </a:r>
            <a:r>
              <a:rPr lang="ru-RU" sz="900" b="1" dirty="0" err="1" smtClean="0">
                <a:ln w="50800"/>
                <a:solidFill>
                  <a:schemeClr val="tx1"/>
                </a:solidFill>
              </a:rPr>
              <a:t>відео</a:t>
            </a:r>
            <a:r>
              <a:rPr lang="ru-RU" sz="900" b="1" dirty="0" smtClean="0">
                <a:ln w="50800"/>
                <a:solidFill>
                  <a:schemeClr val="tx1"/>
                </a:solidFill>
              </a:rPr>
              <a:t>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1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2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7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8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900"/>
                            </p:stCondLst>
                            <p:childTnLst>
                              <p:par>
                                <p:cTn id="1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4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500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600"/>
                            </p:stCondLst>
                            <p:childTnLst>
                              <p:par>
                                <p:cTn id="1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700"/>
                            </p:stCondLst>
                            <p:childTnLst>
                              <p:par>
                                <p:cTn id="1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800"/>
                            </p:stCondLst>
                            <p:childTnLst>
                              <p:par>
                                <p:cTn id="1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3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400"/>
                            </p:stCondLst>
                            <p:childTnLst>
                              <p:par>
                                <p:cTn id="1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500"/>
                            </p:stCondLst>
                            <p:childTnLst>
                              <p:par>
                                <p:cTn id="1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6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700"/>
                            </p:stCondLst>
                            <p:childTnLst>
                              <p:par>
                                <p:cTn id="2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6200"/>
                            </p:stCondLst>
                            <p:childTnLst>
                              <p:par>
                                <p:cTn id="2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6400"/>
                            </p:stCondLst>
                            <p:childTnLst>
                              <p:par>
                                <p:cTn id="2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6500"/>
                            </p:stCondLst>
                            <p:childTnLst>
                              <p:par>
                                <p:cTn id="2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6600"/>
                            </p:stCondLst>
                            <p:childTnLst>
                              <p:par>
                                <p:cTn id="2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7100"/>
                            </p:stCondLst>
                            <p:childTnLst>
                              <p:par>
                                <p:cTn id="2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7200"/>
                            </p:stCondLst>
                            <p:childTnLst>
                              <p:par>
                                <p:cTn id="2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7300"/>
                            </p:stCondLst>
                            <p:childTnLst>
                              <p:par>
                                <p:cTn id="2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7400"/>
                            </p:stCondLst>
                            <p:childTnLst>
                              <p:par>
                                <p:cTn id="2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7500"/>
                            </p:stCondLst>
                            <p:childTnLst>
                              <p:par>
                                <p:cTn id="2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8000"/>
                            </p:stCondLst>
                            <p:childTnLst>
                              <p:par>
                                <p:cTn id="2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1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8100"/>
                            </p:stCondLst>
                            <p:childTnLst>
                              <p:par>
                                <p:cTn id="2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8200"/>
                            </p:stCondLst>
                            <p:childTnLst>
                              <p:par>
                                <p:cTn id="2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8300"/>
                            </p:stCondLst>
                            <p:childTnLst>
                              <p:par>
                                <p:cTn id="3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1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8400"/>
                            </p:stCondLst>
                            <p:childTnLst>
                              <p:par>
                                <p:cTn id="3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8500"/>
                            </p:stCondLst>
                            <p:childTnLst>
                              <p:par>
                                <p:cTn id="3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8600"/>
                            </p:stCondLst>
                            <p:childTnLst>
                              <p:par>
                                <p:cTn id="3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9100"/>
                            </p:stCondLst>
                            <p:childTnLst>
                              <p:par>
                                <p:cTn id="3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9200"/>
                            </p:stCondLst>
                            <p:childTnLst>
                              <p:par>
                                <p:cTn id="3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1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9300"/>
                            </p:stCondLst>
                            <p:childTnLst>
                              <p:par>
                                <p:cTn id="3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1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9400"/>
                            </p:stCondLst>
                            <p:childTnLst>
                              <p:par>
                                <p:cTn id="3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9900"/>
                            </p:stCondLst>
                            <p:childTnLst>
                              <p:par>
                                <p:cTn id="3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1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0100"/>
                            </p:stCondLst>
                            <p:childTnLst>
                              <p:par>
                                <p:cTn id="3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9" dur="1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1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3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1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0300"/>
                            </p:stCondLst>
                            <p:childTnLst>
                              <p:par>
                                <p:cTn id="3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1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10400"/>
                            </p:stCondLst>
                            <p:childTnLst>
                              <p:par>
                                <p:cTn id="3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9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10900"/>
                            </p:stCondLst>
                            <p:childTnLst>
                              <p:par>
                                <p:cTn id="3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1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1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11100"/>
                            </p:stCondLst>
                            <p:childTnLst>
                              <p:par>
                                <p:cTn id="4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1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1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11200"/>
                            </p:stCondLst>
                            <p:childTnLst>
                              <p:par>
                                <p:cTn id="4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11700"/>
                            </p:stCondLst>
                            <p:childTnLst>
                              <p:par>
                                <p:cTn id="4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1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11800"/>
                            </p:stCondLst>
                            <p:childTnLst>
                              <p:par>
                                <p:cTn id="4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1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1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11900"/>
                            </p:stCondLst>
                            <p:childTnLst>
                              <p:par>
                                <p:cTn id="4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1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1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1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1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12100"/>
                            </p:stCondLst>
                            <p:childTnLst>
                              <p:par>
                                <p:cTn id="4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500" fill="hold"/>
                                        <p:tgtEl>
                                          <p:spTgt spid="4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" fill="hold"/>
                                        <p:tgtEl>
                                          <p:spTgt spid="4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8" dur="500"/>
                                        <p:tgtEl>
                                          <p:spTgt spid="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1" grpId="0"/>
      <p:bldP spid="1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6" grpId="0" animBg="1"/>
      <p:bldP spid="59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17" grpId="0" animBg="1"/>
      <p:bldP spid="19" grpId="0" animBg="1"/>
      <p:bldP spid="20" grpId="0" animBg="1"/>
      <p:bldP spid="3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4096" grpId="0" animBg="1"/>
      <p:bldP spid="54" grpId="0" animBg="1"/>
      <p:bldP spid="60" grpId="0" animBg="1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1581"/>
          <a:stretch/>
        </p:blipFill>
        <p:spPr>
          <a:xfrm>
            <a:off x="-297642" y="-140906"/>
            <a:ext cx="9937104" cy="698477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843808" y="1396964"/>
            <a:ext cx="3456384" cy="807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угольник 11"/>
          <p:cNvSpPr/>
          <p:nvPr/>
        </p:nvSpPr>
        <p:spPr>
          <a:xfrm>
            <a:off x="2843808" y="1396964"/>
            <a:ext cx="3456384" cy="769441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СТАРТ</a:t>
            </a:r>
            <a:endParaRPr lang="ru-RU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1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/>
          <a:srcRect l="15714" t="15116" r="36607" b="22384"/>
          <a:stretch/>
        </p:blipFill>
        <p:spPr bwMode="auto">
          <a:xfrm>
            <a:off x="107504" y="116632"/>
            <a:ext cx="8784976" cy="62669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 rot="20254456">
            <a:off x="1569861" y="576744"/>
            <a:ext cx="3226559" cy="112338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Зупинка </a:t>
            </a:r>
            <a:endParaRPr lang="uk-UA" sz="2800" b="1" dirty="0" smtClean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  <a:ea typeface="+mj-ea"/>
              <a:cs typeface="+mj-cs"/>
            </a:endParaRPr>
          </a:p>
          <a:p>
            <a:pPr algn="ctr"/>
            <a:r>
              <a:rPr lang="uk-UA" sz="28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 </a:t>
            </a:r>
            <a:r>
              <a:rPr lang="ru-RU" sz="2800" dirty="0" smtClean="0">
                <a:solidFill>
                  <a:schemeClr val="bg1"/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  <a:ea typeface="+mj-ea"/>
                <a:cs typeface="+mj-cs"/>
              </a:rPr>
              <a:t>Видатні  фізики»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ctr"/>
            <a:endParaRPr lang="uk-UA" sz="11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25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G:\урок открытый\Д._І._Менделєєв_у_період_роботи_над_курсом_органічної_хімії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12698">
            <a:off x="3473226" y="1808086"/>
            <a:ext cx="2066925" cy="229552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08012" y="2132856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521208" lvl="0" indent="-457200"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Ø"/>
            </a:pPr>
            <a:r>
              <a:rPr lang="uk-UA" sz="3000" b="1" dirty="0" smtClean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Мендєлєєв</a:t>
            </a:r>
            <a:r>
              <a:rPr lang="uk-UA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</a:t>
            </a:r>
            <a:endParaRPr lang="ru-RU" sz="3000" b="1" dirty="0">
              <a:ln w="50800"/>
              <a:solidFill>
                <a:prstClr val="black">
                  <a:shade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marL="521208" lvl="0" indent="-457200"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Ø"/>
            </a:pPr>
            <a:r>
              <a:rPr lang="ru-RU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Гей-Люссак</a:t>
            </a:r>
            <a:r>
              <a:rPr lang="uk-UA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</a:t>
            </a:r>
            <a:endParaRPr lang="ru-RU" sz="3000" b="1" dirty="0">
              <a:ln w="50800"/>
              <a:solidFill>
                <a:prstClr val="black">
                  <a:shade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marL="521208" lvl="0" indent="-457200"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Ø"/>
            </a:pPr>
            <a:r>
              <a:rPr lang="uk-UA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Ампер,</a:t>
            </a:r>
            <a:endParaRPr lang="ru-RU" sz="3000" b="1" dirty="0">
              <a:ln w="50800"/>
              <a:solidFill>
                <a:prstClr val="black">
                  <a:shade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marL="521208" lvl="0" indent="-457200"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Ø"/>
            </a:pPr>
            <a:r>
              <a:rPr lang="uk-UA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Ом</a:t>
            </a:r>
            <a:r>
              <a:rPr lang="ru-RU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 </a:t>
            </a:r>
            <a:endParaRPr lang="ru-RU" sz="3000" b="1" dirty="0" smtClean="0">
              <a:ln w="50800"/>
              <a:solidFill>
                <a:prstClr val="black">
                  <a:shade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marL="521208" lvl="0" indent="-457200"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Ø"/>
            </a:pPr>
            <a:r>
              <a:rPr lang="uk-UA" sz="3000" b="1" dirty="0" smtClean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Клапейрон</a:t>
            </a:r>
            <a:r>
              <a:rPr lang="uk-UA" sz="30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.</a:t>
            </a:r>
            <a:endParaRPr lang="ru-RU" sz="3000" b="1" dirty="0">
              <a:ln w="50800"/>
              <a:solidFill>
                <a:prstClr val="black">
                  <a:shade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marL="448056" lvl="0" indent="-384048">
              <a:spcBef>
                <a:spcPct val="20000"/>
              </a:spcBef>
              <a:buClr>
                <a:srgbClr val="FF388C"/>
              </a:buClr>
              <a:buSzPct val="80000"/>
              <a:buFont typeface="Wingdings 2"/>
              <a:buChar char=""/>
            </a:pPr>
            <a:endParaRPr lang="ru-RU" sz="3000" b="1" dirty="0">
              <a:ln w="50800"/>
              <a:solidFill>
                <a:prstClr val="black">
                  <a:shade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88781"/>
            <a:ext cx="6005909" cy="3053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88984"/>
            <a:ext cx="2389165" cy="250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98" y="3287736"/>
            <a:ext cx="118268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534294">
            <a:off x="3491878" y="3342325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Мендєлєєв</a:t>
            </a:r>
            <a:endParaRPr lang="uk-UA" sz="2800" dirty="0"/>
          </a:p>
        </p:txBody>
      </p:sp>
      <p:sp>
        <p:nvSpPr>
          <p:cNvPr id="10" name="Прямоугольник 3"/>
          <p:cNvSpPr/>
          <p:nvPr/>
        </p:nvSpPr>
        <p:spPr>
          <a:xfrm rot="21359259">
            <a:off x="850946" y="-306630"/>
            <a:ext cx="6529269" cy="2954655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endParaRPr lang="uk-UA" sz="54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  <a:p>
            <a:pPr algn="ctr"/>
            <a:r>
              <a:rPr lang="ru-RU" sz="5400" dirty="0" smtClean="0">
                <a:solidFill>
                  <a:schemeClr val="bg1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Видатні 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фізики</a:t>
            </a:r>
            <a:r>
              <a:rPr lang="ru-RU" sz="5400" dirty="0" smtClean="0">
                <a:solidFill>
                  <a:schemeClr val="bg1"/>
                </a:solidFill>
              </a:rPr>
              <a:t>»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</a:p>
          <a:p>
            <a:pPr algn="ctr"/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(по даній темі)</a:t>
            </a:r>
            <a:endParaRPr lang="ru-RU" sz="5400" dirty="0" smtClean="0">
              <a:solidFill>
                <a:schemeClr val="bg1"/>
              </a:solidFill>
            </a:endParaRPr>
          </a:p>
          <a:p>
            <a:pPr algn="ctr"/>
            <a:endParaRPr lang="uk-UA" sz="2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07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3"/>
          <p:cNvSpPr/>
          <p:nvPr/>
        </p:nvSpPr>
        <p:spPr>
          <a:xfrm rot="21359259">
            <a:off x="1104992" y="-122880"/>
            <a:ext cx="6529269" cy="2954655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endParaRPr lang="uk-UA" sz="54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  <a:p>
            <a:pPr algn="ctr"/>
            <a:r>
              <a:rPr lang="ru-RU" sz="5400" dirty="0" smtClean="0">
                <a:solidFill>
                  <a:schemeClr val="bg1"/>
                </a:solidFill>
              </a:rPr>
              <a:t>"</a:t>
            </a:r>
            <a:r>
              <a:rPr lang="uk-UA" sz="54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Видатні 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фізики</a:t>
            </a:r>
            <a:r>
              <a:rPr lang="ru-RU" sz="5400" dirty="0" smtClean="0">
                <a:solidFill>
                  <a:schemeClr val="bg1"/>
                </a:solidFill>
              </a:rPr>
              <a:t>"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</a:p>
          <a:p>
            <a:pPr algn="ctr"/>
            <a:r>
              <a:rPr lang="uk-U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(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по даній темі)</a:t>
            </a:r>
            <a:endParaRPr lang="ru-RU" sz="5400" dirty="0" smtClean="0">
              <a:solidFill>
                <a:schemeClr val="bg1"/>
              </a:solidFill>
            </a:endParaRPr>
          </a:p>
          <a:p>
            <a:pPr algn="ctr"/>
            <a:endParaRPr lang="uk-UA" sz="2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7" name="Picture 2" descr="G:\урок открытый\Д._І._Менделєєв_у_період_роботи_над_курсом_органічної_хімії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460520">
            <a:off x="1432874" y="3558824"/>
            <a:ext cx="2066925" cy="2295525"/>
          </a:xfrm>
          <a:prstGeom prst="rect">
            <a:avLst/>
          </a:prstGeom>
          <a:noFill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78"/>
          <a:stretch/>
        </p:blipFill>
        <p:spPr bwMode="auto">
          <a:xfrm>
            <a:off x="3491880" y="2852936"/>
            <a:ext cx="4061346" cy="3053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 rot="20796000">
            <a:off x="2029837" y="547436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n w="50800"/>
                <a:solidFill>
                  <a:prstClr val="black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Мендєлєєв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43871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/>
          <a:srcRect l="7191" t="39244" r="63719" b="21221"/>
          <a:stretch/>
        </p:blipFill>
        <p:spPr bwMode="auto">
          <a:xfrm>
            <a:off x="189860" y="266177"/>
            <a:ext cx="8712968" cy="64751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 rot="20731074">
            <a:off x="1675625" y="1210337"/>
            <a:ext cx="3561346" cy="138499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92D050"/>
            </a:solidFill>
          </a:ln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endParaRPr lang="uk-UA" sz="2800" b="1" dirty="0" smtClean="0">
              <a:ln w="11430"/>
              <a:solidFill>
                <a:schemeClr val="bg2">
                  <a:lumMod val="2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  <a:p>
            <a:pPr algn="ctr"/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Цікавий лист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»</a:t>
            </a:r>
          </a:p>
          <a:p>
            <a:pPr algn="ctr"/>
            <a:r>
              <a:rPr lang="uk-UA" sz="28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endParaRPr lang="uk-UA" sz="11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15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29425" y="640762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bg1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Цікавий лист</a:t>
            </a:r>
            <a:r>
              <a:rPr lang="ru-RU" sz="5400" dirty="0" smtClean="0">
                <a:solidFill>
                  <a:schemeClr val="bg1"/>
                </a:solidFill>
              </a:rPr>
              <a:t>»</a:t>
            </a:r>
          </a:p>
          <a:p>
            <a:pPr algn="ctr"/>
            <a:r>
              <a:rPr lang="uk-UA" sz="54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endParaRPr lang="uk-UA" sz="2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06" y="4516418"/>
            <a:ext cx="2924938" cy="2080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кутник 10"/>
          <p:cNvSpPr/>
          <p:nvPr/>
        </p:nvSpPr>
        <p:spPr>
          <a:xfrm>
            <a:off x="323528" y="2132856"/>
            <a:ext cx="3528392" cy="25922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Лист №1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Всі тіла складаються з 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… , які перебувають у безперервному та хаотичному русі. Молекули … одна з одною.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Явище взаємного проникнення молекул однієї речовини у … між молекулами іншої внаслідок … та … руху називається … 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кутник 11"/>
          <p:cNvSpPr/>
          <p:nvPr/>
        </p:nvSpPr>
        <p:spPr>
          <a:xfrm>
            <a:off x="4716016" y="1916832"/>
            <a:ext cx="4104456" cy="25922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Лист №2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Названий на честь </a:t>
            </a:r>
            <a:r>
              <a:rPr lang="uk-UA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Броуна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… рух –  це безладний … завислих у … або … дуже маленьких та легеньких частинок під впливом … молекул рідин або газів.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Із збільшенням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газу швидкість руху молекул … . </a:t>
            </a:r>
          </a:p>
        </p:txBody>
      </p:sp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981867" y="16797"/>
            <a:ext cx="6667990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«Цікавий лист» </a:t>
            </a:r>
            <a:endParaRPr lang="uk-UA" sz="2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Овальна виноска 1"/>
          <p:cNvSpPr/>
          <p:nvPr/>
        </p:nvSpPr>
        <p:spPr>
          <a:xfrm rot="21394511">
            <a:off x="1" y="1484784"/>
            <a:ext cx="4572000" cy="3384376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Правильна відповідь: всі тіла складаються з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атомів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молекул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 які перебувають у безперервному та хаотичному русі. Молекули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взаємодіють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одна з одною. </a:t>
            </a:r>
            <a:endParaRPr lang="uk-UA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Явище 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взаємного проникнення молекул однієї речовини у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проміжки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між молекулами  іншої внаслідок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безперервного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хаотичного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руху називається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дифузією.</a:t>
            </a:r>
            <a:endParaRPr lang="uk-U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ьна виноска 2"/>
          <p:cNvSpPr/>
          <p:nvPr/>
        </p:nvSpPr>
        <p:spPr>
          <a:xfrm rot="21358968">
            <a:off x="4572001" y="1052736"/>
            <a:ext cx="4464495" cy="3384376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Правильна відповідь: названий на честь </a:t>
            </a:r>
            <a:r>
              <a:rPr lang="uk-UA" sz="1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Броуна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броунівський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рух –  це безладний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рух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завислих у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рідині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або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газі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дуже маленьких та легеньких частинок під впливом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ударів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молекул рідин або газів. Із збільшенням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температури 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газу швидкість руху молекул </a:t>
            </a:r>
            <a:r>
              <a:rPr lang="uk-UA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зростає</a:t>
            </a:r>
            <a:r>
              <a:rPr lang="uk-UA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132" y="4293096"/>
            <a:ext cx="3071834" cy="196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39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46547"/>
            <a:ext cx="7452320" cy="45609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21181078">
            <a:off x="2369010" y="2541113"/>
            <a:ext cx="3460660" cy="692497"/>
          </a:xfrm>
          <a:prstGeom prst="rect">
            <a:avLst/>
          </a:prstGeom>
          <a:solidFill>
            <a:srgbClr val="FFFF00"/>
          </a:solidFill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2800" dirty="0" smtClean="0">
                <a:solidFill>
                  <a:srgbClr val="FFFF00"/>
                </a:solidFill>
              </a:rPr>
              <a:t>«</a:t>
            </a:r>
            <a:r>
              <a:rPr lang="uk-UA" sz="280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Роздоріжжя</a:t>
            </a:r>
            <a:r>
              <a:rPr lang="ru-RU" sz="2800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1100" b="1" dirty="0">
              <a:ln w="11430"/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6" name="Picture 23" descr="8547643_55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2636912"/>
            <a:ext cx="1402958" cy="1410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</a:t>
            </a:r>
            <a:endParaRPr lang="ru-RU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19" name="Содержимое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323850" y="1557338"/>
                <a:ext cx="8640763" cy="4824412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r>
                  <a:rPr lang="uk-UA" sz="2600" b="1" i="1" dirty="0" smtClean="0"/>
                  <a:t>Фізична величина      Позначення   Одиниці вимірювання</a:t>
                </a:r>
                <a:endParaRPr lang="en-US" sz="2600" b="1" i="1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uk-UA" dirty="0" smtClean="0"/>
                  <a:t>Кількість речовини</a:t>
                </a:r>
                <a:r>
                  <a:rPr lang="uk-UA" sz="2400" dirty="0" smtClean="0"/>
                  <a:t>		</a:t>
                </a:r>
                <a:r>
                  <a:rPr lang="uk-UA" dirty="0"/>
                  <a:t>р</a:t>
                </a:r>
                <a:r>
                  <a:rPr lang="en-US" sz="2400" dirty="0" smtClean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uk-UA" sz="2400" b="0" i="1" smtClean="0">
                            <a:latin typeface="Cambria Math"/>
                          </a:rPr>
                          <m:t>м</m:t>
                        </m:r>
                      </m:e>
                      <m:sup>
                        <m:r>
                          <a:rPr lang="uk-UA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uk-UA" dirty="0" smtClean="0"/>
                  <a:t>Об</a:t>
                </a:r>
                <a:r>
                  <a:rPr lang="en-US" dirty="0" smtClean="0"/>
                  <a:t>’</a:t>
                </a:r>
                <a:r>
                  <a:rPr lang="uk-UA" dirty="0" err="1" smtClean="0"/>
                  <a:t>єм</a:t>
                </a:r>
                <a:r>
                  <a:rPr lang="uk-UA" dirty="0" smtClean="0"/>
                  <a:t>  </a:t>
                </a:r>
                <a:r>
                  <a:rPr lang="en-US" sz="2400" dirty="0" smtClean="0"/>
                  <a:t>			n</a:t>
                </a:r>
                <a:r>
                  <a:rPr lang="uk-UA" sz="2400" dirty="0" smtClean="0"/>
                  <a:t>			</a:t>
                </a:r>
                <a:r>
                  <a:rPr lang="uk-UA" dirty="0"/>
                  <a:t>К</a:t>
                </a:r>
                <a:endParaRPr lang="en-US" sz="24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uk-UA" dirty="0" smtClean="0"/>
                  <a:t>Тиск</a:t>
                </a:r>
                <a:r>
                  <a:rPr lang="en-US" sz="2400" dirty="0" smtClean="0"/>
                  <a:t>				</a:t>
                </a:r>
                <a:r>
                  <a:rPr lang="el-GR" sz="2400" dirty="0" smtClean="0"/>
                  <a:t>ν</a:t>
                </a:r>
                <a:r>
                  <a:rPr lang="uk-UA" sz="2400" dirty="0" smtClean="0"/>
                  <a:t>			</a:t>
                </a:r>
                <a:r>
                  <a:rPr lang="uk-UA" dirty="0" smtClean="0"/>
                  <a:t>1/моль</a:t>
                </a:r>
                <a:endParaRPr lang="en-US" sz="24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uk-UA" dirty="0" smtClean="0"/>
                  <a:t>Молярна маса</a:t>
                </a:r>
                <a:r>
                  <a:rPr lang="en-US" sz="2400" dirty="0" smtClean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uk-UA" sz="2400" b="0" i="1" smtClean="0">
                            <a:latin typeface="Cambria Math"/>
                          </a:rPr>
                          <m:t>А</m:t>
                        </m:r>
                      </m:sub>
                    </m:sSub>
                  </m:oMath>
                </a14:m>
                <a:r>
                  <a:rPr lang="uk-UA" sz="2400" dirty="0" smtClean="0"/>
                  <a:t>			моль</a:t>
                </a:r>
                <a:endParaRPr lang="el-GR" sz="24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uk-UA" dirty="0" smtClean="0"/>
                  <a:t>Концентрація</a:t>
                </a:r>
                <a:r>
                  <a:rPr lang="en-US" sz="2400" dirty="0" smtClean="0"/>
                  <a:t>	</a:t>
                </a:r>
                <a:r>
                  <a:rPr lang="uk-UA" sz="2400" dirty="0" smtClean="0"/>
                  <a:t> молекул</a:t>
                </a:r>
                <a:r>
                  <a:rPr lang="en-US" sz="2400" dirty="0" smtClean="0"/>
                  <a:t>	</a:t>
                </a:r>
                <a:r>
                  <a:rPr lang="en-US" dirty="0" smtClean="0"/>
                  <a:t>V</a:t>
                </a:r>
                <a:r>
                  <a:rPr lang="uk-UA" sz="2400" dirty="0" smtClean="0"/>
                  <a:t>			</a:t>
                </a:r>
                <a:r>
                  <a:rPr lang="uk-UA" dirty="0" smtClean="0"/>
                  <a:t>кг/моль</a:t>
                </a:r>
                <a:endParaRPr lang="en-US" sz="2400" dirty="0" smtClean="0"/>
              </a:p>
              <a:p>
                <a:pPr>
                  <a:buNone/>
                </a:pPr>
                <a:r>
                  <a:rPr lang="uk-UA" dirty="0" smtClean="0"/>
                  <a:t>Абсолютна температура</a:t>
                </a:r>
                <a:r>
                  <a:rPr lang="en-US" sz="2400" dirty="0" smtClean="0"/>
                  <a:t>	</a:t>
                </a:r>
                <a:r>
                  <a:rPr lang="uk-UA" sz="2400" dirty="0" smtClean="0"/>
                  <a:t>М			</a:t>
                </a:r>
                <a:r>
                  <a:rPr lang="en-US" dirty="0" smtClean="0"/>
                  <a:t>1/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latin typeface="Cambria Math"/>
                          </a:rPr>
                          <m:t>м</m:t>
                        </m:r>
                      </m:e>
                      <m:sup>
                        <m:r>
                          <a:rPr lang="uk-UA" i="1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uk-UA" dirty="0" smtClean="0"/>
                  <a:t>Стала </a:t>
                </a:r>
                <a:r>
                  <a:rPr lang="uk-UA" dirty="0" err="1" smtClean="0"/>
                  <a:t>Авогадро</a:t>
                </a:r>
                <a:r>
                  <a:rPr lang="en-US" sz="2400" dirty="0" smtClean="0"/>
                  <a:t>		</a:t>
                </a:r>
                <a:r>
                  <a:rPr lang="uk-UA" sz="2400" dirty="0" smtClean="0"/>
                  <a:t>Т			</a:t>
                </a:r>
                <a:r>
                  <a:rPr lang="uk-UA" dirty="0" smtClean="0"/>
                  <a:t>Па</a:t>
                </a:r>
                <a:endParaRPr lang="ru-RU" sz="2400" dirty="0" smtClean="0"/>
              </a:p>
            </p:txBody>
          </p:sp>
        </mc:Choice>
        <mc:Fallback xmlns="">
          <p:sp>
            <p:nvSpPr>
              <p:cNvPr id="9219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323850" y="1557338"/>
                <a:ext cx="8640763" cy="4824412"/>
              </a:xfrm>
              <a:blipFill rotWithShape="1">
                <a:blip r:embed="rId2"/>
                <a:stretch>
                  <a:fillRect l="-1199" t="-101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A94E61-3556-4B97-A3AE-962BA2F9DD19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9221" name="WordArt 8"/>
          <p:cNvSpPr>
            <a:spLocks noChangeArrowheads="1" noChangeShapeType="1" noTextEdit="1"/>
          </p:cNvSpPr>
          <p:nvPr/>
        </p:nvSpPr>
        <p:spPr bwMode="auto">
          <a:xfrm>
            <a:off x="1331913" y="549275"/>
            <a:ext cx="7056437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k-UA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Зупинка «Роздоріжжя» </a:t>
            </a:r>
            <a:endParaRPr lang="uk-UA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-2089150" y="908050"/>
            <a:ext cx="2089150" cy="7921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-2592388" y="1916113"/>
            <a:ext cx="2592388" cy="431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-2520950" y="549275"/>
            <a:ext cx="2520950" cy="1296988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 flipV="1">
            <a:off x="-2447925" y="6858000"/>
            <a:ext cx="2447925" cy="17272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 flipV="1">
            <a:off x="-2735263" y="3429000"/>
            <a:ext cx="2735263" cy="936625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-180975" y="-2592388"/>
            <a:ext cx="2447925" cy="2592388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>
            <a:off x="-3024188" y="2420938"/>
            <a:ext cx="3024188" cy="86360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8" name="Line 16"/>
          <p:cNvSpPr>
            <a:spLocks noChangeShapeType="1"/>
          </p:cNvSpPr>
          <p:nvPr/>
        </p:nvSpPr>
        <p:spPr bwMode="auto">
          <a:xfrm flipV="1">
            <a:off x="-2628900" y="5084763"/>
            <a:ext cx="2447925" cy="43180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9" name="Line 17"/>
          <p:cNvSpPr>
            <a:spLocks noChangeShapeType="1"/>
          </p:cNvSpPr>
          <p:nvPr/>
        </p:nvSpPr>
        <p:spPr bwMode="auto">
          <a:xfrm flipV="1">
            <a:off x="-2016125" y="4941888"/>
            <a:ext cx="2016125" cy="1296987"/>
          </a:xfrm>
          <a:prstGeom prst="line">
            <a:avLst/>
          </a:prstGeom>
          <a:noFill/>
          <a:ln w="9525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90" name="Line 18"/>
          <p:cNvSpPr>
            <a:spLocks noChangeShapeType="1"/>
          </p:cNvSpPr>
          <p:nvPr/>
        </p:nvSpPr>
        <p:spPr bwMode="auto">
          <a:xfrm>
            <a:off x="-1765300" y="-1655763"/>
            <a:ext cx="2303463" cy="1655763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91" name="Line 19"/>
          <p:cNvSpPr>
            <a:spLocks noChangeShapeType="1"/>
          </p:cNvSpPr>
          <p:nvPr/>
        </p:nvSpPr>
        <p:spPr bwMode="auto">
          <a:xfrm>
            <a:off x="-1368425" y="3068638"/>
            <a:ext cx="1368425" cy="4318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92" name="Line 20"/>
          <p:cNvSpPr>
            <a:spLocks noChangeShapeType="1"/>
          </p:cNvSpPr>
          <p:nvPr/>
        </p:nvSpPr>
        <p:spPr bwMode="auto">
          <a:xfrm flipV="1">
            <a:off x="-828675" y="6858000"/>
            <a:ext cx="2447925" cy="2087563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93" name="Line 21"/>
          <p:cNvSpPr>
            <a:spLocks noChangeShapeType="1"/>
          </p:cNvSpPr>
          <p:nvPr/>
        </p:nvSpPr>
        <p:spPr bwMode="auto">
          <a:xfrm flipV="1">
            <a:off x="-1727200" y="6208713"/>
            <a:ext cx="1727200" cy="1296987"/>
          </a:xfrm>
          <a:prstGeom prst="line">
            <a:avLst/>
          </a:prstGeom>
          <a:noFill/>
          <a:ln w="9525">
            <a:solidFill>
              <a:srgbClr val="00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94" name="Line 22"/>
          <p:cNvSpPr>
            <a:spLocks noChangeShapeType="1"/>
          </p:cNvSpPr>
          <p:nvPr/>
        </p:nvSpPr>
        <p:spPr bwMode="auto">
          <a:xfrm flipV="1">
            <a:off x="-2592388" y="4076700"/>
            <a:ext cx="2592388" cy="431800"/>
          </a:xfrm>
          <a:prstGeom prst="line">
            <a:avLst/>
          </a:prstGeom>
          <a:noFill/>
          <a:ln w="9525">
            <a:solidFill>
              <a:srgbClr val="00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433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0.44879 0.215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107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7283 0.178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06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68 -0.13658 L 0.43316 0.3150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92" y="225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848 0.20995 L 0.72829 -0.6678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30" y="-4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42118 -0.1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59" y="-81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0.48038 0.7203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3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43698 0.178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40" y="891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74809 -0.1574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96" y="-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1337 -0.3254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0" y="-1627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0.64583 0.6520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2" y="3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483 0.03148 L 0.44098 0.2099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99" y="891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434 -0.599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2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44 -0.1007 L 0.44479 -0.3842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-1419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7283 -0.1363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06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  <p:bldP spid="3082" grpId="0" animBg="1"/>
      <p:bldP spid="3083" grpId="0" animBg="1"/>
      <p:bldP spid="3084" grpId="0" animBg="1"/>
      <p:bldP spid="3085" grpId="0" animBg="1"/>
      <p:bldP spid="3086" grpId="0" animBg="1"/>
      <p:bldP spid="3087" grpId="0" animBg="1"/>
      <p:bldP spid="3088" grpId="0" animBg="1"/>
      <p:bldP spid="3089" grpId="0" animBg="1"/>
      <p:bldP spid="3090" grpId="0" animBg="1"/>
      <p:bldP spid="3091" grpId="0" animBg="1"/>
      <p:bldP spid="3092" grpId="0" animBg="1"/>
      <p:bldP spid="3093" grpId="0" animBg="1"/>
      <p:bldP spid="309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/>
          <a:srcRect l="16136" t="43787" r="42431" b="7625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 rot="21359259">
            <a:off x="2152863" y="1388665"/>
            <a:ext cx="3460660" cy="954107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Фізичні терміни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»</a:t>
            </a:r>
          </a:p>
          <a:p>
            <a:pPr algn="ctr"/>
            <a:endParaRPr lang="uk-UA" sz="28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82547" y="855051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bg1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Фізичні терміни</a:t>
            </a:r>
            <a:r>
              <a:rPr lang="ru-RU" sz="5400" dirty="0" smtClean="0">
                <a:solidFill>
                  <a:schemeClr val="bg1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39552" y="2060848"/>
            <a:ext cx="3312368" cy="40324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i="1" dirty="0">
                <a:solidFill>
                  <a:srgbClr val="0070C0"/>
                </a:solidFill>
              </a:rPr>
              <a:t>Команда </a:t>
            </a:r>
            <a:r>
              <a:rPr lang="uk-UA" sz="2800" i="1" dirty="0" smtClean="0">
                <a:solidFill>
                  <a:srgbClr val="0070C0"/>
                </a:solidFill>
              </a:rPr>
              <a:t>«</a:t>
            </a:r>
            <a:r>
              <a:rPr lang="uk-UA" sz="2800" b="1" i="1" dirty="0" smtClean="0">
                <a:solidFill>
                  <a:srgbClr val="0070C0"/>
                </a:solidFill>
              </a:rPr>
              <a:t>Протон</a:t>
            </a:r>
            <a:r>
              <a:rPr lang="uk-UA" sz="2800" i="1" dirty="0" smtClean="0">
                <a:solidFill>
                  <a:srgbClr val="0070C0"/>
                </a:solidFill>
              </a:rPr>
              <a:t>»</a:t>
            </a:r>
            <a:endParaRPr lang="uk-UA" sz="1600" b="1" dirty="0" smtClean="0">
              <a:solidFill>
                <a:schemeClr val="tx1"/>
              </a:solidFill>
            </a:endParaRPr>
          </a:p>
          <a:p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Який газ називається ідеальним?</a:t>
            </a:r>
          </a:p>
          <a:p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Ідеа́льний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газ — це газ, в якому </a:t>
            </a:r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молекели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можна вважати матеріальними точками, а силами притягання й відштовхування між молекулами можна знехтувати.</a:t>
            </a:r>
          </a:p>
          <a:p>
            <a:endParaRPr lang="uk-UA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2.Який процес називається ізохорним?</a:t>
            </a:r>
          </a:p>
          <a:p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Ізохо́рний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процес — це термодинамічний процес, який відбувається при сталому об'ємі.</a:t>
            </a:r>
          </a:p>
          <a:p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4572000" y="1628800"/>
            <a:ext cx="4176464" cy="42484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i="1" dirty="0">
                <a:solidFill>
                  <a:srgbClr val="0070C0"/>
                </a:solidFill>
              </a:rPr>
              <a:t>Команда </a:t>
            </a:r>
            <a:r>
              <a:rPr lang="uk-UA" sz="2800" i="1" dirty="0" smtClean="0">
                <a:solidFill>
                  <a:srgbClr val="0070C0"/>
                </a:solidFill>
              </a:rPr>
              <a:t>«</a:t>
            </a:r>
            <a:r>
              <a:rPr lang="uk-UA" sz="2800" b="1" i="1" dirty="0" smtClean="0">
                <a:solidFill>
                  <a:srgbClr val="0070C0"/>
                </a:solidFill>
              </a:rPr>
              <a:t>Нейтрон</a:t>
            </a:r>
            <a:r>
              <a:rPr lang="uk-UA" sz="2800" i="1" dirty="0" smtClean="0">
                <a:solidFill>
                  <a:srgbClr val="0070C0"/>
                </a:solidFill>
              </a:rPr>
              <a:t>»</a:t>
            </a:r>
          </a:p>
          <a:p>
            <a:endParaRPr lang="uk-UA" sz="2800" dirty="0">
              <a:solidFill>
                <a:srgbClr val="0070C0"/>
              </a:solidFill>
            </a:endParaRPr>
          </a:p>
          <a:p>
            <a:r>
              <a:rPr lang="uk-UA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1.Який процес називається ізотермічним?</a:t>
            </a:r>
          </a:p>
          <a:p>
            <a:endParaRPr lang="uk-UA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Ізотермі́чний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 —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 процес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під час якого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температура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змінюється.</a:t>
            </a:r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2.Який процес називається ізобарним?</a:t>
            </a:r>
          </a:p>
          <a:p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Ізобарний процес 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термодинамічний процес, який відбувається при сталому тиску.</a:t>
            </a:r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/>
          <a:srcRect l="5556" t="34593" r="61759" b="27616"/>
          <a:stretch/>
        </p:blipFill>
        <p:spPr bwMode="auto">
          <a:xfrm>
            <a:off x="251520" y="260648"/>
            <a:ext cx="8784976" cy="6408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 rot="1396138">
            <a:off x="4403153" y="1448571"/>
            <a:ext cx="3460660" cy="692497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  <a:hlinkClick r:id="rId3" action="ppaction://hlinkfile"/>
              </a:rPr>
              <a:t>Зупинка </a:t>
            </a:r>
            <a:r>
              <a:rPr lang="ru-RU" sz="2800" dirty="0" smtClean="0">
                <a:solidFill>
                  <a:schemeClr val="bg1"/>
                </a:solidFill>
                <a:hlinkClick r:id="rId3" action="ppaction://hlinkfile"/>
              </a:rPr>
              <a:t>«</a:t>
            </a:r>
            <a:r>
              <a:rPr lang="uk-UA" sz="28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  <a:hlinkClick r:id="rId3" action="ppaction://hlinkfile"/>
              </a:rPr>
              <a:t>Відпочинок</a:t>
            </a:r>
            <a:r>
              <a:rPr lang="ru-RU" sz="2800" dirty="0" smtClean="0">
                <a:solidFill>
                  <a:schemeClr val="bg1"/>
                </a:solidFill>
              </a:rPr>
              <a:t>»</a:t>
            </a:r>
          </a:p>
          <a:p>
            <a:pPr algn="ctr"/>
            <a:endParaRPr lang="uk-UA" sz="11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3"/>
          <a:srcRect l="10133" t="37500" r="69766" b="39245"/>
          <a:stretch/>
        </p:blipFill>
        <p:spPr bwMode="auto">
          <a:xfrm>
            <a:off x="107504" y="188640"/>
            <a:ext cx="8892480" cy="6480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 rot="252664">
            <a:off x="3799914" y="767273"/>
            <a:ext cx="4017924" cy="692497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2800" dirty="0" smtClean="0">
                <a:solidFill>
                  <a:srgbClr val="FFFF00"/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Кросворд</a:t>
            </a:r>
            <a:r>
              <a:rPr lang="ru-RU" sz="2800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11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увати 14"/>
          <p:cNvGrpSpPr/>
          <p:nvPr/>
        </p:nvGrpSpPr>
        <p:grpSpPr>
          <a:xfrm>
            <a:off x="2588405" y="1517204"/>
            <a:ext cx="3416127" cy="432048"/>
            <a:chOff x="2596033" y="1484784"/>
            <a:chExt cx="3416127" cy="432048"/>
          </a:xfrm>
        </p:grpSpPr>
        <p:sp>
          <p:nvSpPr>
            <p:cNvPr id="5" name="Прямокутник 4"/>
            <p:cNvSpPr/>
            <p:nvPr/>
          </p:nvSpPr>
          <p:spPr>
            <a:xfrm>
              <a:off x="2596033" y="1484784"/>
              <a:ext cx="432048" cy="42366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Прямокутник 6"/>
            <p:cNvSpPr/>
            <p:nvPr/>
          </p:nvSpPr>
          <p:spPr>
            <a:xfrm>
              <a:off x="3026221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Прямокутник 7"/>
            <p:cNvSpPr/>
            <p:nvPr/>
          </p:nvSpPr>
          <p:spPr>
            <a:xfrm>
              <a:off x="3458269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Прямокутник 8"/>
            <p:cNvSpPr/>
            <p:nvPr/>
          </p:nvSpPr>
          <p:spPr>
            <a:xfrm>
              <a:off x="3878857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Прямокутник 9"/>
            <p:cNvSpPr/>
            <p:nvPr/>
          </p:nvSpPr>
          <p:spPr>
            <a:xfrm>
              <a:off x="4296469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кутник 10"/>
            <p:cNvSpPr/>
            <p:nvPr/>
          </p:nvSpPr>
          <p:spPr>
            <a:xfrm>
              <a:off x="4728517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Прямокутник 11"/>
            <p:cNvSpPr/>
            <p:nvPr/>
          </p:nvSpPr>
          <p:spPr>
            <a:xfrm>
              <a:off x="5148064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Прямокутник 12"/>
            <p:cNvSpPr/>
            <p:nvPr/>
          </p:nvSpPr>
          <p:spPr>
            <a:xfrm>
              <a:off x="5580112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 rot="21359259">
            <a:off x="1053475" y="11943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Кросворд</a:t>
            </a:r>
            <a:r>
              <a:rPr lang="ru-RU" sz="5400" dirty="0" smtClean="0">
                <a:solidFill>
                  <a:schemeClr val="accent3">
                    <a:lumMod val="50000"/>
                  </a:schemeClr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9809" y="3861048"/>
            <a:ext cx="62126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>
                <a:latin typeface="Gabriola" pitchFamily="82" charset="0"/>
              </a:rPr>
              <a:t>1.  Стала величина, яка має назву прізвища відомого вченого.</a:t>
            </a:r>
            <a:endParaRPr lang="ru-RU" sz="2400" b="1" dirty="0">
              <a:latin typeface="Gabriola" pitchFamily="82" charset="0"/>
            </a:endParaRPr>
          </a:p>
          <a:p>
            <a:pPr lvl="0"/>
            <a:r>
              <a:rPr lang="uk-UA" sz="2400" b="1" dirty="0">
                <a:latin typeface="Gabriola" pitchFamily="82" charset="0"/>
              </a:rPr>
              <a:t>2 . Фізична величина,  що вимірюється у К або °С.</a:t>
            </a:r>
            <a:endParaRPr lang="ru-RU" sz="2400" b="1" dirty="0">
              <a:latin typeface="Gabriola" pitchFamily="82" charset="0"/>
            </a:endParaRPr>
          </a:p>
          <a:p>
            <a:pPr lvl="0"/>
            <a:r>
              <a:rPr lang="uk-UA" sz="2400" b="1" dirty="0">
                <a:latin typeface="Gabriola" pitchFamily="82" charset="0"/>
              </a:rPr>
              <a:t>3. Хімічний елемент  відносна атомна маса якого дорівнює 12.</a:t>
            </a:r>
            <a:endParaRPr lang="ru-RU" sz="2400" b="1" dirty="0">
              <a:latin typeface="Gabriola" pitchFamily="82" charset="0"/>
            </a:endParaRPr>
          </a:p>
          <a:p>
            <a:pPr lvl="0"/>
            <a:r>
              <a:rPr lang="uk-UA" sz="2400" b="1" dirty="0">
                <a:latin typeface="Gabriola" pitchFamily="82" charset="0"/>
              </a:rPr>
              <a:t>4 </a:t>
            </a:r>
            <a:r>
              <a:rPr lang="uk-UA" sz="2400" b="1" dirty="0" err="1">
                <a:latin typeface="Gabriola" pitchFamily="82" charset="0"/>
              </a:rPr>
              <a:t>.Одиниця</a:t>
            </a:r>
            <a:r>
              <a:rPr lang="uk-UA" sz="2400" b="1" dirty="0">
                <a:latin typeface="Gabriola" pitchFamily="82" charset="0"/>
              </a:rPr>
              <a:t> кількості речовини.</a:t>
            </a:r>
            <a:endParaRPr lang="ru-RU" sz="2400" b="1" dirty="0">
              <a:latin typeface="Gabriola" pitchFamily="82" charset="0"/>
            </a:endParaRPr>
          </a:p>
        </p:txBody>
      </p:sp>
      <p:grpSp>
        <p:nvGrpSpPr>
          <p:cNvPr id="37" name="Групувати 36"/>
          <p:cNvGrpSpPr/>
          <p:nvPr/>
        </p:nvGrpSpPr>
        <p:grpSpPr>
          <a:xfrm>
            <a:off x="2604292" y="1916832"/>
            <a:ext cx="4704012" cy="432048"/>
            <a:chOff x="2604292" y="1916832"/>
            <a:chExt cx="4704012" cy="432048"/>
          </a:xfrm>
        </p:grpSpPr>
        <p:sp>
          <p:nvSpPr>
            <p:cNvPr id="16" name="Прямокутник 15"/>
            <p:cNvSpPr/>
            <p:nvPr/>
          </p:nvSpPr>
          <p:spPr>
            <a:xfrm>
              <a:off x="2604292" y="1916832"/>
              <a:ext cx="432048" cy="42366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Прямокутник 16"/>
            <p:cNvSpPr/>
            <p:nvPr/>
          </p:nvSpPr>
          <p:spPr>
            <a:xfrm>
              <a:off x="3034480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Прямокутник 17"/>
            <p:cNvSpPr/>
            <p:nvPr/>
          </p:nvSpPr>
          <p:spPr>
            <a:xfrm>
              <a:off x="3466528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Прямокутник 18"/>
            <p:cNvSpPr/>
            <p:nvPr/>
          </p:nvSpPr>
          <p:spPr>
            <a:xfrm>
              <a:off x="3887116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Прямокутник 19"/>
            <p:cNvSpPr/>
            <p:nvPr/>
          </p:nvSpPr>
          <p:spPr>
            <a:xfrm>
              <a:off x="4304728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Прямокутник 20"/>
            <p:cNvSpPr/>
            <p:nvPr/>
          </p:nvSpPr>
          <p:spPr>
            <a:xfrm>
              <a:off x="4736776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Прямокутник 21"/>
            <p:cNvSpPr/>
            <p:nvPr/>
          </p:nvSpPr>
          <p:spPr>
            <a:xfrm>
              <a:off x="5156323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Прямокутник 22"/>
            <p:cNvSpPr/>
            <p:nvPr/>
          </p:nvSpPr>
          <p:spPr>
            <a:xfrm>
              <a:off x="5588371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Прямокутник 23"/>
            <p:cNvSpPr/>
            <p:nvPr/>
          </p:nvSpPr>
          <p:spPr>
            <a:xfrm>
              <a:off x="6020419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Прямокутник 24"/>
            <p:cNvSpPr/>
            <p:nvPr/>
          </p:nvSpPr>
          <p:spPr>
            <a:xfrm>
              <a:off x="6444208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Прямокутник 25"/>
            <p:cNvSpPr/>
            <p:nvPr/>
          </p:nvSpPr>
          <p:spPr>
            <a:xfrm>
              <a:off x="6876256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Групувати 37"/>
          <p:cNvGrpSpPr/>
          <p:nvPr/>
        </p:nvGrpSpPr>
        <p:grpSpPr>
          <a:xfrm>
            <a:off x="868535" y="2348880"/>
            <a:ext cx="2611635" cy="432048"/>
            <a:chOff x="868535" y="2348880"/>
            <a:chExt cx="2611635" cy="432048"/>
          </a:xfrm>
        </p:grpSpPr>
        <p:sp>
          <p:nvSpPr>
            <p:cNvPr id="27" name="Прямокутник 26"/>
            <p:cNvSpPr/>
            <p:nvPr/>
          </p:nvSpPr>
          <p:spPr>
            <a:xfrm>
              <a:off x="2170087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28" name="Прямокутник 27"/>
            <p:cNvSpPr/>
            <p:nvPr/>
          </p:nvSpPr>
          <p:spPr>
            <a:xfrm>
              <a:off x="1737839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29" name="Прямокутник 28"/>
            <p:cNvSpPr/>
            <p:nvPr/>
          </p:nvSpPr>
          <p:spPr>
            <a:xfrm>
              <a:off x="868535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30" name="Прямокутник 29"/>
            <p:cNvSpPr/>
            <p:nvPr/>
          </p:nvSpPr>
          <p:spPr>
            <a:xfrm>
              <a:off x="1305791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31" name="Прямокутник 30"/>
            <p:cNvSpPr/>
            <p:nvPr/>
          </p:nvSpPr>
          <p:spPr>
            <a:xfrm>
              <a:off x="3048122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32" name="Прямокутник 31"/>
            <p:cNvSpPr/>
            <p:nvPr/>
          </p:nvSpPr>
          <p:spPr>
            <a:xfrm>
              <a:off x="2604292" y="2348880"/>
              <a:ext cx="432048" cy="43204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Групувати 38"/>
          <p:cNvGrpSpPr/>
          <p:nvPr/>
        </p:nvGrpSpPr>
        <p:grpSpPr>
          <a:xfrm>
            <a:off x="2595833" y="2780928"/>
            <a:ext cx="1742331" cy="432048"/>
            <a:chOff x="2595833" y="2780928"/>
            <a:chExt cx="1742331" cy="432048"/>
          </a:xfrm>
        </p:grpSpPr>
        <p:sp>
          <p:nvSpPr>
            <p:cNvPr id="33" name="Прямокутник 32"/>
            <p:cNvSpPr/>
            <p:nvPr/>
          </p:nvSpPr>
          <p:spPr>
            <a:xfrm>
              <a:off x="3028081" y="2780928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34" name="Прямокутник 33"/>
            <p:cNvSpPr/>
            <p:nvPr/>
          </p:nvSpPr>
          <p:spPr>
            <a:xfrm>
              <a:off x="2595833" y="2780928"/>
              <a:ext cx="432048" cy="43204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35" name="Прямокутник 34"/>
            <p:cNvSpPr/>
            <p:nvPr/>
          </p:nvSpPr>
          <p:spPr>
            <a:xfrm>
              <a:off x="3906116" y="2780928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36" name="Прямокутник 35"/>
            <p:cNvSpPr/>
            <p:nvPr/>
          </p:nvSpPr>
          <p:spPr>
            <a:xfrm>
              <a:off x="3462286" y="2780928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Групувати 39"/>
          <p:cNvGrpSpPr/>
          <p:nvPr/>
        </p:nvGrpSpPr>
        <p:grpSpPr>
          <a:xfrm>
            <a:off x="2610045" y="1493168"/>
            <a:ext cx="3416127" cy="432048"/>
            <a:chOff x="2596033" y="1484784"/>
            <a:chExt cx="3416127" cy="432048"/>
          </a:xfrm>
        </p:grpSpPr>
        <p:sp>
          <p:nvSpPr>
            <p:cNvPr id="41" name="Прямокутник 40"/>
            <p:cNvSpPr/>
            <p:nvPr/>
          </p:nvSpPr>
          <p:spPr>
            <a:xfrm>
              <a:off x="2596033" y="1484784"/>
              <a:ext cx="432048" cy="42366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А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Прямокутник 41"/>
            <p:cNvSpPr/>
            <p:nvPr/>
          </p:nvSpPr>
          <p:spPr>
            <a:xfrm>
              <a:off x="3026221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В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Прямокутник 42"/>
            <p:cNvSpPr/>
            <p:nvPr/>
          </p:nvSpPr>
          <p:spPr>
            <a:xfrm>
              <a:off x="3458269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О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Прямокутник 43"/>
            <p:cNvSpPr/>
            <p:nvPr/>
          </p:nvSpPr>
          <p:spPr>
            <a:xfrm>
              <a:off x="3878857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Г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5" name="Прямокутник 44"/>
            <p:cNvSpPr/>
            <p:nvPr/>
          </p:nvSpPr>
          <p:spPr>
            <a:xfrm>
              <a:off x="4296469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А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6" name="Прямокутник 45"/>
            <p:cNvSpPr/>
            <p:nvPr/>
          </p:nvSpPr>
          <p:spPr>
            <a:xfrm>
              <a:off x="4728517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Д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Прямокутник 46"/>
            <p:cNvSpPr/>
            <p:nvPr/>
          </p:nvSpPr>
          <p:spPr>
            <a:xfrm>
              <a:off x="5148064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Р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48" name="Прямокутник 47"/>
            <p:cNvSpPr/>
            <p:nvPr/>
          </p:nvSpPr>
          <p:spPr>
            <a:xfrm>
              <a:off x="5580112" y="1493168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>
                  <a:solidFill>
                    <a:schemeClr val="tx1"/>
                  </a:solidFill>
                </a:rPr>
                <a:t>О</a:t>
              </a:r>
            </a:p>
          </p:txBody>
        </p:sp>
      </p:grpSp>
      <p:grpSp>
        <p:nvGrpSpPr>
          <p:cNvPr id="49" name="Групувати 48"/>
          <p:cNvGrpSpPr/>
          <p:nvPr/>
        </p:nvGrpSpPr>
        <p:grpSpPr>
          <a:xfrm>
            <a:off x="2581409" y="1925216"/>
            <a:ext cx="4704012" cy="432048"/>
            <a:chOff x="2604292" y="1916832"/>
            <a:chExt cx="4704012" cy="432048"/>
          </a:xfrm>
        </p:grpSpPr>
        <p:sp>
          <p:nvSpPr>
            <p:cNvPr id="50" name="Прямокутник 49"/>
            <p:cNvSpPr/>
            <p:nvPr/>
          </p:nvSpPr>
          <p:spPr>
            <a:xfrm>
              <a:off x="2604292" y="1916832"/>
              <a:ext cx="432048" cy="42366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Т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1" name="Прямокутник 50"/>
            <p:cNvSpPr/>
            <p:nvPr/>
          </p:nvSpPr>
          <p:spPr>
            <a:xfrm>
              <a:off x="3034480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Е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2" name="Прямокутник 51"/>
            <p:cNvSpPr/>
            <p:nvPr/>
          </p:nvSpPr>
          <p:spPr>
            <a:xfrm>
              <a:off x="3466528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М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3" name="Прямокутник 52"/>
            <p:cNvSpPr/>
            <p:nvPr/>
          </p:nvSpPr>
          <p:spPr>
            <a:xfrm>
              <a:off x="3887116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П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Прямокутник 53"/>
            <p:cNvSpPr/>
            <p:nvPr/>
          </p:nvSpPr>
          <p:spPr>
            <a:xfrm>
              <a:off x="4304728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Е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5" name="Прямокутник 54"/>
            <p:cNvSpPr/>
            <p:nvPr/>
          </p:nvSpPr>
          <p:spPr>
            <a:xfrm>
              <a:off x="4736776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Р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6" name="Прямокутник 55"/>
            <p:cNvSpPr/>
            <p:nvPr/>
          </p:nvSpPr>
          <p:spPr>
            <a:xfrm>
              <a:off x="5156323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А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Прямокутник 56"/>
            <p:cNvSpPr/>
            <p:nvPr/>
          </p:nvSpPr>
          <p:spPr>
            <a:xfrm>
              <a:off x="5588371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Т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8" name="Прямокутник 57"/>
            <p:cNvSpPr/>
            <p:nvPr/>
          </p:nvSpPr>
          <p:spPr>
            <a:xfrm>
              <a:off x="6020419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У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Прямокутник 58"/>
            <p:cNvSpPr/>
            <p:nvPr/>
          </p:nvSpPr>
          <p:spPr>
            <a:xfrm>
              <a:off x="6444208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Р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  <p:sp>
          <p:nvSpPr>
            <p:cNvPr id="60" name="Прямокутник 59"/>
            <p:cNvSpPr/>
            <p:nvPr/>
          </p:nvSpPr>
          <p:spPr>
            <a:xfrm>
              <a:off x="6876256" y="1925216"/>
              <a:ext cx="432048" cy="4236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solidFill>
                    <a:schemeClr val="tx1"/>
                  </a:solidFill>
                </a:rPr>
                <a:t>А</a:t>
              </a:r>
              <a:endParaRPr lang="uk-UA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Групувати 60"/>
          <p:cNvGrpSpPr/>
          <p:nvPr/>
        </p:nvGrpSpPr>
        <p:grpSpPr>
          <a:xfrm>
            <a:off x="883243" y="2368699"/>
            <a:ext cx="2611635" cy="432048"/>
            <a:chOff x="868535" y="2348880"/>
            <a:chExt cx="2611635" cy="432048"/>
          </a:xfrm>
        </p:grpSpPr>
        <p:sp>
          <p:nvSpPr>
            <p:cNvPr id="62" name="Прямокутник 61"/>
            <p:cNvSpPr/>
            <p:nvPr/>
          </p:nvSpPr>
          <p:spPr>
            <a:xfrm>
              <a:off x="2170087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Б</a:t>
              </a:r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63" name="Прямокутник 62"/>
            <p:cNvSpPr/>
            <p:nvPr/>
          </p:nvSpPr>
          <p:spPr>
            <a:xfrm>
              <a:off x="1737839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Р</a:t>
              </a:r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64" name="Прямокутник 63"/>
            <p:cNvSpPr/>
            <p:nvPr/>
          </p:nvSpPr>
          <p:spPr>
            <a:xfrm>
              <a:off x="868535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>
                  <a:solidFill>
                    <a:schemeClr val="tx1"/>
                  </a:solidFill>
                </a:rPr>
                <a:t>К</a:t>
              </a:r>
            </a:p>
          </p:txBody>
        </p:sp>
        <p:sp>
          <p:nvSpPr>
            <p:cNvPr id="65" name="Прямокутник 64"/>
            <p:cNvSpPr/>
            <p:nvPr/>
          </p:nvSpPr>
          <p:spPr>
            <a:xfrm>
              <a:off x="1305791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А</a:t>
              </a:r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66" name="Прямокутник 65"/>
            <p:cNvSpPr/>
            <p:nvPr/>
          </p:nvSpPr>
          <p:spPr>
            <a:xfrm>
              <a:off x="3048122" y="2348880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Н</a:t>
              </a:r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67" name="Прямокутник 66"/>
            <p:cNvSpPr/>
            <p:nvPr/>
          </p:nvSpPr>
          <p:spPr>
            <a:xfrm>
              <a:off x="2604292" y="2348880"/>
              <a:ext cx="432048" cy="43204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О</a:t>
              </a:r>
              <a:endParaRPr lang="uk-UA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8" name="Групувати 67"/>
          <p:cNvGrpSpPr/>
          <p:nvPr/>
        </p:nvGrpSpPr>
        <p:grpSpPr>
          <a:xfrm>
            <a:off x="2595833" y="2802657"/>
            <a:ext cx="1742331" cy="432048"/>
            <a:chOff x="2595833" y="2780928"/>
            <a:chExt cx="1742331" cy="432048"/>
          </a:xfrm>
        </p:grpSpPr>
        <p:sp>
          <p:nvSpPr>
            <p:cNvPr id="69" name="Прямокутник 68"/>
            <p:cNvSpPr/>
            <p:nvPr/>
          </p:nvSpPr>
          <p:spPr>
            <a:xfrm>
              <a:off x="3028081" y="2780928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>
                  <a:solidFill>
                    <a:schemeClr val="tx1"/>
                  </a:solidFill>
                </a:rPr>
                <a:t>О</a:t>
              </a:r>
            </a:p>
          </p:txBody>
        </p:sp>
        <p:sp>
          <p:nvSpPr>
            <p:cNvPr id="70" name="Прямокутник 69"/>
            <p:cNvSpPr/>
            <p:nvPr/>
          </p:nvSpPr>
          <p:spPr>
            <a:xfrm>
              <a:off x="2595833" y="2780928"/>
              <a:ext cx="432048" cy="43204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М</a:t>
              </a:r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71" name="Прямокутник 70"/>
            <p:cNvSpPr/>
            <p:nvPr/>
          </p:nvSpPr>
          <p:spPr>
            <a:xfrm>
              <a:off x="3906116" y="2780928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Ь</a:t>
              </a:r>
              <a:endParaRPr lang="uk-UA" dirty="0">
                <a:solidFill>
                  <a:schemeClr val="tx1"/>
                </a:solidFill>
              </a:endParaRPr>
            </a:p>
          </p:txBody>
        </p:sp>
        <p:sp>
          <p:nvSpPr>
            <p:cNvPr id="72" name="Прямокутник 71"/>
            <p:cNvSpPr/>
            <p:nvPr/>
          </p:nvSpPr>
          <p:spPr>
            <a:xfrm>
              <a:off x="3462286" y="2780928"/>
              <a:ext cx="432048" cy="43204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tx1"/>
                  </a:solidFill>
                </a:rPr>
                <a:t>Л</a:t>
              </a:r>
              <a:endParaRPr lang="uk-UA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868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8" y="188640"/>
            <a:ext cx="885273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422526">
            <a:off x="2242639" y="495078"/>
            <a:ext cx="5053020" cy="877163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0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</a:t>
            </a:r>
            <a:r>
              <a:rPr lang="uk-UA" sz="4000" b="1" dirty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uk-UA" sz="40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Знайди помилку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>»</a:t>
            </a:r>
          </a:p>
          <a:p>
            <a:pPr algn="ctr"/>
            <a:endParaRPr lang="uk-UA" sz="11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82548" y="497861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Знайди помилку</a:t>
            </a:r>
            <a:r>
              <a:rPr lang="ru-RU" sz="5400" dirty="0" smtClean="0">
                <a:solidFill>
                  <a:schemeClr val="accent3">
                    <a:lumMod val="50000"/>
                  </a:schemeClr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60881" y="1916832"/>
                <a:ext cx="8712968" cy="423359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balanced" dir="t">
                    <a:rot lat="0" lon="0" rev="2100000"/>
                  </a:lightRig>
                </a:scene3d>
                <a:sp3d extrusionH="57150" prstMaterial="metal">
                  <a:bevelT w="38100" h="25400"/>
                  <a:contourClr>
                    <a:schemeClr val="bg2"/>
                  </a:contourClr>
                </a:sp3d>
              </a:bodyPr>
              <a:lstStyle/>
              <a:p>
                <a:pPr marL="448056" lvl="0" indent="-384048">
                  <a:spcBef>
                    <a:spcPct val="20000"/>
                  </a:spcBef>
                  <a:buClr>
                    <a:srgbClr val="FF388C"/>
                  </a:buClr>
                  <a:buSzPct val="80000"/>
                  <a:buBlip>
                    <a:blip r:embed="rId2"/>
                  </a:buBlip>
                </a:pPr>
                <a:r>
                  <a:rPr lang="uk-UA" sz="2000" b="1" dirty="0" smtClean="0">
                    <a:ln w="50800"/>
                  </a:rPr>
                  <a:t>Співвідношення між абсолютною температурою   Т   і температурою </a:t>
                </a:r>
                <a:r>
                  <a:rPr lang="en-US" sz="2000" b="1" dirty="0">
                    <a:ln w="50800"/>
                  </a:rPr>
                  <a:t>t </a:t>
                </a:r>
                <a:r>
                  <a:rPr lang="uk-UA" sz="2000" b="1" dirty="0">
                    <a:ln w="50800"/>
                  </a:rPr>
                  <a:t>за шкалою Цельсія:</a:t>
                </a:r>
                <a:endParaRPr lang="ru-RU" sz="2000" b="1" dirty="0">
                  <a:ln w="50800"/>
                </a:endParaRPr>
              </a:p>
              <a:p>
                <a:pPr marL="64008" lvl="0">
                  <a:spcBef>
                    <a:spcPct val="20000"/>
                  </a:spcBef>
                  <a:buClr>
                    <a:srgbClr val="FF388C"/>
                  </a:buClr>
                  <a:buSzPct val="80000"/>
                </a:pPr>
                <a:r>
                  <a:rPr lang="en-US" sz="2000" b="1" dirty="0">
                    <a:ln w="50800"/>
                  </a:rPr>
                  <a:t>     T</a:t>
                </a:r>
                <a:r>
                  <a:rPr lang="ru-RU" sz="2000" b="1" dirty="0">
                    <a:ln w="50800"/>
                  </a:rPr>
                  <a:t>=</a:t>
                </a:r>
                <a:r>
                  <a:rPr lang="en-US" sz="2000" b="1" dirty="0">
                    <a:ln w="50800"/>
                  </a:rPr>
                  <a:t>t</a:t>
                </a:r>
                <a:r>
                  <a:rPr lang="ru-RU" sz="2000" b="1" dirty="0">
                    <a:ln w="50800"/>
                  </a:rPr>
                  <a:t>-273</a:t>
                </a:r>
              </a:p>
              <a:p>
                <a:pPr marL="448056" lvl="0" indent="-384048">
                  <a:spcBef>
                    <a:spcPct val="20000"/>
                  </a:spcBef>
                  <a:buClr>
                    <a:srgbClr val="FF388C"/>
                  </a:buClr>
                  <a:buSzPct val="80000"/>
                  <a:buBlip>
                    <a:blip r:embed="rId2"/>
                  </a:buBlip>
                </a:pPr>
                <a:r>
                  <a:rPr lang="uk-UA" sz="2000" b="1" dirty="0">
                    <a:ln w="50800"/>
                  </a:rPr>
                  <a:t>Абсолютна температура є мірою середньої кінетичної енергії поступального руху молекул ідеального газу:</a:t>
                </a:r>
                <a:endParaRPr lang="ru-RU" sz="2000" b="1" dirty="0">
                  <a:ln w="50800"/>
                </a:endParaRPr>
              </a:p>
              <a:p>
                <a:pPr marL="64008">
                  <a:spcBef>
                    <a:spcPct val="20000"/>
                  </a:spcBef>
                  <a:buClr>
                    <a:srgbClr val="FF388C"/>
                  </a:buClr>
                  <a:buSzPct val="80000"/>
                </a:pPr>
                <a:r>
                  <a:rPr lang="en-US" sz="2000" b="1" dirty="0">
                    <a:ln w="50800"/>
                  </a:rPr>
                  <a:t>     </a:t>
                </a:r>
                <a:r>
                  <a:rPr lang="ru-RU" sz="2000" b="1" dirty="0">
                    <a:ln w="50800"/>
                  </a:rPr>
                  <a:t>Е=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b="1" i="1" smtClean="0">
                            <a:ln w="50800"/>
                            <a:latin typeface="Cambria Math"/>
                          </a:rPr>
                        </m:ctrlPr>
                      </m:fPr>
                      <m:num>
                        <m:r>
                          <a:rPr lang="uk-UA" sz="2000" b="1" i="1" smtClean="0">
                            <a:ln w="50800"/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uk-UA" sz="2000" b="1" i="1" smtClean="0">
                            <a:ln w="50800"/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ru-RU" sz="2000" b="1" dirty="0" smtClean="0">
                    <a:ln w="50800"/>
                  </a:rPr>
                  <a:t>∙</a:t>
                </a:r>
                <a:r>
                  <a:rPr lang="en-US" sz="2000" b="1" dirty="0" smtClean="0">
                    <a:ln w="50800"/>
                  </a:rPr>
                  <a:t>R∙T</a:t>
                </a:r>
                <a:r>
                  <a:rPr lang="uk-UA" sz="2000" b="1" dirty="0" smtClean="0">
                    <a:ln w="50800"/>
                  </a:rPr>
                  <a:t> </a:t>
                </a:r>
                <a:endParaRPr lang="en-US" sz="2000" b="1" dirty="0" smtClean="0">
                  <a:ln w="50800"/>
                </a:endParaRPr>
              </a:p>
              <a:p>
                <a:pPr marL="64008">
                  <a:spcBef>
                    <a:spcPct val="20000"/>
                  </a:spcBef>
                  <a:buClr>
                    <a:srgbClr val="FF388C"/>
                  </a:buClr>
                  <a:buSzPct val="80000"/>
                </a:pPr>
                <a:r>
                  <a:rPr lang="uk-UA" sz="2000" b="1" dirty="0" smtClean="0">
                    <a:ln w="50800"/>
                  </a:rPr>
                  <a:t>                                </a:t>
                </a:r>
                <a:r>
                  <a:rPr lang="ru-RU" sz="2000" b="1" dirty="0" smtClean="0">
                    <a:ln w="50800"/>
                    <a:solidFill>
                      <a:srgbClr val="FF0000"/>
                    </a:solidFill>
                  </a:rPr>
                  <a:t>Е</a:t>
                </a:r>
                <a:r>
                  <a:rPr lang="ru-RU" sz="2000" b="1" dirty="0">
                    <a:ln w="50800"/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b="1" i="1">
                            <a:ln w="50800"/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000" b="1" i="1">
                            <a:ln w="50800"/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uk-UA" sz="2000" b="1" i="1">
                            <a:ln w="50800"/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ru-RU" sz="2000" b="1" dirty="0" smtClean="0">
                    <a:ln w="50800"/>
                    <a:solidFill>
                      <a:srgbClr val="FF0000"/>
                    </a:solidFill>
                  </a:rPr>
                  <a:t>∙</a:t>
                </a:r>
                <a:r>
                  <a:rPr lang="en-US" sz="2000" b="1" i="1" dirty="0">
                    <a:ln w="50800"/>
                    <a:solidFill>
                      <a:srgbClr val="FF0000"/>
                    </a:solidFill>
                  </a:rPr>
                  <a:t>k</a:t>
                </a:r>
                <a:r>
                  <a:rPr lang="en-US" sz="2000" b="1" dirty="0" smtClean="0">
                    <a:ln w="50800"/>
                    <a:solidFill>
                      <a:srgbClr val="FF0000"/>
                    </a:solidFill>
                  </a:rPr>
                  <a:t>∙</a:t>
                </a:r>
                <a:r>
                  <a:rPr lang="en-US" sz="2000" b="1" dirty="0">
                    <a:ln w="50800"/>
                    <a:solidFill>
                      <a:srgbClr val="FF0000"/>
                    </a:solidFill>
                  </a:rPr>
                  <a:t>T</a:t>
                </a:r>
                <a:endParaRPr lang="ru-RU" sz="2000" b="1" dirty="0">
                  <a:ln w="50800"/>
                  <a:solidFill>
                    <a:srgbClr val="FF0000"/>
                  </a:solidFill>
                </a:endParaRPr>
              </a:p>
              <a:p>
                <a:pPr marL="64008" lvl="0">
                  <a:spcBef>
                    <a:spcPct val="20000"/>
                  </a:spcBef>
                  <a:buClr>
                    <a:srgbClr val="FF388C"/>
                  </a:buClr>
                  <a:buSzPct val="80000"/>
                </a:pPr>
                <a:endParaRPr lang="ru-RU" sz="2000" b="1" dirty="0">
                  <a:ln w="50800"/>
                </a:endParaRPr>
              </a:p>
              <a:p>
                <a:pPr marL="448056" lvl="0" indent="-384048">
                  <a:spcBef>
                    <a:spcPct val="20000"/>
                  </a:spcBef>
                  <a:buClr>
                    <a:srgbClr val="FF388C"/>
                  </a:buClr>
                  <a:buSzPct val="80000"/>
                  <a:buBlip>
                    <a:blip r:embed="rId2"/>
                  </a:buBlip>
                </a:pPr>
                <a:r>
                  <a:rPr lang="ru-RU" sz="2000" b="1" dirty="0" err="1">
                    <a:ln w="50800"/>
                  </a:rPr>
                  <a:t>Тиск</a:t>
                </a:r>
                <a:r>
                  <a:rPr lang="ru-RU" sz="2000" b="1" dirty="0">
                    <a:ln w="50800"/>
                  </a:rPr>
                  <a:t> </a:t>
                </a:r>
                <a:r>
                  <a:rPr lang="uk-UA" sz="2000" b="1" dirty="0">
                    <a:ln w="50800"/>
                  </a:rPr>
                  <a:t>ідеального газу </a:t>
                </a:r>
                <a:r>
                  <a:rPr lang="en-US" sz="2000" b="1" dirty="0">
                    <a:ln w="50800"/>
                  </a:rPr>
                  <a:t> </a:t>
                </a:r>
                <a:r>
                  <a:rPr lang="uk-UA" sz="2000" b="1" dirty="0">
                    <a:ln w="50800"/>
                  </a:rPr>
                  <a:t>не залежить від числа молекул в одиниці об</a:t>
                </a:r>
                <a:r>
                  <a:rPr lang="en-US" sz="2000" b="1" dirty="0">
                    <a:ln w="50800"/>
                  </a:rPr>
                  <a:t>’</a:t>
                </a:r>
                <a:r>
                  <a:rPr lang="uk-UA" sz="2000" b="1" dirty="0" err="1">
                    <a:ln w="50800"/>
                  </a:rPr>
                  <a:t>єму</a:t>
                </a:r>
                <a:r>
                  <a:rPr lang="uk-UA" sz="2000" b="1" dirty="0">
                    <a:ln w="50800"/>
                  </a:rPr>
                  <a:t>  та від абсолютної температури </a:t>
                </a:r>
                <a:r>
                  <a:rPr lang="uk-UA" sz="2000" b="1" dirty="0" smtClean="0">
                    <a:ln w="50800"/>
                  </a:rPr>
                  <a:t>:</a:t>
                </a:r>
                <a:r>
                  <a:rPr lang="en-US" sz="2000" b="1" dirty="0">
                    <a:ln w="50800"/>
                  </a:rPr>
                  <a:t>	P</a:t>
                </a:r>
                <a:r>
                  <a:rPr lang="ru-RU" sz="2000" b="1" dirty="0">
                    <a:ln w="50800"/>
                  </a:rPr>
                  <a:t>=</a:t>
                </a:r>
                <a:r>
                  <a:rPr lang="en-US" sz="2000" b="1" dirty="0" err="1" smtClean="0">
                    <a:ln w="50800"/>
                  </a:rPr>
                  <a:t>n∙</a:t>
                </a:r>
                <a:r>
                  <a:rPr lang="en-US" sz="2000" b="1" dirty="0" err="1">
                    <a:ln w="50800"/>
                  </a:rPr>
                  <a:t>k</a:t>
                </a:r>
                <a:r>
                  <a:rPr lang="en-US" sz="2000" b="1" dirty="0">
                    <a:ln w="50800"/>
                  </a:rPr>
                  <a:t> ∙</a:t>
                </a:r>
                <a:r>
                  <a:rPr lang="en-US" sz="2000" b="1" dirty="0" smtClean="0">
                    <a:ln w="50800"/>
                  </a:rPr>
                  <a:t>T</a:t>
                </a:r>
                <a:endParaRPr lang="ru-RU" sz="2000" b="1" dirty="0">
                  <a:ln w="50800"/>
                </a:endParaRPr>
              </a:p>
              <a:p>
                <a:pPr marL="64008" lvl="0">
                  <a:spcBef>
                    <a:spcPct val="20000"/>
                  </a:spcBef>
                  <a:buClr>
                    <a:srgbClr val="FF388C"/>
                  </a:buClr>
                  <a:buSzPct val="80000"/>
                </a:pPr>
                <a:r>
                  <a:rPr lang="en-US" sz="2000" b="1" dirty="0" smtClean="0">
                    <a:ln w="50800"/>
                    <a:solidFill>
                      <a:srgbClr val="FF0000"/>
                    </a:solidFill>
                  </a:rPr>
                  <a:t>				</a:t>
                </a:r>
                <a:r>
                  <a:rPr lang="uk-UA" sz="2000" b="1" dirty="0" smtClean="0">
                    <a:ln w="50800"/>
                    <a:solidFill>
                      <a:srgbClr val="FF0000"/>
                    </a:solidFill>
                  </a:rPr>
                  <a:t>залежить</a:t>
                </a:r>
                <a:endParaRPr lang="ru-RU" sz="2000" b="1" dirty="0">
                  <a:ln w="50800"/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881" y="1916832"/>
                <a:ext cx="8712968" cy="423359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кутник 2"/>
          <p:cNvSpPr/>
          <p:nvPr/>
        </p:nvSpPr>
        <p:spPr>
          <a:xfrm>
            <a:off x="3419872" y="2564904"/>
            <a:ext cx="1361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6908" lvl="0" indent="-342900">
              <a:spcBef>
                <a:spcPct val="20000"/>
              </a:spcBef>
              <a:buClr>
                <a:srgbClr val="FF388C"/>
              </a:buClr>
              <a:buSzPct val="80000"/>
              <a:buBlip>
                <a:blip r:embed="rId4"/>
              </a:buBlip>
            </a:pPr>
            <a:r>
              <a:rPr lang="en-US" b="1" dirty="0">
                <a:ln w="50800"/>
                <a:solidFill>
                  <a:srgbClr val="FF0000"/>
                </a:solidFill>
              </a:rPr>
              <a:t>T</a:t>
            </a:r>
            <a:r>
              <a:rPr lang="ru-RU" b="1" dirty="0">
                <a:ln w="50800"/>
                <a:solidFill>
                  <a:srgbClr val="FF0000"/>
                </a:solidFill>
              </a:rPr>
              <a:t>=</a:t>
            </a:r>
            <a:r>
              <a:rPr lang="en-US" b="1" dirty="0">
                <a:ln w="50800"/>
                <a:solidFill>
                  <a:srgbClr val="FF0000"/>
                </a:solidFill>
              </a:rPr>
              <a:t>t</a:t>
            </a:r>
            <a:r>
              <a:rPr lang="ru-RU" b="1" dirty="0">
                <a:ln w="50800"/>
                <a:solidFill>
                  <a:srgbClr val="FF0000"/>
                </a:solidFill>
              </a:rPr>
              <a:t>+273</a:t>
            </a:r>
          </a:p>
        </p:txBody>
      </p:sp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9108504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21359259">
            <a:off x="1958656" y="1245176"/>
            <a:ext cx="3460660" cy="523220"/>
          </a:xfrm>
          <a:prstGeom prst="rect">
            <a:avLst/>
          </a:prstGeom>
          <a:solidFill>
            <a:schemeClr val="tx1"/>
          </a:solidFill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Знайди пару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endParaRPr lang="uk-UA" sz="28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56650" y="558937"/>
            <a:ext cx="6529269" cy="1754326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Знайди пару</a:t>
            </a:r>
            <a:r>
              <a:rPr lang="ru-RU" sz="5400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2910" y="2714620"/>
            <a:ext cx="7776864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uk-UA" sz="2000" b="1" dirty="0">
                <a:ln w="50800"/>
              </a:rPr>
              <a:t>Чому газ прозорий?</a:t>
            </a:r>
            <a:endParaRPr lang="en-US" sz="20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000" b="1" dirty="0">
                <a:ln w="50800"/>
              </a:rPr>
              <a:t>Чому газ легко стискується? </a:t>
            </a:r>
            <a:endParaRPr lang="ru-RU" sz="20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000" b="1" dirty="0">
                <a:ln w="50800"/>
              </a:rPr>
              <a:t>Чому дифузія в газах відбувається швидше, ніж у рідинах? </a:t>
            </a:r>
            <a:endParaRPr lang="ru-RU" sz="20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000" b="1" dirty="0">
                <a:ln w="50800"/>
              </a:rPr>
              <a:t>Чому молекули не «злипаються»? </a:t>
            </a:r>
            <a:endParaRPr lang="ru-RU" sz="20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000" b="1" dirty="0">
                <a:ln w="50800"/>
              </a:rPr>
              <a:t>Чому газ не має постійної форми і займає всю посудину, в якій міститься? </a:t>
            </a:r>
            <a:endParaRPr lang="ru-RU" sz="20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2000" b="1" dirty="0">
                <a:ln w="50800"/>
              </a:rPr>
              <a:t>Чому надута дитяча гумова кулька через деякий час (кілька годин) стає слабкою надутою? </a:t>
            </a:r>
            <a:endParaRPr lang="ru-RU" sz="20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82547" y="283547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rgbClr val="FFFF00"/>
                </a:solidFill>
              </a:rPr>
              <a:t>"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Знайди пару</a:t>
            </a:r>
            <a:r>
              <a:rPr lang="ru-RU" sz="5400" dirty="0" smtClean="0">
                <a:solidFill>
                  <a:srgbClr val="FFFF00"/>
                </a:solidFill>
              </a:rPr>
              <a:t>"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857364"/>
            <a:ext cx="8892480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uk-UA" sz="1600" b="1" dirty="0">
                <a:ln w="50800"/>
              </a:rPr>
              <a:t>Чому газ прозорий?(Правильна відповідь: Молекули газів дуже рухливі і сили притягання між ними незначні.)</a:t>
            </a:r>
            <a:endParaRPr lang="en-US" sz="16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1600" b="1" dirty="0">
                <a:ln w="50800"/>
              </a:rPr>
              <a:t>Чому газ легко стискується? (Правильна відповідь: Між молекулами газу великі відстані.)</a:t>
            </a:r>
            <a:endParaRPr lang="ru-RU" sz="16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1600" b="1" dirty="0">
                <a:ln w="50800"/>
              </a:rPr>
              <a:t>Чому дифузія в газах відбувається швидше, ніж у рідинах? (Правильна відповідь: Швидкість руху молекул у газах більша, ніж у рідинах, і крім того, відстані між молекулами в рідинах значно менші.)</a:t>
            </a:r>
            <a:endParaRPr lang="ru-RU" sz="16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1600" b="1" dirty="0">
                <a:ln w="50800"/>
              </a:rPr>
              <a:t>Чому молекули не «злипаються»? (Правильна відповідь: якщо відстань між молекулами стає дуже малою, між ними виникає і діє інша сила – </a:t>
            </a:r>
            <a:r>
              <a:rPr lang="uk-UA" sz="1600" b="1" dirty="0" err="1">
                <a:ln w="50800"/>
              </a:rPr>
              <a:t>сила</a:t>
            </a:r>
            <a:r>
              <a:rPr lang="uk-UA" sz="1600" b="1" dirty="0">
                <a:ln w="50800"/>
              </a:rPr>
              <a:t> відштовхування.)</a:t>
            </a:r>
            <a:endParaRPr lang="ru-RU" sz="16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1600" b="1" dirty="0">
                <a:ln w="50800"/>
              </a:rPr>
              <a:t>Чому газ не має постійної форми і займає всю посудину, в якій міститься? (Правильна відповідь: Молекули газів дуже рухливі і сили притягання між ними незначні.)</a:t>
            </a:r>
            <a:endParaRPr lang="ru-RU" sz="16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uk-UA" sz="1600" b="1" dirty="0">
                <a:ln w="50800"/>
              </a:rPr>
              <a:t>Чому надута дитяча гумова кулька через деякий час (кілька годин) стає слабкою надутою? (Правильна відповідь: хоча й дуже повільно, але молекули повітря усе-таки дифундують крізь оболонку кульки.) </a:t>
            </a:r>
            <a:endParaRPr lang="ru-RU" sz="1600" b="1" dirty="0">
              <a:ln w="5080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86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4462"/>
            <a:ext cx="8964041" cy="671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21359259">
            <a:off x="2353815" y="1057155"/>
            <a:ext cx="3460660" cy="523220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Склади формулу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endParaRPr lang="uk-UA" sz="11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11111" y="426423"/>
            <a:ext cx="6529269" cy="1754326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b="1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Склади формулу</a:t>
            </a:r>
            <a:r>
              <a:rPr lang="ru-RU" sz="5400" b="1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3504" y="2214554"/>
            <a:ext cx="3604960" cy="2677656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У формулах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замість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знаків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питання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ви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повинні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встановити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потрібну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фізичну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величину таким чином,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щоб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у вас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утворилась</a:t>
            </a:r>
            <a:r>
              <a:rPr lang="ru-RU" sz="28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правильна </a:t>
            </a:r>
            <a:r>
              <a:rPr lang="ru-RU" sz="2800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рівність</a:t>
            </a:r>
            <a:endParaRPr lang="uk-UA" sz="28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1026" name="Picture 2" descr="http://vorobus.com/wp-content/uploads/2013/09/zada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6" y="177924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4499992" y="1264008"/>
                <a:ext cx="3263763" cy="2592288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uk-UA" sz="2800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uk-UA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1.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ru-RU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4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?</m:t>
                        </m:r>
                      </m:num>
                      <m:den>
                        <m: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𝝂</m:t>
                        </m:r>
                      </m:den>
                    </m:f>
                  </m:oMath>
                </a14:m>
                <a:r>
                  <a:rPr lang="ru-RU" sz="24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;</a:t>
                </a:r>
                <a:endParaRPr lang="ru-RU" sz="2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2. р=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uk-UA" sz="24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∙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ru-RU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4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∙</a:t>
                </a:r>
                <a:r>
                  <a:rPr lang="ru-RU" sz="24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?</a:t>
                </a:r>
                <a:r>
                  <a:rPr lang="ru-RU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;</a:t>
                </a:r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264008"/>
                <a:ext cx="3263763" cy="2592288"/>
              </a:xfrm>
              <a:prstGeom prst="rect">
                <a:avLst/>
              </a:prstGeom>
              <a:blipFill rotWithShape="1">
                <a:blip r:embed="rId2"/>
                <a:stretch>
                  <a:fillRect l="-186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323527" y="1772816"/>
                <a:ext cx="3600401" cy="3024336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uk-UA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uk-UA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uk-UA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uk-UA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457200" indent="-457200" algn="ctr">
                  <a:buAutoNum type="arabicPeriod" startAt="2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24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𝑵</m:t>
                        </m:r>
                      </m:num>
                      <m:den>
                        <m: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?</m:t>
                        </m:r>
                      </m:den>
                    </m:f>
                  </m:oMath>
                </a14:m>
                <a:r>
                  <a:rPr lang="uk-UA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;</a:t>
                </a:r>
                <a:endParaRPr lang="uk-UA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uk-UA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r"/>
                <a14:m>
                  <m:oMath xmlns:m="http://schemas.openxmlformats.org/officeDocument/2006/math">
                    <m:r>
                      <a:rPr lang="uk-UA" sz="2400" b="1" i="1">
                        <a:solidFill>
                          <a:schemeClr val="tx1"/>
                        </a:solidFill>
                        <a:latin typeface="Cambria Math"/>
                      </a:rPr>
                      <m:t>𝟑</m:t>
                    </m:r>
                    <m:r>
                      <a:rPr lang="uk-UA" sz="2400" b="1" i="1">
                        <a:solidFill>
                          <a:schemeClr val="tx1"/>
                        </a:solidFill>
                        <a:latin typeface="Cambria Math"/>
                      </a:rPr>
                      <m:t>. </m:t>
                    </m:r>
                    <m:r>
                      <a:rPr lang="en-US" sz="2400" b="1" i="1">
                        <a:solidFill>
                          <a:schemeClr val="tx1"/>
                        </a:solidFill>
                        <a:latin typeface="Cambria Math"/>
                      </a:rPr>
                      <m:t>𝒑𝑽</m:t>
                    </m:r>
                  </m:oMath>
                </a14:m>
                <a:r>
                  <a:rPr lang="ru-RU" sz="24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𝒎</m:t>
                        </m:r>
                      </m:num>
                      <m:den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𝑴</m:t>
                        </m:r>
                      </m:den>
                    </m:f>
                  </m:oMath>
                </a14:m>
                <a:r>
                  <a:rPr lang="en-US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∙R</a:t>
                </a:r>
                <a:r>
                  <a:rPr lang="ru-RU" sz="24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∙</a:t>
                </a:r>
                <a:r>
                  <a:rPr lang="uk-UA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?.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uk-UA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uk-UA" sz="2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uk-UA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uk-UA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7" y="1772816"/>
                <a:ext cx="3600401" cy="3024336"/>
              </a:xfrm>
              <a:prstGeom prst="rect">
                <a:avLst/>
              </a:prstGeom>
              <a:blipFill rotWithShape="1">
                <a:blip r:embed="rId3"/>
                <a:stretch>
                  <a:fillRect r="-2189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 rot="21359259">
            <a:off x="1011110" y="440280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Склади формулу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5" name="Прямоугольник 3"/>
          <p:cNvSpPr/>
          <p:nvPr/>
        </p:nvSpPr>
        <p:spPr>
          <a:xfrm rot="21359259">
            <a:off x="1037032" y="342914"/>
            <a:ext cx="6529269" cy="1754326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b="1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Склади формулу</a:t>
            </a:r>
            <a:r>
              <a:rPr lang="ru-RU" sz="5400" b="1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683733" y="2078615"/>
                <a:ext cx="2592123" cy="1047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uk-UA" sz="2000" b="1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uk-UA" sz="2400" b="1" i="1" smtClean="0">
                            <a:latin typeface="Cambria Math"/>
                          </a:rPr>
                          <m:t>𝟏</m:t>
                        </m:r>
                        <m:r>
                          <a:rPr lang="uk-UA" sz="2400" b="1" i="1" smtClean="0">
                            <a:latin typeface="Cambria Math"/>
                          </a:rPr>
                          <m:t>. М</m:t>
                        </m:r>
                      </m:e>
                      <m:sub>
                        <m:r>
                          <a:rPr lang="en-US" sz="2400" b="1" i="1">
                            <a:latin typeface="Cambria Math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ru-RU" sz="2400" b="1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uk-UA" sz="24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latin typeface="Cambria Math"/>
                              </a:rPr>
                              <m:t>𝒎</m:t>
                            </m:r>
                          </m:e>
                          <m:sub>
                            <m:r>
                              <a:rPr lang="ru-RU" sz="2400" b="1" i="1"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f>
                          <m:fPr>
                            <m:ctrlPr>
                              <a:rPr lang="uk-UA" sz="2400" b="1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sz="2400" b="1" i="1"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ru-RU" sz="2400" b="1" i="1">
                                <a:latin typeface="Cambria Math"/>
                              </a:rPr>
                              <m:t>𝟏𝟐</m:t>
                            </m:r>
                          </m:den>
                        </m:f>
                        <m:r>
                          <a:rPr lang="ru-RU" sz="2400" b="1" i="1">
                            <a:latin typeface="Cambria Math"/>
                          </a:rPr>
                          <m:t>∙?</m:t>
                        </m:r>
                      </m:den>
                    </m:f>
                    <m:r>
                      <a:rPr lang="ru-RU" sz="2400" b="1" i="1">
                        <a:latin typeface="Cambria Math"/>
                      </a:rPr>
                      <m:t> </m:t>
                    </m:r>
                    <m:r>
                      <a:rPr lang="uk-UA" sz="2400" b="1" i="0" smtClean="0">
                        <a:latin typeface="Cambria Math"/>
                      </a:rPr>
                      <m:t>;</m:t>
                    </m:r>
                  </m:oMath>
                </a14:m>
                <a:r>
                  <a:rPr lang="uk-UA" sz="24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733" y="2078615"/>
                <a:ext cx="2592123" cy="10471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5724128" y="3125761"/>
                <a:ext cx="1531125" cy="622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uk-UA" sz="2400" b="1" i="1" smtClean="0">
                            <a:latin typeface="Cambria Math"/>
                          </a:rPr>
                          <m:t>𝟑</m:t>
                        </m:r>
                        <m:r>
                          <a:rPr lang="uk-UA" sz="2400" b="1" i="1" smtClean="0">
                            <a:latin typeface="Cambria Math"/>
                          </a:rPr>
                          <m:t>.</m:t>
                        </m:r>
                        <m:r>
                          <a:rPr lang="en-US" sz="2400" b="1" i="1">
                            <a:latin typeface="Cambria Math"/>
                          </a:rPr>
                          <m:t>𝑵</m:t>
                        </m:r>
                      </m:e>
                      <m:sub>
                        <m:r>
                          <a:rPr lang="uk-UA" sz="2400" b="1" i="1">
                            <a:latin typeface="Cambria Math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ru-RU" sz="2400" b="1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/>
                          </a:rPr>
                          <m:t>𝑵</m:t>
                        </m:r>
                      </m:num>
                      <m:den>
                        <m:r>
                          <a:rPr lang="ru-RU" sz="2400" b="1" i="1">
                            <a:latin typeface="Cambria Math"/>
                          </a:rPr>
                          <m:t>?</m:t>
                        </m:r>
                      </m:den>
                    </m:f>
                  </m:oMath>
                </a14:m>
                <a:r>
                  <a:rPr lang="uk-UA" sz="2400" b="1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uk-UA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3125761"/>
                <a:ext cx="1531125" cy="622286"/>
              </a:xfrm>
              <a:prstGeom prst="rect">
                <a:avLst/>
              </a:prstGeom>
              <a:blipFill rotWithShape="1">
                <a:blip r:embed="rId5"/>
                <a:stretch>
                  <a:fillRect r="-398" b="-882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57735" y="1916832"/>
            <a:ext cx="210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1"/>
                </a:solidFill>
              </a:rPr>
              <a:t>Команда «Протон»</a:t>
            </a:r>
            <a:endParaRPr lang="uk-UA" b="1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0824" y="1338800"/>
            <a:ext cx="244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1"/>
                </a:solidFill>
              </a:rPr>
              <a:t>Команда «Нейтрон»</a:t>
            </a:r>
            <a:endParaRPr lang="uk-UA" b="1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28849" y="2664095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6096" y="1918345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2288889" y="3356992"/>
                <a:ext cx="65748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𝑵</m:t>
                          </m:r>
                        </m:e>
                        <m:sub>
                          <m:r>
                            <a:rPr lang="uk-UA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𝑨</m:t>
                          </m:r>
                        </m:sub>
                      </m:sSub>
                    </m:oMath>
                  </m:oMathPara>
                </a14:m>
                <a:endParaRPr lang="uk-UA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8889" y="3356992"/>
                <a:ext cx="657488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660232" y="260218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47506" y="4009628"/>
            <a:ext cx="29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32240" y="3356992"/>
            <a:ext cx="40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ν</a:t>
            </a: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58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33" y="144462"/>
            <a:ext cx="8892033" cy="6596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3"/>
          <p:cNvSpPr/>
          <p:nvPr/>
        </p:nvSpPr>
        <p:spPr>
          <a:xfrm rot="21067713">
            <a:off x="304895" y="1473701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Графіки</a:t>
            </a:r>
            <a:r>
              <a:rPr lang="ru-RU" sz="5400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85700" y="654886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Графіки</a:t>
            </a:r>
            <a:r>
              <a:rPr lang="ru-RU" sz="5400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5122" name="Picture 2" descr="123_30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04"/>
          <a:stretch/>
        </p:blipFill>
        <p:spPr bwMode="auto">
          <a:xfrm>
            <a:off x="157926" y="3861048"/>
            <a:ext cx="2699574" cy="2825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70221" y="2155285"/>
            <a:ext cx="76861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/>
              <a:t>Дано графіки процесів в різних системах </a:t>
            </a:r>
            <a:r>
              <a:rPr lang="uk-UA" b="1" i="1" dirty="0" smtClean="0"/>
              <a:t>координат. </a:t>
            </a:r>
            <a:r>
              <a:rPr lang="uk-UA" b="1" dirty="0"/>
              <a:t>Знайти у всіх трьох системах </a:t>
            </a:r>
            <a:r>
              <a:rPr lang="uk-UA" b="1" dirty="0" smtClean="0"/>
              <a:t>координат:</a:t>
            </a:r>
            <a:r>
              <a:rPr lang="en-US" b="1" i="1" dirty="0"/>
              <a:t> </a:t>
            </a:r>
            <a:r>
              <a:rPr lang="uk-UA" b="1" dirty="0" smtClean="0"/>
              <a:t>ізотерми, ізохори, ізобари</a:t>
            </a:r>
            <a:r>
              <a:rPr lang="uk-UA" b="1" dirty="0"/>
              <a:t>.</a:t>
            </a:r>
            <a:endParaRPr lang="uk-UA" b="1" i="1" dirty="0"/>
          </a:p>
          <a:p>
            <a:endParaRPr lang="uk-UA" dirty="0"/>
          </a:p>
        </p:txBody>
      </p:sp>
      <p:pic>
        <p:nvPicPr>
          <p:cNvPr id="5" name="Picture 2" descr="123_30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2" r="30657"/>
          <a:stretch/>
        </p:blipFill>
        <p:spPr bwMode="auto">
          <a:xfrm>
            <a:off x="2986285" y="3789040"/>
            <a:ext cx="3257551" cy="2825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123_30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43" t="1507" r="-923"/>
          <a:stretch/>
        </p:blipFill>
        <p:spPr bwMode="auto">
          <a:xfrm>
            <a:off x="6012160" y="3861048"/>
            <a:ext cx="2647950" cy="278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852936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1-ізотерма;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2-ізобара;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3-ізохора.</a:t>
            </a: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78226" y="2937718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1-ізобара;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2-ізохора;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3-ізотерма.</a:t>
            </a: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64027" y="2949283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1-ізохора;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2-ізотерма;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3-ізобара.</a:t>
            </a: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37" y="-64740"/>
            <a:ext cx="9161537" cy="654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21359259">
            <a:off x="1004987" y="1245176"/>
            <a:ext cx="3460660" cy="523220"/>
          </a:xfrm>
          <a:prstGeom prst="rect">
            <a:avLst/>
          </a:prstGeom>
          <a:solidFill>
            <a:schemeClr val="tx1"/>
          </a:solidFill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uk-UA" sz="2800" b="1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Фізичне відео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endParaRPr lang="uk-UA" sz="11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82547" y="640761"/>
            <a:ext cx="6529269" cy="1754326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b="1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Фізичне відео</a:t>
            </a:r>
            <a:r>
              <a:rPr lang="ru-RU" sz="5400" b="1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5720" y="1785926"/>
            <a:ext cx="1374094" cy="203132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/>
            <a:endParaRPr lang="uk-UA" b="1" dirty="0" smtClean="0">
              <a:ln w="50800"/>
              <a:solidFill>
                <a:schemeClr val="bg1">
                  <a:shade val="50000"/>
                </a:schemeClr>
              </a:solidFill>
              <a:hlinkClick r:id="rId3" action="ppaction://hlinkfile"/>
            </a:endParaRPr>
          </a:p>
          <a:p>
            <a:pPr lvl="0"/>
            <a:endParaRPr lang="uk-UA" b="1" dirty="0">
              <a:ln w="50800"/>
              <a:solidFill>
                <a:schemeClr val="bg1">
                  <a:shade val="50000"/>
                </a:schemeClr>
              </a:solidFill>
              <a:hlinkClick r:id="rId3" action="ppaction://hlinkfile"/>
            </a:endParaRPr>
          </a:p>
          <a:p>
            <a:pPr lvl="0"/>
            <a:endParaRPr lang="uk-UA" b="1" dirty="0" smtClean="0">
              <a:ln w="50800"/>
              <a:solidFill>
                <a:schemeClr val="bg1">
                  <a:shade val="50000"/>
                </a:schemeClr>
              </a:solidFill>
              <a:hlinkClick r:id="rId3" action="ppaction://hlinkfile"/>
            </a:endParaRPr>
          </a:p>
          <a:p>
            <a:pPr lvl="0"/>
            <a:endParaRPr lang="uk-UA" b="1" dirty="0">
              <a:ln w="50800"/>
              <a:solidFill>
                <a:schemeClr val="bg1">
                  <a:shade val="50000"/>
                </a:schemeClr>
              </a:solidFill>
              <a:hlinkClick r:id="rId3" action="ppaction://hlinkfile"/>
            </a:endParaRPr>
          </a:p>
          <a:p>
            <a:pPr lvl="0"/>
            <a:endParaRPr lang="uk-UA" b="1" dirty="0" smtClean="0">
              <a:ln w="50800"/>
              <a:solidFill>
                <a:schemeClr val="bg1">
                  <a:shade val="50000"/>
                </a:schemeClr>
              </a:solidFill>
              <a:hlinkClick r:id="rId3" action="ppaction://hlinkfile"/>
            </a:endParaRPr>
          </a:p>
          <a:p>
            <a:pPr lvl="0"/>
            <a:endParaRPr lang="uk-UA" b="1" dirty="0">
              <a:ln w="50800"/>
              <a:solidFill>
                <a:schemeClr val="bg1">
                  <a:shade val="50000"/>
                </a:schemeClr>
              </a:solidFill>
              <a:hlinkClick r:id="rId3" action="ppaction://hlinkfile"/>
            </a:endParaRPr>
          </a:p>
          <a:p>
            <a:pPr lvl="0"/>
            <a:r>
              <a:rPr lang="uk-UA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rId4" action="ppaction://hlinkfile"/>
              </a:rPr>
              <a:t>Відеоролик</a:t>
            </a:r>
            <a:endParaRPr lang="ru-RU" b="1" dirty="0">
              <a:ln w="50800"/>
            </a:endParaRPr>
          </a:p>
        </p:txBody>
      </p:sp>
      <p:pic>
        <p:nvPicPr>
          <p:cNvPr id="7" name="_3gp (1)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857488" y="2071678"/>
            <a:ext cx="5524528" cy="414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153986" y="855051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rgbClr val="FFFF00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Фізичне відео</a:t>
            </a:r>
            <a:r>
              <a:rPr lang="ru-RU" sz="5400" dirty="0" smtClean="0">
                <a:solidFill>
                  <a:srgbClr val="FFFF00"/>
                </a:solidFill>
              </a:rPr>
              <a:t>»</a:t>
            </a:r>
          </a:p>
          <a:p>
            <a:pPr algn="ctr"/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4104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79" t="40430" r="44397" b="32391"/>
          <a:stretch>
            <a:fillRect/>
          </a:stretch>
        </p:blipFill>
        <p:spPr bwMode="auto">
          <a:xfrm>
            <a:off x="3263739" y="2704861"/>
            <a:ext cx="4319649" cy="278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736630" y="5085184"/>
            <a:ext cx="507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</a:t>
            </a:r>
            <a:endParaRPr lang="uk-UA" dirty="0"/>
          </a:p>
        </p:txBody>
      </p:sp>
      <p:sp>
        <p:nvSpPr>
          <p:cNvPr id="5" name="Прямокутник 4"/>
          <p:cNvSpPr/>
          <p:nvPr/>
        </p:nvSpPr>
        <p:spPr>
          <a:xfrm>
            <a:off x="827584" y="3861048"/>
            <a:ext cx="1374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dirty="0">
                <a:ln w="50800"/>
                <a:solidFill>
                  <a:schemeClr val="bg1">
                    <a:shade val="50000"/>
                  </a:schemeClr>
                </a:solidFill>
                <a:hlinkClick r:id="rId3" action="ppaction://hlinkfile"/>
              </a:rPr>
              <a:t>Відеоролик</a:t>
            </a:r>
            <a:endParaRPr lang="ru-RU" b="1" dirty="0">
              <a:ln w="50800"/>
            </a:endParaRPr>
          </a:p>
        </p:txBody>
      </p:sp>
    </p:spTree>
    <p:extLst>
      <p:ext uri="{BB962C8B-B14F-4D97-AF65-F5344CB8AC3E}">
        <p14:creationId xmlns:p14="http://schemas.microsoft.com/office/powerpoint/2010/main" val="124465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/>
          <a:srcRect l="4902" t="51453" r="64373" b="13081"/>
          <a:stretch/>
        </p:blipFill>
        <p:spPr bwMode="auto">
          <a:xfrm>
            <a:off x="0" y="116632"/>
            <a:ext cx="9144000" cy="67413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 rot="21014143">
            <a:off x="1533726" y="223356"/>
            <a:ext cx="4593994" cy="1077218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360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uk-UA" sz="360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Розв'яжи задачу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</a:t>
            </a:r>
          </a:p>
          <a:p>
            <a:pPr algn="ctr"/>
            <a:r>
              <a:rPr lang="uk-UA" sz="2800" b="1" dirty="0" smtClean="0">
                <a:ln w="11430"/>
                <a:solidFill>
                  <a:srgbClr val="9933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endParaRPr lang="uk-UA" sz="1100" b="1" dirty="0">
              <a:ln w="11430"/>
              <a:solidFill>
                <a:srgbClr val="9933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1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21359259">
            <a:off x="1082548" y="640761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bg1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Розв'яжи задачу</a:t>
            </a:r>
            <a:r>
              <a:rPr lang="ru-RU" sz="5400" dirty="0" smtClean="0">
                <a:solidFill>
                  <a:schemeClr val="bg1"/>
                </a:solidFill>
              </a:rPr>
              <a:t>»</a:t>
            </a:r>
          </a:p>
          <a:p>
            <a:pPr algn="ctr"/>
            <a:r>
              <a:rPr lang="uk-UA" sz="54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3074" name="Picture 2" descr="https://2.bp.blogspot.com/-5PnDMfyZOJU/WBErUoH4sMI/AAAAAAAAGjo/V2D7NbbjoUoRPjGEGa64KJ87wDDy3ZhvACK4B/s1600/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46699"/>
            <a:ext cx="1533525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323527" y="1916832"/>
                <a:ext cx="3816425" cy="2448272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36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ПРОТОН</a:t>
                </a:r>
              </a:p>
              <a:p>
                <a:r>
                  <a:rPr lang="uk-UA" sz="20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Який об’єм займає газ при температурі 77</a:t>
                </a:r>
                <a14:m>
                  <m:oMath xmlns:m="http://schemas.openxmlformats.org/officeDocument/2006/math">
                    <m:r>
                      <a:rPr lang="uk-UA" sz="2000" b="1" i="1">
                        <a:solidFill>
                          <a:schemeClr val="tx1"/>
                        </a:solidFill>
                        <a:latin typeface="Cambria Math"/>
                      </a:rPr>
                      <m:t>°</m:t>
                    </m:r>
                  </m:oMath>
                </a14:m>
                <a:r>
                  <a:rPr lang="uk-UA" sz="20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С  якщо при температурі 27° С його об’єм  становить  6 л.</a:t>
                </a:r>
              </a:p>
              <a:p>
                <a:pPr algn="ctr"/>
                <a:endParaRPr lang="uk-UA" sz="2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7" y="1916832"/>
                <a:ext cx="3816425" cy="2448272"/>
              </a:xfrm>
              <a:prstGeom prst="rect">
                <a:avLst/>
              </a:prstGeom>
              <a:blipFill rotWithShape="1">
                <a:blip r:embed="rId3"/>
                <a:stretch>
                  <a:fillRect l="-143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кутник 6"/>
          <p:cNvSpPr/>
          <p:nvPr/>
        </p:nvSpPr>
        <p:spPr>
          <a:xfrm>
            <a:off x="4499992" y="3028764"/>
            <a:ext cx="3976563" cy="266429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НЕЙТРОН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</a:t>
            </a:r>
            <a:r>
              <a:rPr lang="uk-UA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ій</a:t>
            </a:r>
            <a:r>
              <a:rPr lang="uk-U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температурі перебував газ у закритій посудині, якщо у  результаті його нагрівання на 140° 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uk-U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тиск збільшився  у 1,5 рази?</a:t>
            </a:r>
          </a:p>
        </p:txBody>
      </p:sp>
    </p:spTree>
    <p:extLst>
      <p:ext uri="{BB962C8B-B14F-4D97-AF65-F5344CB8AC3E}">
        <p14:creationId xmlns:p14="http://schemas.microsoft.com/office/powerpoint/2010/main" val="78170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3"/>
          <p:cNvSpPr/>
          <p:nvPr/>
        </p:nvSpPr>
        <p:spPr>
          <a:xfrm rot="21359259">
            <a:off x="1071138" y="126890"/>
            <a:ext cx="6529269" cy="1754326"/>
          </a:xfrm>
          <a:prstGeom prst="rect">
            <a:avLst/>
          </a:prstGeom>
          <a:noFill/>
          <a:effectLst>
            <a:glow>
              <a:schemeClr val="accent5">
                <a:lumMod val="20000"/>
                <a:lumOff val="80000"/>
              </a:schemeClr>
            </a:glow>
            <a:softEdge rad="114300"/>
          </a:effectLst>
          <a:scene3d>
            <a:camera prst="isometricOffAxis2Left">
              <a:rot lat="20586486" lon="318596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Зупинка </a:t>
            </a:r>
            <a:r>
              <a:rPr lang="ru-RU" sz="5400" dirty="0" smtClean="0">
                <a:solidFill>
                  <a:schemeClr val="bg1"/>
                </a:solidFill>
              </a:rPr>
              <a:t>«</a:t>
            </a:r>
            <a:r>
              <a:rPr lang="uk-UA" sz="5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Розв'яжи задачу</a:t>
            </a:r>
            <a:r>
              <a:rPr lang="ru-RU" sz="5400" dirty="0" smtClean="0">
                <a:solidFill>
                  <a:schemeClr val="bg1"/>
                </a:solidFill>
              </a:rPr>
              <a:t>»</a:t>
            </a:r>
          </a:p>
          <a:p>
            <a:pPr algn="ctr"/>
            <a:r>
              <a:rPr lang="uk-UA" sz="5400" b="1" dirty="0" smtClean="0">
                <a:ln w="11430"/>
                <a:solidFill>
                  <a:sysClr val="windowText" lastClr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</a:t>
            </a:r>
            <a:endParaRPr lang="uk-UA" sz="5400" b="1" dirty="0">
              <a:ln w="11430"/>
              <a:solidFill>
                <a:sysClr val="windowText" lastClr="0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9" name="Picture 2" descr="https://2.bp.blogspot.com/-5PnDMfyZOJU/WBErUoH4sMI/AAAAAAAAGjo/V2D7NbbjoUoRPjGEGa64KJ87wDDy3ZhvACK4B/s1600/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45322"/>
            <a:ext cx="1533525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447800" y="35448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447800" y="30543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107504" y="1176574"/>
            <a:ext cx="3976563" cy="59624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НЕЙТРОН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Таблиця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84198810"/>
                  </p:ext>
                </p:extLst>
              </p:nvPr>
            </p:nvGraphicFramePr>
            <p:xfrm>
              <a:off x="147211" y="1749346"/>
              <a:ext cx="6257290" cy="269373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128645"/>
                    <a:gridCol w="3128645"/>
                  </a:tblGrid>
                  <a:tr h="0">
                    <a:tc>
                      <a:txBody>
                        <a:bodyPr/>
                        <a:lstStyle/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</a:rPr>
                            <a:t>Дано: 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+140 </a:t>
                          </a:r>
                          <a:r>
                            <a:rPr lang="en-US" sz="1400" dirty="0">
                              <a:effectLst/>
                            </a:rPr>
                            <a:t>K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р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= 1.5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р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endParaRPr lang="uk-UA" sz="11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 rowSpan="2">
                      <a:txBody>
                        <a:bodyPr/>
                        <a:lstStyle/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</a:rPr>
                            <a:t>Розв’язання: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р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Т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uk-UA" sz="1400" dirty="0">
                              <a:effectLst/>
                            </a:rPr>
                            <a:t>  =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р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Т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Т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 dirty="0">
                              <a:effectLst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Т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 dirty="0">
                              <a:effectLst/>
                            </a:rPr>
                            <a:t>+140К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р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 dirty="0">
                              <a:effectLst/>
                            </a:rPr>
                            <a:t>= 1,5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р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р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Т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r>
                            <a:rPr lang="uk-UA" sz="1400" dirty="0">
                              <a:effectLst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1,5</m:t>
                                  </m:r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р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Т</m:t>
                                      </m:r>
                                    </m:e>
                                    <m:sub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+140</m:t>
                                  </m:r>
                                </m:den>
                              </m:f>
                            </m:oMath>
                          </a14:m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р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Т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uk-UA" sz="1400">
                                    <a:effectLst/>
                                    <a:latin typeface="Cambria Math"/>
                                  </a:rPr>
                                  <m:t>+140</m:t>
                                </m:r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р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uk-UA" sz="1400">
                                    <a:effectLst/>
                                    <a:latin typeface="Cambria Math"/>
                                  </a:rPr>
                                  <m:t>=1,5 </m:t>
                                </m:r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р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Т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1400">
                                    <a:effectLst/>
                                    <a:latin typeface="Cambria Math"/>
                                  </a:rPr>
                                  <m:t>0,5 </m:t>
                                </m:r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Т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uk-UA" sz="1400">
                                    <a:effectLst/>
                                    <a:latin typeface="Cambria Math"/>
                                  </a:rPr>
                                  <m:t>=140</m:t>
                                </m:r>
                              </m:oMath>
                            </m:oMathPara>
                          </a14:m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Т</m:t>
                                    </m:r>
                                  </m:e>
                                  <m:sub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uk-UA" sz="1400">
                                    <a:effectLst/>
                                    <a:latin typeface="Cambria Math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lang="uk-UA" sz="1400" i="1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140</m:t>
                                    </m:r>
                                  </m:num>
                                  <m:den>
                                    <m:r>
                                      <a:rPr lang="uk-UA" sz="1400">
                                        <a:effectLst/>
                                        <a:latin typeface="Cambria Math"/>
                                      </a:rPr>
                                      <m:t>0,5</m:t>
                                    </m:r>
                                  </m:den>
                                </m:f>
                                <m:r>
                                  <a:rPr lang="uk-UA" sz="1400">
                                    <a:effectLst/>
                                    <a:latin typeface="Cambria Math"/>
                                  </a:rPr>
                                  <m:t>=280К</m:t>
                                </m:r>
                              </m:oMath>
                            </m:oMathPara>
                          </a14:m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</a:rPr>
                            <a:t>Відповідь: 280 К.</a:t>
                          </a:r>
                          <a:endParaRPr lang="uk-UA" sz="11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</a:rPr>
                            <a:t>Знайти: 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Т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 dirty="0">
                              <a:effectLst/>
                            </a:rPr>
                            <a:t>-?</a:t>
                          </a:r>
                          <a:endParaRPr lang="uk-UA" sz="11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 v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Таблиця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84198810"/>
                  </p:ext>
                </p:extLst>
              </p:nvPr>
            </p:nvGraphicFramePr>
            <p:xfrm>
              <a:off x="147211" y="1749346"/>
              <a:ext cx="6257290" cy="275977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128645"/>
                    <a:gridCol w="3128645"/>
                  </a:tblGrid>
                  <a:tr h="751205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t="-4878" r="-99805" b="-282114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100195" t="-1325" b="-3753"/>
                          </a:stretch>
                        </a:blipFill>
                      </a:tcPr>
                    </a:tc>
                  </a:tr>
                  <a:tr h="2008569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t="-39091" r="-99805" b="-5152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Прямокутник 5"/>
          <p:cNvSpPr/>
          <p:nvPr/>
        </p:nvSpPr>
        <p:spPr>
          <a:xfrm>
            <a:off x="5796136" y="4032099"/>
            <a:ext cx="3284426" cy="7132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ПРОТОН</a:t>
            </a:r>
            <a:endParaRPr lang="uk-UA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Таблиця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50558843"/>
                  </p:ext>
                </p:extLst>
              </p:nvPr>
            </p:nvGraphicFramePr>
            <p:xfrm>
              <a:off x="2627784" y="4653136"/>
              <a:ext cx="6257290" cy="171253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128645"/>
                    <a:gridCol w="3128645"/>
                  </a:tblGrid>
                  <a:tr h="1153762">
                    <a:tc>
                      <a:txBody>
                        <a:bodyPr/>
                        <a:lstStyle/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</a:rPr>
                            <a:t>Дано: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 = 27°</a:t>
                          </a:r>
                          <a:r>
                            <a:rPr lang="en-US" sz="1400" dirty="0">
                              <a:effectLst/>
                            </a:rPr>
                            <a:t>C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= 6 л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= 27°</a:t>
                          </a:r>
                          <a:r>
                            <a:rPr lang="en-US" sz="1400" dirty="0">
                              <a:effectLst/>
                            </a:rPr>
                            <a:t>C</a:t>
                          </a:r>
                          <a:endParaRPr lang="uk-UA" sz="11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 rowSpan="2">
                      <a:txBody>
                        <a:bodyPr/>
                        <a:lstStyle/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</a:rPr>
                            <a:t>Розв’язання:</a:t>
                          </a:r>
                          <a:endParaRPr lang="uk-UA" sz="110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𝑉</m:t>
                                  </m:r>
                                </m:num>
                                <m:den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𝑇</m:t>
                                  </m:r>
                                </m:den>
                              </m:f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func>
                                <m:func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co</m:t>
                                  </m:r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𝑛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s</m:t>
                                  </m:r>
                                </m:fName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</m:func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uk-UA" sz="1400" i="1">
                                              <a:effectLst/>
                                              <a:latin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1400">
                                              <a:effectLst/>
                                              <a:latin typeface="Cambria Math"/>
                                            </a:rPr>
                                            <m:t>𝑉</m:t>
                                          </m:r>
                                        </m:e>
                                        <m:sub>
                                          <m:r>
                                            <a:rPr lang="uk-UA" sz="1400">
                                              <a:effectLst/>
                                              <a:latin typeface="Cambria Math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uk-UA" sz="1400" i="1">
                                              <a:effectLst/>
                                              <a:latin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1400">
                                              <a:effectLst/>
                                              <a:latin typeface="Cambria Math"/>
                                            </a:rPr>
                                            <m:t>𝑉</m:t>
                                          </m:r>
                                        </m:e>
                                        <m:sub>
                                          <m:r>
                                            <a:rPr lang="uk-UA" sz="1400">
                                              <a:effectLst/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uk-UA" sz="1400">
                                          <a:effectLst/>
                                          <a:latin typeface="Cambria Math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1400">
                                          <a:effectLst/>
                                          <a:latin typeface="Cambria Math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ru-RU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1400">
                                          <a:effectLst/>
                                          <a:latin typeface="Cambria Math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ru-RU" sz="1400">
                                          <a:effectLst/>
                                          <a:latin typeface="Cambria Math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uk-UA" sz="1400" i="1">
                                          <a:effectLst/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ru-RU" sz="1400">
                                          <a:effectLst/>
                                          <a:latin typeface="Cambria Math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ru-RU" sz="1400">
                                          <a:effectLst/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endParaRPr lang="uk-UA" sz="110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 27 °+273 = 300</a:t>
                          </a:r>
                          <a:r>
                            <a:rPr lang="en-US" sz="1400">
                              <a:effectLst/>
                            </a:rPr>
                            <a:t>K</a:t>
                          </a:r>
                          <a:endParaRPr lang="uk-UA" sz="110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 77</a:t>
                          </a:r>
                          <a14:m>
                            <m:oMath xmlns:m="http://schemas.openxmlformats.org/officeDocument/2006/math">
                              <m:r>
                                <a:rPr lang="uk-UA" sz="1400">
                                  <a:effectLst/>
                                  <a:latin typeface="Cambria Math"/>
                                </a:rPr>
                                <m:t>°</m:t>
                              </m:r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+273=350</a:t>
                          </a:r>
                          <a:r>
                            <a:rPr lang="en-US" sz="1400">
                              <a:effectLst/>
                            </a:rPr>
                            <a:t>K</a:t>
                          </a:r>
                          <a:endParaRPr lang="uk-UA" sz="110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sz="1400">
                                      <a:effectLst/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2 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6∗350</m:t>
                                  </m:r>
                                </m:num>
                                <m:den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300</m:t>
                                  </m:r>
                                </m:den>
                              </m:f>
                            </m:oMath>
                          </a14:m>
                          <a:r>
                            <a:rPr lang="uk-UA" sz="1400">
                              <a:effectLst/>
                            </a:rPr>
                            <a:t>= 7л. </a:t>
                          </a:r>
                          <a:endParaRPr lang="uk-UA" sz="110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>
                              <a:effectLst/>
                            </a:rPr>
                            <a:t>Відповідь: 7 л.                                         </a:t>
                          </a:r>
                          <a:endParaRPr lang="uk-UA" sz="110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1400" dirty="0">
                              <a:effectLst/>
                            </a:rPr>
                            <a:t>Знайти:</a:t>
                          </a:r>
                          <a:endParaRPr lang="uk-UA" sz="1100" dirty="0">
                            <a:effectLst/>
                          </a:endParaRPr>
                        </a:p>
                        <a:p>
                          <a:pPr marL="457200" indent="450215"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sz="1400" i="1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1400">
                                      <a:effectLst/>
                                      <a:latin typeface="Cambria Math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uk-UA" sz="1400">
                                      <a:effectLst/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400" dirty="0">
                              <a:effectLst/>
                            </a:rPr>
                            <a:t> - ?</a:t>
                          </a:r>
                          <a:endParaRPr lang="uk-UA" sz="1100" dirty="0">
                            <a:effectLst/>
                            <a:latin typeface="Calibri"/>
                            <a:ea typeface="Times New Roman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 v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Таблиця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50558843"/>
                  </p:ext>
                </p:extLst>
              </p:nvPr>
            </p:nvGraphicFramePr>
            <p:xfrm>
              <a:off x="2627784" y="4653136"/>
              <a:ext cx="6257290" cy="1709103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128645"/>
                    <a:gridCol w="3128645"/>
                  </a:tblGrid>
                  <a:tr h="1153762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t="-2632" r="-99805" b="-57368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l="-100195" t="-1779" b="-6406"/>
                          </a:stretch>
                        </a:blipFill>
                      </a:tcPr>
                    </a:tc>
                  </a:tr>
                  <a:tr h="555341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t="-214286" r="-99805" b="-19780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14" name="Picture 2" descr="https://2.bp.blogspot.com/-5PnDMfyZOJU/WBErUoH4sMI/AAAAAAAAGjo/V2D7NbbjoUoRPjGEGa64KJ87wDDy3ZhvACK4B/s1600/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48271"/>
            <a:ext cx="1533525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36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3" y="-354631"/>
            <a:ext cx="7417718" cy="5165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48" y="3561689"/>
            <a:ext cx="2952381" cy="195238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894" y="3534554"/>
            <a:ext cx="2952381" cy="1952381"/>
          </a:xfrm>
          <a:prstGeom prst="rect">
            <a:avLst/>
          </a:prstGeom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381" y="766054"/>
            <a:ext cx="2519833" cy="66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952381" y="637792"/>
            <a:ext cx="25198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rgbClr val="00349E">
                          <a:shade val="50000"/>
                          <a:satMod val="190000"/>
                        </a:srgbClr>
                      </a:gs>
                      <a:gs pos="0">
                        <a:srgbClr val="00349E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349E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ФІНІШ</a:t>
            </a:r>
            <a:endParaRPr lang="ru-RU" sz="3600" b="1" dirty="0">
              <a:ln w="31550" cmpd="sng">
                <a:gradFill>
                  <a:gsLst>
                    <a:gs pos="70000">
                      <a:srgbClr val="00349E">
                        <a:shade val="50000"/>
                        <a:satMod val="190000"/>
                      </a:srgbClr>
                    </a:gs>
                    <a:gs pos="0">
                      <a:srgbClr val="00349E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349E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87665"/>
            <a:ext cx="3709127" cy="245281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3096"/>
            <a:ext cx="2952381" cy="19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7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844824"/>
            <a:ext cx="8229600" cy="4572000"/>
          </a:xfrm>
        </p:spPr>
        <p:txBody>
          <a:bodyPr/>
          <a:lstStyle/>
          <a:p>
            <a:r>
              <a:rPr lang="uk-UA" i="1" dirty="0" smtClean="0">
                <a:latin typeface="Gabriola" pitchFamily="82" charset="0"/>
              </a:rPr>
              <a:t>1 Повторити §22, 23,26.</a:t>
            </a:r>
            <a:endParaRPr lang="ru-RU" i="1" dirty="0" smtClean="0">
              <a:latin typeface="Gabriola" pitchFamily="82" charset="0"/>
            </a:endParaRPr>
          </a:p>
          <a:p>
            <a:pPr lvl="0"/>
            <a:r>
              <a:rPr lang="uk-UA" i="1" dirty="0" smtClean="0">
                <a:latin typeface="Gabriola" pitchFamily="82" charset="0"/>
              </a:rPr>
              <a:t>Скласти кросворд, </a:t>
            </a:r>
            <a:r>
              <a:rPr lang="en-US" i="1" dirty="0" smtClean="0">
                <a:latin typeface="Gabriola" pitchFamily="82" charset="0"/>
              </a:rPr>
              <a:t> </a:t>
            </a:r>
            <a:r>
              <a:rPr lang="uk-UA" i="1" dirty="0" smtClean="0">
                <a:latin typeface="Gabriola" pitchFamily="82" charset="0"/>
              </a:rPr>
              <a:t>використовуючи </a:t>
            </a:r>
            <a:r>
              <a:rPr lang="en-US" i="1" dirty="0">
                <a:latin typeface="Gabriola" pitchFamily="82" charset="0"/>
              </a:rPr>
              <a:t> </a:t>
            </a:r>
            <a:r>
              <a:rPr lang="uk-UA" i="1" dirty="0" smtClean="0">
                <a:latin typeface="Gabriola" pitchFamily="82" charset="0"/>
              </a:rPr>
              <a:t>терміни з розділу </a:t>
            </a:r>
          </a:p>
          <a:p>
            <a:pPr lvl="0">
              <a:buNone/>
            </a:pPr>
            <a:r>
              <a:rPr lang="uk-UA" i="1" dirty="0" smtClean="0">
                <a:latin typeface="Gabriola" pitchFamily="82" charset="0"/>
              </a:rPr>
              <a:t>«Молекулярна </a:t>
            </a:r>
            <a:r>
              <a:rPr lang="en-US" i="1" dirty="0" smtClean="0">
                <a:latin typeface="Gabriola" pitchFamily="82" charset="0"/>
              </a:rPr>
              <a:t> </a:t>
            </a:r>
            <a:r>
              <a:rPr lang="uk-UA" i="1" dirty="0" smtClean="0">
                <a:latin typeface="Gabriola" pitchFamily="82" charset="0"/>
              </a:rPr>
              <a:t>фізика» .</a:t>
            </a:r>
          </a:p>
          <a:p>
            <a:r>
              <a:rPr lang="uk-UA" i="1" dirty="0" smtClean="0">
                <a:latin typeface="Gabriola" pitchFamily="82" charset="0"/>
              </a:rPr>
              <a:t>Підготуватись до контрольної роботи</a:t>
            </a:r>
            <a:endParaRPr lang="ru-RU" i="1" dirty="0" smtClean="0">
              <a:latin typeface="Gabriola" pitchFamily="82" charset="0"/>
            </a:endParaRPr>
          </a:p>
          <a:p>
            <a:endParaRPr lang="ru-RU" i="1" dirty="0">
              <a:latin typeface="Gabriola" pitchFamily="8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u="sng" dirty="0" smtClean="0">
                <a:latin typeface="Gabriola" pitchFamily="82" charset="0"/>
              </a:rPr>
              <a:t>Домашнє завдання</a:t>
            </a:r>
            <a:r>
              <a:rPr lang="ru-RU" i="1" dirty="0" smtClean="0">
                <a:latin typeface="Gabriola" pitchFamily="82" charset="0"/>
              </a:rPr>
              <a:t/>
            </a:r>
            <a:br>
              <a:rPr lang="ru-RU" i="1" dirty="0" smtClean="0">
                <a:latin typeface="Gabriola" pitchFamily="82" charset="0"/>
              </a:rPr>
            </a:br>
            <a:endParaRPr lang="ru-RU" i="1" dirty="0">
              <a:latin typeface="Gabriola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73016"/>
            <a:ext cx="3240360" cy="301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Я тебя люблю!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05064"/>
            <a:ext cx="4108450" cy="233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Форма хвиль">
  <a:themeElements>
    <a:clrScheme name="Форма хвиль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Форма хвиль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Форма хвиль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7802</TotalTime>
  <Words>1481</Words>
  <Application>Microsoft Office PowerPoint</Application>
  <PresentationFormat>Екран (4:3)</PresentationFormat>
  <Paragraphs>263</Paragraphs>
  <Slides>37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37</vt:i4>
      </vt:variant>
    </vt:vector>
  </HeadingPairs>
  <TitlesOfParts>
    <vt:vector size="38" baseType="lpstr">
      <vt:lpstr>Форма хвиль</vt:lpstr>
      <vt:lpstr>v</vt:lpstr>
      <vt:lpstr>Мета уроку: </vt:lpstr>
      <vt:lpstr>Епіграф уроку:   </vt:lpstr>
      <vt:lpstr>КОМАНДИ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Домашнє завдання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Розв’язування фізичних задач з теми: основи молекулярно кінетичної теорії</dc:title>
  <dc:creator>Иван</dc:creator>
  <cp:lastModifiedBy>Користувач Windows</cp:lastModifiedBy>
  <cp:revision>226</cp:revision>
  <dcterms:modified xsi:type="dcterms:W3CDTF">2023-09-28T09:19:58Z</dcterms:modified>
</cp:coreProperties>
</file>