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4"/>
  </p:notesMasterIdLst>
  <p:sldIdLst>
    <p:sldId id="257" r:id="rId2"/>
    <p:sldId id="286" r:id="rId3"/>
    <p:sldId id="287" r:id="rId4"/>
    <p:sldId id="288" r:id="rId5"/>
    <p:sldId id="289" r:id="rId6"/>
    <p:sldId id="256" r:id="rId7"/>
    <p:sldId id="268" r:id="rId8"/>
    <p:sldId id="271" r:id="rId9"/>
    <p:sldId id="260" r:id="rId10"/>
    <p:sldId id="258" r:id="rId11"/>
    <p:sldId id="272" r:id="rId12"/>
    <p:sldId id="259" r:id="rId13"/>
    <p:sldId id="273" r:id="rId14"/>
    <p:sldId id="269" r:id="rId15"/>
    <p:sldId id="270" r:id="rId16"/>
    <p:sldId id="290" r:id="rId17"/>
    <p:sldId id="261" r:id="rId18"/>
    <p:sldId id="262" r:id="rId19"/>
    <p:sldId id="264" r:id="rId20"/>
    <p:sldId id="265" r:id="rId21"/>
    <p:sldId id="266" r:id="rId22"/>
    <p:sldId id="285" r:id="rId23"/>
    <p:sldId id="274" r:id="rId24"/>
    <p:sldId id="275" r:id="rId25"/>
    <p:sldId id="277" r:id="rId26"/>
    <p:sldId id="276" r:id="rId27"/>
    <p:sldId id="279" r:id="rId28"/>
    <p:sldId id="284" r:id="rId29"/>
    <p:sldId id="282" r:id="rId30"/>
    <p:sldId id="278" r:id="rId31"/>
    <p:sldId id="281" r:id="rId32"/>
    <p:sldId id="291" r:id="rId33"/>
    <p:sldId id="283" r:id="rId34"/>
    <p:sldId id="292" r:id="rId35"/>
    <p:sldId id="263" r:id="rId36"/>
    <p:sldId id="298" r:id="rId37"/>
    <p:sldId id="294" r:id="rId38"/>
    <p:sldId id="267" r:id="rId39"/>
    <p:sldId id="296" r:id="rId40"/>
    <p:sldId id="293" r:id="rId41"/>
    <p:sldId id="295" r:id="rId42"/>
    <p:sldId id="297" r:id="rId43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8D71C58-A6EB-48BD-8EF6-31086BAFA879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20ED52E7-3039-4158-AD58-D066AFB85416}">
      <dgm:prSet phldrT="[Текст]"/>
      <dgm:spPr/>
      <dgm:t>
        <a:bodyPr/>
        <a:lstStyle/>
        <a:p>
          <a:r>
            <a:rPr lang="uk-UA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Black" pitchFamily="34" charset="0"/>
              <a:cs typeface="Aparajita" pitchFamily="34" charset="0"/>
            </a:rPr>
            <a:t>1. Постійний магніт може мати 1 полюс.</a:t>
          </a:r>
          <a:endParaRPr lang="uk-UA" b="0" cap="none" spc="0" dirty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331413C0-C967-4AE9-96B4-0EC533EF535C}" type="parTrans" cxnId="{03242E49-3C04-41A2-9E7B-5BE53A2E57F2}">
      <dgm:prSet/>
      <dgm:spPr/>
      <dgm:t>
        <a:bodyPr/>
        <a:lstStyle/>
        <a:p>
          <a:endParaRPr lang="uk-UA" b="0" cap="none" spc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7B73EC02-76DA-494E-B268-6678DEBF0628}" type="sibTrans" cxnId="{03242E49-3C04-41A2-9E7B-5BE53A2E57F2}">
      <dgm:prSet/>
      <dgm:spPr/>
      <dgm:t>
        <a:bodyPr/>
        <a:lstStyle/>
        <a:p>
          <a:endParaRPr lang="uk-UA" b="0" cap="none" spc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DFAE2D7A-048C-4774-99D0-CD553019DF99}">
      <dgm:prSet phldrT="[Текст]"/>
      <dgm:spPr/>
      <dgm:t>
        <a:bodyPr/>
        <a:lstStyle/>
        <a:p>
          <a:r>
            <a:rPr lang="uk-UA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Black" pitchFamily="34" charset="0"/>
              <a:cs typeface="Aparajita" pitchFamily="34" charset="0"/>
            </a:rPr>
            <a:t>2. Постійний магніт може мати 2 північних полюси.</a:t>
          </a:r>
          <a:endParaRPr lang="uk-UA" b="0" cap="none" spc="0" dirty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33EB774D-1893-46AF-925B-7DF48F7DD76A}" type="parTrans" cxnId="{DBE9295D-89CA-485E-B69E-01244865AE10}">
      <dgm:prSet/>
      <dgm:spPr/>
      <dgm:t>
        <a:bodyPr/>
        <a:lstStyle/>
        <a:p>
          <a:endParaRPr lang="uk-UA" b="0" cap="none" spc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0328D5F7-E5A3-4C97-8F61-6FF49C6C6477}" type="sibTrans" cxnId="{DBE9295D-89CA-485E-B69E-01244865AE10}">
      <dgm:prSet/>
      <dgm:spPr/>
      <dgm:t>
        <a:bodyPr/>
        <a:lstStyle/>
        <a:p>
          <a:endParaRPr lang="uk-UA" b="0" cap="none" spc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813523FA-BA28-4DAB-BF42-FD8DF718A0A4}">
      <dgm:prSet phldrT="[Текст]"/>
      <dgm:spPr/>
      <dgm:t>
        <a:bodyPr/>
        <a:lstStyle/>
        <a:p>
          <a:r>
            <a:rPr lang="uk-UA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Black" pitchFamily="34" charset="0"/>
              <a:cs typeface="Aparajita" pitchFamily="34" charset="0"/>
            </a:rPr>
            <a:t>3. Постійний магніт може мати 2 полюси: північний і південний.</a:t>
          </a:r>
          <a:endParaRPr lang="uk-UA" b="0" cap="none" spc="0" dirty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F96FF4A5-C9F5-45C5-B6F4-878EC0DA3E51}" type="sibTrans" cxnId="{285FFEDD-1386-49B8-B933-1DBE76319C3C}">
      <dgm:prSet/>
      <dgm:spPr/>
      <dgm:t>
        <a:bodyPr/>
        <a:lstStyle/>
        <a:p>
          <a:endParaRPr lang="uk-UA" b="0" cap="none" spc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5EC2E7F1-A957-4729-B8A9-E451CA1B2C2B}" type="parTrans" cxnId="{285FFEDD-1386-49B8-B933-1DBE76319C3C}">
      <dgm:prSet/>
      <dgm:spPr/>
      <dgm:t>
        <a:bodyPr/>
        <a:lstStyle/>
        <a:p>
          <a:endParaRPr lang="uk-UA" b="0" cap="none" spc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AA3102D7-506D-479D-B363-D81D016457D0}">
      <dgm:prSet phldrT="[Текст]"/>
      <dgm:spPr/>
      <dgm:t>
        <a:bodyPr/>
        <a:lstStyle/>
        <a:p>
          <a:r>
            <a:rPr lang="uk-UA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Black" pitchFamily="34" charset="0"/>
              <a:cs typeface="Aparajita" pitchFamily="34" charset="0"/>
            </a:rPr>
            <a:t>5. Постійний магніт може мати 3 полюси.</a:t>
          </a:r>
          <a:endParaRPr lang="uk-UA" b="0" cap="none" spc="0" dirty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284204BD-881C-4D41-9B87-3FEFBB69D490}" type="sibTrans" cxnId="{6DF6D90B-E746-4B0E-9A5F-96A2C79DA8ED}">
      <dgm:prSet/>
      <dgm:spPr/>
      <dgm:t>
        <a:bodyPr/>
        <a:lstStyle/>
        <a:p>
          <a:endParaRPr lang="uk-UA" b="0" cap="none" spc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F4AABFD0-C39F-4303-97B6-05CB652FD563}" type="parTrans" cxnId="{6DF6D90B-E746-4B0E-9A5F-96A2C79DA8ED}">
      <dgm:prSet/>
      <dgm:spPr/>
      <dgm:t>
        <a:bodyPr/>
        <a:lstStyle/>
        <a:p>
          <a:endParaRPr lang="uk-UA" b="0" cap="none" spc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7AE1F566-AEED-4D69-8FAA-ED9A06A43D18}">
      <dgm:prSet phldrT="[Текст]"/>
      <dgm:spPr/>
      <dgm:t>
        <a:bodyPr/>
        <a:lstStyle/>
        <a:p>
          <a:r>
            <a:rPr lang="uk-UA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Black" pitchFamily="34" charset="0"/>
              <a:cs typeface="Aparajita" pitchFamily="34" charset="0"/>
            </a:rPr>
            <a:t>4. Можна намагнітити кусок сталі таким чином, що він буде мати 4 або 6 полюсів.</a:t>
          </a:r>
          <a:endParaRPr lang="uk-UA" b="0" cap="none" spc="0" dirty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17E551B9-31E1-4343-A5A3-D5E4D719159B}" type="sibTrans" cxnId="{71BAB338-46F5-4361-8462-42C4959744DB}">
      <dgm:prSet/>
      <dgm:spPr/>
      <dgm:t>
        <a:bodyPr/>
        <a:lstStyle/>
        <a:p>
          <a:endParaRPr lang="uk-UA" b="0" cap="none" spc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C7603BEF-F44D-4E01-AEC3-67BAEAB62677}" type="parTrans" cxnId="{71BAB338-46F5-4361-8462-42C4959744DB}">
      <dgm:prSet/>
      <dgm:spPr/>
      <dgm:t>
        <a:bodyPr/>
        <a:lstStyle/>
        <a:p>
          <a:endParaRPr lang="uk-UA" b="0" cap="none" spc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834276D3-5C66-431A-BCCB-A919C004FE2B}" type="pres">
      <dgm:prSet presAssocID="{A8D71C58-A6EB-48BD-8EF6-31086BAFA879}" presName="linear" presStyleCnt="0">
        <dgm:presLayoutVars>
          <dgm:animLvl val="lvl"/>
          <dgm:resizeHandles val="exact"/>
        </dgm:presLayoutVars>
      </dgm:prSet>
      <dgm:spPr/>
    </dgm:pt>
    <dgm:pt modelId="{EB99CF1F-7AA5-4176-A2A8-F0E67C0C3B8A}" type="pres">
      <dgm:prSet presAssocID="{20ED52E7-3039-4158-AD58-D066AFB85416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E5EE1299-080C-4B07-9402-875F8103FAD6}" type="pres">
      <dgm:prSet presAssocID="{7B73EC02-76DA-494E-B268-6678DEBF0628}" presName="spacer" presStyleCnt="0"/>
      <dgm:spPr/>
    </dgm:pt>
    <dgm:pt modelId="{24F8D8F9-7E3F-4270-8652-35F51A734240}" type="pres">
      <dgm:prSet presAssocID="{DFAE2D7A-048C-4774-99D0-CD553019DF99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0F310328-E761-47A6-8C5E-43BDA15AE5B4}" type="pres">
      <dgm:prSet presAssocID="{0328D5F7-E5A3-4C97-8F61-6FF49C6C6477}" presName="spacer" presStyleCnt="0"/>
      <dgm:spPr/>
    </dgm:pt>
    <dgm:pt modelId="{446D4D02-590D-4174-BB64-F6B6D6AEC03F}" type="pres">
      <dgm:prSet presAssocID="{813523FA-BA28-4DAB-BF42-FD8DF718A0A4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F601F588-FE84-4B6A-A142-1C298F829F94}" type="pres">
      <dgm:prSet presAssocID="{F96FF4A5-C9F5-45C5-B6F4-878EC0DA3E51}" presName="spacer" presStyleCnt="0"/>
      <dgm:spPr/>
    </dgm:pt>
    <dgm:pt modelId="{7E1127A1-1089-4C1A-A9E7-15FDC0FD6EE1}" type="pres">
      <dgm:prSet presAssocID="{7AE1F566-AEED-4D69-8FAA-ED9A06A43D18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8A1BAB11-3548-41A6-88F6-7982E5DBFE88}" type="pres">
      <dgm:prSet presAssocID="{17E551B9-31E1-4343-A5A3-D5E4D719159B}" presName="spacer" presStyleCnt="0"/>
      <dgm:spPr/>
    </dgm:pt>
    <dgm:pt modelId="{BA898BC0-9238-47B8-8E5D-2531A3CB5E4F}" type="pres">
      <dgm:prSet presAssocID="{AA3102D7-506D-479D-B363-D81D016457D0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6DF6D90B-E746-4B0E-9A5F-96A2C79DA8ED}" srcId="{A8D71C58-A6EB-48BD-8EF6-31086BAFA879}" destId="{AA3102D7-506D-479D-B363-D81D016457D0}" srcOrd="4" destOrd="0" parTransId="{F4AABFD0-C39F-4303-97B6-05CB652FD563}" sibTransId="{284204BD-881C-4D41-9B87-3FEFBB69D490}"/>
    <dgm:cxn modelId="{71BAB338-46F5-4361-8462-42C4959744DB}" srcId="{A8D71C58-A6EB-48BD-8EF6-31086BAFA879}" destId="{7AE1F566-AEED-4D69-8FAA-ED9A06A43D18}" srcOrd="3" destOrd="0" parTransId="{C7603BEF-F44D-4E01-AEC3-67BAEAB62677}" sibTransId="{17E551B9-31E1-4343-A5A3-D5E4D719159B}"/>
    <dgm:cxn modelId="{DBE9295D-89CA-485E-B69E-01244865AE10}" srcId="{A8D71C58-A6EB-48BD-8EF6-31086BAFA879}" destId="{DFAE2D7A-048C-4774-99D0-CD553019DF99}" srcOrd="1" destOrd="0" parTransId="{33EB774D-1893-46AF-925B-7DF48F7DD76A}" sibTransId="{0328D5F7-E5A3-4C97-8F61-6FF49C6C6477}"/>
    <dgm:cxn modelId="{03242E49-3C04-41A2-9E7B-5BE53A2E57F2}" srcId="{A8D71C58-A6EB-48BD-8EF6-31086BAFA879}" destId="{20ED52E7-3039-4158-AD58-D066AFB85416}" srcOrd="0" destOrd="0" parTransId="{331413C0-C967-4AE9-96B4-0EC533EF535C}" sibTransId="{7B73EC02-76DA-494E-B268-6678DEBF0628}"/>
    <dgm:cxn modelId="{02A27656-5899-403F-B359-7B855F703031}" type="presOf" srcId="{AA3102D7-506D-479D-B363-D81D016457D0}" destId="{BA898BC0-9238-47B8-8E5D-2531A3CB5E4F}" srcOrd="0" destOrd="0" presId="urn:microsoft.com/office/officeart/2005/8/layout/vList2"/>
    <dgm:cxn modelId="{5C83697F-0491-4819-A191-D4E9C56AF482}" type="presOf" srcId="{7AE1F566-AEED-4D69-8FAA-ED9A06A43D18}" destId="{7E1127A1-1089-4C1A-A9E7-15FDC0FD6EE1}" srcOrd="0" destOrd="0" presId="urn:microsoft.com/office/officeart/2005/8/layout/vList2"/>
    <dgm:cxn modelId="{3DCB5C90-99AE-4C7C-BE87-0FFB4BFA3F20}" type="presOf" srcId="{813523FA-BA28-4DAB-BF42-FD8DF718A0A4}" destId="{446D4D02-590D-4174-BB64-F6B6D6AEC03F}" srcOrd="0" destOrd="0" presId="urn:microsoft.com/office/officeart/2005/8/layout/vList2"/>
    <dgm:cxn modelId="{DE60C999-7435-4BEF-8DB7-15DF80F582A1}" type="presOf" srcId="{20ED52E7-3039-4158-AD58-D066AFB85416}" destId="{EB99CF1F-7AA5-4176-A2A8-F0E67C0C3B8A}" srcOrd="0" destOrd="0" presId="urn:microsoft.com/office/officeart/2005/8/layout/vList2"/>
    <dgm:cxn modelId="{2F63B7A8-40D4-41D6-BA59-DCBB154F5924}" type="presOf" srcId="{A8D71C58-A6EB-48BD-8EF6-31086BAFA879}" destId="{834276D3-5C66-431A-BCCB-A919C004FE2B}" srcOrd="0" destOrd="0" presId="urn:microsoft.com/office/officeart/2005/8/layout/vList2"/>
    <dgm:cxn modelId="{285FFEDD-1386-49B8-B933-1DBE76319C3C}" srcId="{A8D71C58-A6EB-48BD-8EF6-31086BAFA879}" destId="{813523FA-BA28-4DAB-BF42-FD8DF718A0A4}" srcOrd="2" destOrd="0" parTransId="{5EC2E7F1-A957-4729-B8A9-E451CA1B2C2B}" sibTransId="{F96FF4A5-C9F5-45C5-B6F4-878EC0DA3E51}"/>
    <dgm:cxn modelId="{938687EA-B7C2-4C40-A82D-FE8EDEE52AE3}" type="presOf" srcId="{DFAE2D7A-048C-4774-99D0-CD553019DF99}" destId="{24F8D8F9-7E3F-4270-8652-35F51A734240}" srcOrd="0" destOrd="0" presId="urn:microsoft.com/office/officeart/2005/8/layout/vList2"/>
    <dgm:cxn modelId="{C5DD003C-B52C-42E5-9607-5A53BEDB417A}" type="presParOf" srcId="{834276D3-5C66-431A-BCCB-A919C004FE2B}" destId="{EB99CF1F-7AA5-4176-A2A8-F0E67C0C3B8A}" srcOrd="0" destOrd="0" presId="urn:microsoft.com/office/officeart/2005/8/layout/vList2"/>
    <dgm:cxn modelId="{7A87B78B-0508-4B02-9483-BB23FF1AF7DC}" type="presParOf" srcId="{834276D3-5C66-431A-BCCB-A919C004FE2B}" destId="{E5EE1299-080C-4B07-9402-875F8103FAD6}" srcOrd="1" destOrd="0" presId="urn:microsoft.com/office/officeart/2005/8/layout/vList2"/>
    <dgm:cxn modelId="{DAAB41ED-19AC-4A90-B95A-D61B2227DF0B}" type="presParOf" srcId="{834276D3-5C66-431A-BCCB-A919C004FE2B}" destId="{24F8D8F9-7E3F-4270-8652-35F51A734240}" srcOrd="2" destOrd="0" presId="urn:microsoft.com/office/officeart/2005/8/layout/vList2"/>
    <dgm:cxn modelId="{85F9D108-222E-4112-9970-3403DD04C699}" type="presParOf" srcId="{834276D3-5C66-431A-BCCB-A919C004FE2B}" destId="{0F310328-E761-47A6-8C5E-43BDA15AE5B4}" srcOrd="3" destOrd="0" presId="urn:microsoft.com/office/officeart/2005/8/layout/vList2"/>
    <dgm:cxn modelId="{5D2CC47D-0F10-47B9-A063-66A4B646F87B}" type="presParOf" srcId="{834276D3-5C66-431A-BCCB-A919C004FE2B}" destId="{446D4D02-590D-4174-BB64-F6B6D6AEC03F}" srcOrd="4" destOrd="0" presId="urn:microsoft.com/office/officeart/2005/8/layout/vList2"/>
    <dgm:cxn modelId="{6C7ADABA-EDBF-497F-8191-DC41D25D1C3A}" type="presParOf" srcId="{834276D3-5C66-431A-BCCB-A919C004FE2B}" destId="{F601F588-FE84-4B6A-A142-1C298F829F94}" srcOrd="5" destOrd="0" presId="urn:microsoft.com/office/officeart/2005/8/layout/vList2"/>
    <dgm:cxn modelId="{D6785AA1-BF91-488B-811E-774CE3C4D5E3}" type="presParOf" srcId="{834276D3-5C66-431A-BCCB-A919C004FE2B}" destId="{7E1127A1-1089-4C1A-A9E7-15FDC0FD6EE1}" srcOrd="6" destOrd="0" presId="urn:microsoft.com/office/officeart/2005/8/layout/vList2"/>
    <dgm:cxn modelId="{59FA888E-C973-443B-BFFC-F650DC6736DA}" type="presParOf" srcId="{834276D3-5C66-431A-BCCB-A919C004FE2B}" destId="{8A1BAB11-3548-41A6-88F6-7982E5DBFE88}" srcOrd="7" destOrd="0" presId="urn:microsoft.com/office/officeart/2005/8/layout/vList2"/>
    <dgm:cxn modelId="{612E88AF-0350-4CF1-9F9D-AE10F966F8D5}" type="presParOf" srcId="{834276D3-5C66-431A-BCCB-A919C004FE2B}" destId="{BA898BC0-9238-47B8-8E5D-2531A3CB5E4F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99CF1F-7AA5-4176-A2A8-F0E67C0C3B8A}">
      <dsp:nvSpPr>
        <dsp:cNvPr id="0" name=""/>
        <dsp:cNvSpPr/>
      </dsp:nvSpPr>
      <dsp:spPr>
        <a:xfrm>
          <a:off x="0" y="67089"/>
          <a:ext cx="8568952" cy="93289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100" b="0" kern="120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Black" pitchFamily="34" charset="0"/>
              <a:cs typeface="Aparajita" pitchFamily="34" charset="0"/>
            </a:rPr>
            <a:t>1. Постійний магніт може мати 1 полюс.</a:t>
          </a:r>
          <a:endParaRPr lang="uk-UA" sz="2100" b="0" kern="1200" cap="none" spc="0" dirty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sp:txBody>
      <dsp:txXfrm>
        <a:off x="45540" y="112629"/>
        <a:ext cx="8477872" cy="841812"/>
      </dsp:txXfrm>
    </dsp:sp>
    <dsp:sp modelId="{24F8D8F9-7E3F-4270-8652-35F51A734240}">
      <dsp:nvSpPr>
        <dsp:cNvPr id="0" name=""/>
        <dsp:cNvSpPr/>
      </dsp:nvSpPr>
      <dsp:spPr>
        <a:xfrm>
          <a:off x="0" y="1060461"/>
          <a:ext cx="8568952" cy="93289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100" b="0" kern="120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Black" pitchFamily="34" charset="0"/>
              <a:cs typeface="Aparajita" pitchFamily="34" charset="0"/>
            </a:rPr>
            <a:t>2. Постійний магніт може мати 2 північних полюси.</a:t>
          </a:r>
          <a:endParaRPr lang="uk-UA" sz="2100" b="0" kern="1200" cap="none" spc="0" dirty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sp:txBody>
      <dsp:txXfrm>
        <a:off x="45540" y="1106001"/>
        <a:ext cx="8477872" cy="841812"/>
      </dsp:txXfrm>
    </dsp:sp>
    <dsp:sp modelId="{446D4D02-590D-4174-BB64-F6B6D6AEC03F}">
      <dsp:nvSpPr>
        <dsp:cNvPr id="0" name=""/>
        <dsp:cNvSpPr/>
      </dsp:nvSpPr>
      <dsp:spPr>
        <a:xfrm>
          <a:off x="0" y="2053833"/>
          <a:ext cx="8568952" cy="93289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100" b="0" kern="120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Black" pitchFamily="34" charset="0"/>
              <a:cs typeface="Aparajita" pitchFamily="34" charset="0"/>
            </a:rPr>
            <a:t>3. Постійний магніт може мати 2 полюси: північний і південний.</a:t>
          </a:r>
          <a:endParaRPr lang="uk-UA" sz="2100" b="0" kern="1200" cap="none" spc="0" dirty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sp:txBody>
      <dsp:txXfrm>
        <a:off x="45540" y="2099373"/>
        <a:ext cx="8477872" cy="841812"/>
      </dsp:txXfrm>
    </dsp:sp>
    <dsp:sp modelId="{7E1127A1-1089-4C1A-A9E7-15FDC0FD6EE1}">
      <dsp:nvSpPr>
        <dsp:cNvPr id="0" name=""/>
        <dsp:cNvSpPr/>
      </dsp:nvSpPr>
      <dsp:spPr>
        <a:xfrm>
          <a:off x="0" y="3047206"/>
          <a:ext cx="8568952" cy="93289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100" b="0" kern="120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Black" pitchFamily="34" charset="0"/>
              <a:cs typeface="Aparajita" pitchFamily="34" charset="0"/>
            </a:rPr>
            <a:t>4. Можна намагнітити кусок сталі таким чином, що він буде мати 4 або 6 полюсів.</a:t>
          </a:r>
          <a:endParaRPr lang="uk-UA" sz="2100" b="0" kern="1200" cap="none" spc="0" dirty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sp:txBody>
      <dsp:txXfrm>
        <a:off x="45540" y="3092746"/>
        <a:ext cx="8477872" cy="841812"/>
      </dsp:txXfrm>
    </dsp:sp>
    <dsp:sp modelId="{BA898BC0-9238-47B8-8E5D-2531A3CB5E4F}">
      <dsp:nvSpPr>
        <dsp:cNvPr id="0" name=""/>
        <dsp:cNvSpPr/>
      </dsp:nvSpPr>
      <dsp:spPr>
        <a:xfrm>
          <a:off x="0" y="4040578"/>
          <a:ext cx="8568952" cy="93289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100" b="0" kern="120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Black" pitchFamily="34" charset="0"/>
              <a:cs typeface="Aparajita" pitchFamily="34" charset="0"/>
            </a:rPr>
            <a:t>5. Постійний магніт може мати 3 полюси.</a:t>
          </a:r>
          <a:endParaRPr lang="uk-UA" sz="2100" b="0" kern="1200" cap="none" spc="0" dirty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sp:txBody>
      <dsp:txXfrm>
        <a:off x="45540" y="4086118"/>
        <a:ext cx="8477872" cy="8418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FBC1E1-9650-4045-8E37-F7E982F4541A}" type="datetimeFigureOut">
              <a:rPr lang="uk-UA" smtClean="0"/>
              <a:pPr/>
              <a:t>04.02.2023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520A9C-DBB7-4EC6-B77A-40B04E88F38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728430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520A9C-DBB7-4EC6-B77A-40B04E88F388}" type="slidenum">
              <a:rPr lang="uk-UA" smtClean="0"/>
              <a:pPr/>
              <a:t>27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728105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520A9C-DBB7-4EC6-B77A-40B04E88F388}" type="slidenum">
              <a:rPr lang="uk-UA" smtClean="0"/>
              <a:pPr/>
              <a:t>28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728105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40000"/>
                <a:lumOff val="60000"/>
              </a:schemeClr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04.02.2023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Relationship Id="rId5" Type="http://schemas.microsoft.com/office/2007/relationships/hdphoto" Target="../media/hdphoto2.wdp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1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8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8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http://yrok.pp.ua/uploads/posts/2017-09/scho-take-magnt-vidi-vlastivost-magntv_371.jpe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10844" y="2402009"/>
            <a:ext cx="2376264" cy="2053977"/>
          </a:xfrm>
          <a:prstGeom prst="flowChartMagneticDrum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3953" y="4581128"/>
            <a:ext cx="8710535" cy="1872208"/>
          </a:xfrm>
        </p:spPr>
        <p:txBody>
          <a:bodyPr>
            <a:normAutofit lnSpcReduction="10000"/>
          </a:bodyPr>
          <a:lstStyle/>
          <a:p>
            <a:pPr lvl="0" algn="just"/>
            <a:r>
              <a:rPr lang="ru-RU" sz="2400" b="1" i="1" u="sng" dirty="0">
                <a:solidFill>
                  <a:srgbClr val="0070C0"/>
                </a:solidFill>
                <a:latin typeface="Book Antiqua" panose="02040602050305030304" pitchFamily="18" charset="0"/>
                <a:cs typeface="Arial" pitchFamily="34" charset="0"/>
              </a:rPr>
              <a:t>Мета уроку</a:t>
            </a:r>
            <a:r>
              <a:rPr lang="ru-RU" sz="2400" dirty="0">
                <a:solidFill>
                  <a:srgbClr val="0070C0"/>
                </a:solidFill>
                <a:latin typeface="Book Antiqua" panose="02040602050305030304" pitchFamily="18" charset="0"/>
                <a:cs typeface="Arial" pitchFamily="34" charset="0"/>
              </a:rPr>
              <a:t>: </a:t>
            </a:r>
            <a:r>
              <a:rPr lang="uk-UA" sz="2400" dirty="0">
                <a:solidFill>
                  <a:srgbClr val="0070C0"/>
                </a:solidFill>
                <a:latin typeface="Book Antiqua" panose="02040602050305030304" pitchFamily="18" charset="0"/>
                <a:cs typeface="Arial" pitchFamily="34" charset="0"/>
              </a:rPr>
              <a:t>сформувати уявлення про магнітні властивості речовин; ввести поняття магнітної проникності речовини; сформувати навички практичного застосування магнітних матеріалів у техніці, медицині та ін. галузях.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53953" y="188640"/>
            <a:ext cx="8890047" cy="3339802"/>
          </a:xfrm>
        </p:spPr>
        <p:txBody>
          <a:bodyPr anchor="t">
            <a:normAutofit/>
          </a:bodyPr>
          <a:lstStyle/>
          <a:p>
            <a:r>
              <a:rPr lang="uk-UA" sz="4800" b="1" i="1" dirty="0">
                <a:solidFill>
                  <a:srgbClr val="FF0000"/>
                </a:solidFill>
                <a:effectLst/>
                <a:latin typeface="Times New Roman" pitchFamily="18" charset="0"/>
              </a:rPr>
              <a:t>Магнітні властивості речовин</a:t>
            </a:r>
            <a:r>
              <a:rPr lang="uk-UA" sz="4800" dirty="0">
                <a:solidFill>
                  <a:srgbClr val="FF0000"/>
                </a:solidFill>
                <a:effectLst/>
                <a:latin typeface="Times New Roman" pitchFamily="18" charset="0"/>
              </a:rPr>
              <a:t>. </a:t>
            </a:r>
            <a:br>
              <a:rPr lang="uk-UA" sz="4800" dirty="0">
                <a:solidFill>
                  <a:srgbClr val="FF0000"/>
                </a:solidFill>
                <a:effectLst/>
                <a:latin typeface="Times New Roman" pitchFamily="18" charset="0"/>
              </a:rPr>
            </a:br>
            <a:r>
              <a:rPr lang="uk-UA" sz="4800" dirty="0">
                <a:solidFill>
                  <a:srgbClr val="FF0000"/>
                </a:solidFill>
                <a:effectLst/>
                <a:latin typeface="Times New Roman" pitchFamily="18" charset="0"/>
              </a:rPr>
              <a:t>       </a:t>
            </a:r>
            <a:r>
              <a:rPr lang="uk-UA" sz="4800" b="1" i="1" dirty="0">
                <a:solidFill>
                  <a:srgbClr val="FF0000"/>
                </a:solidFill>
                <a:effectLst/>
                <a:latin typeface="Times New Roman" pitchFamily="18" charset="0"/>
              </a:rPr>
              <a:t>Застосування магнітних матеріалів</a:t>
            </a:r>
            <a:r>
              <a:rPr lang="uk-UA" sz="4800" dirty="0">
                <a:solidFill>
                  <a:srgbClr val="FF0000"/>
                </a:solidFill>
                <a:effectLst/>
                <a:latin typeface="Times New Roman" pitchFamily="18" charset="0"/>
              </a:rPr>
              <a:t>.</a:t>
            </a:r>
            <a:endParaRPr lang="ru-RU" sz="4800" dirty="0">
              <a:solidFill>
                <a:srgbClr val="FF0000"/>
              </a:solidFill>
              <a:effectLst/>
              <a:latin typeface="Times New Roman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F03DA93-20A4-C0E8-E26A-B2C71A2DF6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953" y="2846052"/>
            <a:ext cx="2426276" cy="136478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3DDA43E-EED8-010E-8D7A-CAF6785334C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5322" y="2746609"/>
            <a:ext cx="2426274" cy="1364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85054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3953" y="980728"/>
            <a:ext cx="8782543" cy="5688632"/>
          </a:xfrm>
        </p:spPr>
        <p:txBody>
          <a:bodyPr>
            <a:normAutofit fontScale="92500"/>
          </a:bodyPr>
          <a:lstStyle/>
          <a:p>
            <a:pPr lvl="0" algn="just"/>
            <a:r>
              <a:rPr lang="uk-UA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Роль магнітів в нашому житті важко переоцінити. Якщо уявити, що завтра зникнуть всі магніти, то одночасно зникнуть і мобільні та стаціонарні телефони, комп'ютери, </a:t>
            </a:r>
            <a:r>
              <a:rPr lang="uk-UA" dirty="0">
                <a:solidFill>
                  <a:srgbClr val="0070C0"/>
                </a:solidFill>
                <a:latin typeface="Book Antiqua" panose="02040602050305030304" pitchFamily="18" charset="0"/>
                <a:cs typeface="Arial" pitchFamily="34" charset="0"/>
              </a:rPr>
              <a:t>автомобілі</a:t>
            </a:r>
            <a:r>
              <a:rPr lang="uk-UA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, літаки та вся електроніка та радіотехніка. Ми не зможемо користуватися послугами банків, банківськими картками, в медицині – апаратами МРТ та УЗД та ін.</a:t>
            </a:r>
          </a:p>
          <a:p>
            <a:pPr lvl="0" algn="just"/>
            <a:r>
              <a:rPr lang="uk-UA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Отже, сьогодні на уроці ви дізнаєтесь, як будь-яка речовина взаємодіє з магнітним полем і де на практиці застосовуються магнітні матеріали.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" y="14068"/>
            <a:ext cx="9144000" cy="840051"/>
          </a:xfrm>
          <a:solidFill>
            <a:schemeClr val="accent4">
              <a:lumMod val="20000"/>
              <a:lumOff val="80000"/>
            </a:schemeClr>
          </a:solidFill>
        </p:spPr>
        <p:txBody>
          <a:bodyPr anchor="t">
            <a:normAutofit/>
          </a:bodyPr>
          <a:lstStyle/>
          <a:p>
            <a:r>
              <a:rPr lang="ru-RU" sz="4800" b="1" dirty="0">
                <a:solidFill>
                  <a:srgbClr val="FF0000"/>
                </a:solidFill>
                <a:effectLst/>
                <a:latin typeface="Times New Roman" pitchFamily="18" charset="0"/>
              </a:rPr>
              <a:t>Роль магнітів у нашому житті</a:t>
            </a:r>
          </a:p>
        </p:txBody>
      </p:sp>
    </p:spTree>
    <p:extLst>
      <p:ext uri="{BB962C8B-B14F-4D97-AF65-F5344CB8AC3E}">
        <p14:creationId xmlns:p14="http://schemas.microsoft.com/office/powerpoint/2010/main" val="36085054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188641"/>
            <a:ext cx="7772400" cy="792087"/>
          </a:xfrm>
        </p:spPr>
        <p:txBody>
          <a:bodyPr anchor="t">
            <a:normAutofit fontScale="90000"/>
          </a:bodyPr>
          <a:lstStyle/>
          <a:p>
            <a:r>
              <a:rPr lang="uk-UA" dirty="0">
                <a:solidFill>
                  <a:schemeClr val="accent1">
                    <a:lumMod val="75000"/>
                  </a:schemeClr>
                </a:solidFill>
              </a:rPr>
              <a:t>Магнітно-резонансна томографія</a:t>
            </a:r>
            <a:br>
              <a:rPr lang="uk-UA" dirty="0"/>
            </a:br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5576" y="1988840"/>
            <a:ext cx="1800200" cy="3721968"/>
          </a:xfrm>
        </p:spPr>
        <p:txBody>
          <a:bodyPr/>
          <a:lstStyle/>
          <a:p>
            <a:endParaRPr lang="uk-UA" dirty="0"/>
          </a:p>
        </p:txBody>
      </p:sp>
      <p:pic>
        <p:nvPicPr>
          <p:cNvPr id="1028" name="Picture 4" descr="C:\Users\Вита\Desktop\xtomografija.jpg.pagespeed.ic.jQ8oPYvFK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556792"/>
            <a:ext cx="8316416" cy="495519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980728"/>
          </a:xfrm>
          <a:solidFill>
            <a:schemeClr val="accent4">
              <a:lumMod val="20000"/>
              <a:lumOff val="80000"/>
            </a:schemeClr>
          </a:solidFill>
        </p:spPr>
        <p:txBody>
          <a:bodyPr anchor="t">
            <a:normAutofit fontScale="90000"/>
          </a:bodyPr>
          <a:lstStyle/>
          <a:p>
            <a:r>
              <a:rPr lang="uk-UA" dirty="0">
                <a:solidFill>
                  <a:schemeClr val="accent1">
                    <a:lumMod val="75000"/>
                  </a:schemeClr>
                </a:solidFill>
              </a:rPr>
              <a:t>Американский стартап Hyperloop </a:t>
            </a:r>
            <a:br>
              <a:rPr lang="uk-UA" dirty="0"/>
            </a:br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7504" y="1052736"/>
            <a:ext cx="4968552" cy="5616624"/>
          </a:xfrm>
        </p:spPr>
        <p:txBody>
          <a:bodyPr>
            <a:normAutofit lnSpcReduction="10000"/>
          </a:bodyPr>
          <a:lstStyle/>
          <a:p>
            <a:pPr algn="l"/>
            <a:r>
              <a:rPr lang="uk-UA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Book Antiqua" panose="02040602050305030304" pitchFamily="18" charset="0"/>
              </a:rPr>
              <a:t>Hyperloop - це нова система супершвидкісного транспорту, яка, за задумом, має бути швидша та безпечніша за всі наявні на даний момент. За основу Ілон Маск взяв ідею поїзда у вакуумній трубі. </a:t>
            </a:r>
          </a:p>
          <a:p>
            <a:pPr algn="l"/>
            <a:r>
              <a:rPr lang="uk-UA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Book Antiqua" panose="02040602050305030304" pitchFamily="18" charset="0"/>
              </a:rPr>
              <a:t>І в недалекому майбутньому, коли транспортна мережа покриє чи не всю планету, у нас істотно зміняться уявлення про подорожі світом, оскільки вони відбуватимуться з небаченою досі швидкістю. І тоді вирази "зганяти на вечерю в Париж" або на "виставку в Лондон чи Берлін" набудуть для нас зовсім нових значень. </a:t>
            </a:r>
          </a:p>
          <a:p>
            <a:pPr algn="l"/>
            <a:r>
              <a:rPr lang="uk-UA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Book Antiqua" panose="02040602050305030304" pitchFamily="18" charset="0"/>
              </a:rPr>
              <a:t>Під час випробувань капсула змогла розігнатися в трубі тунелю системи Hyperloop до швидкості 112 км/  год. І перебувала "в повітрі" протягом 5,3 секунд, утримуючись там за рахунок </a:t>
            </a:r>
            <a:r>
              <a:rPr lang="uk-UA" sz="1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Book Antiqua" panose="02040602050305030304" pitchFamily="18" charset="0"/>
              </a:rPr>
              <a:t>ефекту магнітної левітації</a:t>
            </a:r>
            <a:r>
              <a:rPr lang="uk-UA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Book Antiqua" panose="02040602050305030304" pitchFamily="18" charset="0"/>
              </a:rPr>
              <a:t>. Мета проекту – пришвидшити її до 1230 км / год. </a:t>
            </a:r>
          </a:p>
          <a:p>
            <a:pPr algn="l"/>
            <a:r>
              <a:rPr lang="uk-UA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Book Antiqua" panose="02040602050305030304" pitchFamily="18" charset="0"/>
              </a:rPr>
              <a:t>Використання пасивної системи левітації усуне необхідність в електростанціях уздовж доріжки Hyperloop, що робить цю систему найбільш придатною для застосування і буде знижувати витрати на будівництво .</a:t>
            </a:r>
          </a:p>
          <a:p>
            <a:pPr algn="l"/>
            <a:r>
              <a:rPr lang="uk-UA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Book Antiqua" panose="02040602050305030304" pitchFamily="18" charset="0"/>
              </a:rPr>
              <a:t>З точки зору безпеки система має величезні переваги, левітація відбувається виключно через рух. Тому, якщо відбувається будь-яка відмова від живлення, капсули Hyperloop продовжать левітувати  і тільки після досягнення мінімальних швидкостей торкнуться землі.</a:t>
            </a:r>
          </a:p>
        </p:txBody>
      </p:sp>
      <p:pic>
        <p:nvPicPr>
          <p:cNvPr id="5" name="Рисунок 4" descr="C:\Users\Вита\Desktop\https---blueprint-api-production.s3.amazonaws.com-uploads-card-image-95848-hyperloop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4077072"/>
            <a:ext cx="3537202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Вита\Desktop\11119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1412776"/>
            <a:ext cx="3456384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8158"/>
            <a:ext cx="9144000" cy="792087"/>
          </a:xfrm>
          <a:solidFill>
            <a:schemeClr val="accent4">
              <a:lumMod val="20000"/>
              <a:lumOff val="80000"/>
            </a:schemeClr>
          </a:solidFill>
        </p:spPr>
        <p:txBody>
          <a:bodyPr anchor="t">
            <a:normAutofit fontScale="90000"/>
          </a:bodyPr>
          <a:lstStyle/>
          <a:p>
            <a:r>
              <a:rPr lang="uk-UA" dirty="0">
                <a:solidFill>
                  <a:schemeClr val="accent1">
                    <a:lumMod val="75000"/>
                  </a:schemeClr>
                </a:solidFill>
              </a:rPr>
              <a:t>Швидкісні дороги без заторів</a:t>
            </a:r>
            <a:br>
              <a:rPr lang="uk-UA" dirty="0"/>
            </a:br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1052736"/>
            <a:ext cx="8352928" cy="2808312"/>
          </a:xfrm>
        </p:spPr>
        <p:txBody>
          <a:bodyPr>
            <a:normAutofit fontScale="92500"/>
          </a:bodyPr>
          <a:lstStyle/>
          <a:p>
            <a:pPr algn="just"/>
            <a:r>
              <a:rPr lang="uk-UA" sz="1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Стартап Arrivo, заснований колишнім працівником SpaceX Броганом Бемброганом, представив концепт швидкісних доріг, які дозволять перевозити пасажирів на швидкості близько 320 км / годину.</a:t>
            </a:r>
          </a:p>
          <a:p>
            <a:pPr algn="just"/>
            <a:r>
              <a:rPr lang="uk-UA" sz="1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Щоб пересуватися по швидкісних дорогах, пасажири повинні будуть використовувати спеціальні транспортні засоби - легкові та вантажні машини або транспортні платформи для звичайних автомобілів.</a:t>
            </a:r>
          </a:p>
          <a:p>
            <a:pPr algn="just"/>
            <a:r>
              <a:rPr lang="uk-UA" sz="1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Передбачається, що спеціальний транспорт буде пересуватися по швидкісних дорогах за допомогою магнітної левітації, а також зможе їздити по звичайних дорогах.</a:t>
            </a:r>
          </a:p>
        </p:txBody>
      </p:sp>
      <p:pic>
        <p:nvPicPr>
          <p:cNvPr id="7" name="Рисунок 6" descr="C:\Users\Вита\Desktop\im-image1.jpe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005064"/>
            <a:ext cx="8136904" cy="24983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6678" y="20379"/>
            <a:ext cx="9144000" cy="1224136"/>
          </a:xfrm>
          <a:prstGeom prst="snip2Diag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uk-UA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Які тіла називаються постійними магнітами?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-29805" y="1384392"/>
            <a:ext cx="90364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dirty="0">
                <a:solidFill>
                  <a:srgbClr val="C00000"/>
                </a:solidFill>
                <a:latin typeface="Book Antiqua" panose="02040602050305030304" pitchFamily="18" charset="0"/>
                <a:cs typeface="Aparajita" pitchFamily="34" charset="0"/>
              </a:rPr>
              <a:t>Тіла, що тривалий час зберігають магнітні властивості.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41884" y="2478377"/>
            <a:ext cx="842493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dirty="0">
                <a:solidFill>
                  <a:srgbClr val="0070C0"/>
                </a:solidFill>
                <a:latin typeface="Book Antiqua" panose="02040602050305030304" pitchFamily="18" charset="0"/>
              </a:rPr>
              <a:t>Самий потужний магніт на Землі був створений в США. Він може генерувати магнітне поле в 100.75 Тл, що в 2 мільйони разів могутніше магнітного поля Землі, яке становить 0.00005 Тл. Але це значення - ніщо в порівнянні з могутньою силою природи, яка створила в глибинах космосу найпотужніший магніт.</a:t>
            </a:r>
          </a:p>
          <a:p>
            <a:r>
              <a:rPr lang="uk-UA" sz="2800" dirty="0">
                <a:solidFill>
                  <a:srgbClr val="0070C0"/>
                </a:solidFill>
                <a:latin typeface="Book Antiqua" panose="02040602050305030304" pitchFamily="18" charset="0"/>
              </a:rPr>
              <a:t>Цей магніт - один з різновидів нейтронної зірки, яка називається магнетаром.</a:t>
            </a:r>
          </a:p>
        </p:txBody>
      </p:sp>
    </p:spTree>
    <p:extLst>
      <p:ext uri="{BB962C8B-B14F-4D97-AF65-F5344CB8AC3E}">
        <p14:creationId xmlns:p14="http://schemas.microsoft.com/office/powerpoint/2010/main" val="3316879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5565"/>
            <a:ext cx="9144000" cy="1143000"/>
          </a:xfrm>
          <a:prstGeom prst="snip2Diag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uk-UA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Вкажіть всі правильні твердження</a:t>
            </a:r>
          </a:p>
        </p:txBody>
      </p:sp>
      <p:graphicFrame>
        <p:nvGraphicFramePr>
          <p:cNvPr id="4" name="Схема 3"/>
          <p:cNvGraphicFramePr/>
          <p:nvPr/>
        </p:nvGraphicFramePr>
        <p:xfrm>
          <a:off x="323528" y="1484784"/>
          <a:ext cx="8568952" cy="5040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168794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62050"/>
          </a:xfrm>
          <a:prstGeom prst="snip2Diag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anchor="ctr">
            <a:noAutofit/>
          </a:bodyPr>
          <a:lstStyle/>
          <a:p>
            <a:pPr algn="ctr"/>
            <a:r>
              <a:rPr lang="uk-UA" sz="3600" dirty="0">
                <a:solidFill>
                  <a:srgbClr val="C00000"/>
                </a:solidFill>
              </a:rPr>
              <a:t>Вигляд ліній магнітної індукції навколо провідника зі струмом</a:t>
            </a:r>
            <a:endParaRPr lang="uk-UA" sz="36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48560" y="1844824"/>
            <a:ext cx="2602632" cy="4740126"/>
          </a:xfrm>
        </p:spPr>
        <p:txBody>
          <a:bodyPr>
            <a:normAutofit/>
          </a:bodyPr>
          <a:lstStyle/>
          <a:p>
            <a:r>
              <a:rPr lang="uk-UA" sz="2000" b="1" i="1" dirty="0">
                <a:latin typeface="Book Antiqua" panose="02040602050305030304" pitchFamily="18" charset="0"/>
              </a:rPr>
              <a:t>Правило правої руки для прямого провідника</a:t>
            </a:r>
            <a:r>
              <a:rPr lang="uk-UA" sz="2000" dirty="0">
                <a:latin typeface="Book Antiqua" panose="02040602050305030304" pitchFamily="18" charset="0"/>
              </a:rPr>
              <a:t>:</a:t>
            </a:r>
          </a:p>
          <a:p>
            <a:r>
              <a:rPr lang="uk-UA" sz="2000" i="1" dirty="0">
                <a:latin typeface="Book Antiqua" panose="02040602050305030304" pitchFamily="18" charset="0"/>
              </a:rPr>
              <a:t>Якщо розмістити праву руку так, що відігнутий на 90</a:t>
            </a:r>
            <a:r>
              <a:rPr lang="uk-UA" sz="2000" i="1" baseline="30000" dirty="0">
                <a:latin typeface="Book Antiqua" panose="02040602050305030304" pitchFamily="18" charset="0"/>
              </a:rPr>
              <a:t>0</a:t>
            </a:r>
            <a:r>
              <a:rPr lang="uk-UA" sz="2000" i="1" dirty="0">
                <a:latin typeface="Book Antiqua" panose="02040602050305030304" pitchFamily="18" charset="0"/>
              </a:rPr>
              <a:t> великий палець збігається з напрямом струму, то чотири пальці охоплюють провідник і вказують напрям ліній магнітної індукції.</a:t>
            </a:r>
            <a:endParaRPr lang="uk-UA" sz="2000" dirty="0">
              <a:latin typeface="Book Antiqua" panose="02040602050305030304" pitchFamily="18" charset="0"/>
            </a:endParaRPr>
          </a:p>
        </p:txBody>
      </p:sp>
      <p:pic>
        <p:nvPicPr>
          <p:cNvPr id="28674" name="Picture 2" descr="C:\Users\Вита\Desktop\04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38158" y="1844824"/>
            <a:ext cx="5857282" cy="459447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984597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  <a:prstGeom prst="snip2Diag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r>
              <a:rPr lang="uk-UA" sz="4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Взаємодія провідників зі струмом</a:t>
            </a:r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8D675F86-AFB0-A807-7BC1-C2C76B9F6F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3270" y="1916832"/>
            <a:ext cx="5086278" cy="36004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AC773E8-88E4-3526-7B79-A998B929D0C4}"/>
              </a:ext>
            </a:extLst>
          </p:cNvPr>
          <p:cNvSpPr txBox="1"/>
          <p:nvPr/>
        </p:nvSpPr>
        <p:spPr>
          <a:xfrm>
            <a:off x="179512" y="1600200"/>
            <a:ext cx="3744416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dirty="0">
                <a:latin typeface="Book Antiqua" panose="02040602050305030304" pitchFamily="18" charset="0"/>
              </a:rPr>
              <a:t>Магнітна взаємодія паралельних провідників із струмом використовується в Міжнародній системі одиниць (СІ) для визначення одиниці сили струму – ампера:</a:t>
            </a:r>
          </a:p>
          <a:p>
            <a:endParaRPr lang="uk-UA" dirty="0">
              <a:latin typeface="Book Antiqua" panose="02040602050305030304" pitchFamily="18" charset="0"/>
            </a:endParaRPr>
          </a:p>
          <a:p>
            <a:r>
              <a:rPr lang="uk-UA" dirty="0">
                <a:latin typeface="Book Antiqua" panose="02040602050305030304" pitchFamily="18" charset="0"/>
              </a:rPr>
              <a:t>Ампер – сила струму,  який при проходженні по двох паралельним провідникам нескінченної довжини і  малого перерізу, розташованим на відстані 1 м один від одного у вакуумі, викликав би між цими провідниками силу магнітної взаємодії, рівну 2·10–7 Н на кожен метр довжини.</a:t>
            </a:r>
          </a:p>
        </p:txBody>
      </p:sp>
    </p:spTree>
    <p:extLst>
      <p:ext uri="{BB962C8B-B14F-4D97-AF65-F5344CB8AC3E}">
        <p14:creationId xmlns:p14="http://schemas.microsoft.com/office/powerpoint/2010/main" val="28674904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16632"/>
            <a:ext cx="9144000" cy="1162050"/>
          </a:xfrm>
          <a:prstGeom prst="snip2Diag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anchor="ctr">
            <a:noAutofit/>
          </a:bodyPr>
          <a:lstStyle/>
          <a:p>
            <a:pPr algn="ctr"/>
            <a:r>
              <a:rPr lang="uk-UA" sz="3600" dirty="0">
                <a:ln w="12700">
                  <a:solidFill>
                    <a:schemeClr val="tx2">
                      <a:lumMod val="20000"/>
                      <a:lumOff val="80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Вигляд ліній магнітної індукції навколо котушки зі струмом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95536" y="1772816"/>
            <a:ext cx="2314600" cy="4691063"/>
          </a:xfrm>
        </p:spPr>
        <p:txBody>
          <a:bodyPr>
            <a:normAutofit fontScale="92500"/>
          </a:bodyPr>
          <a:lstStyle/>
          <a:p>
            <a:r>
              <a:rPr lang="uk-UA" sz="1800" b="1" i="1" dirty="0"/>
              <a:t>Правило правої руки для витка зі струмом</a:t>
            </a:r>
            <a:r>
              <a:rPr lang="uk-UA" sz="1800" dirty="0"/>
              <a:t>:</a:t>
            </a:r>
          </a:p>
          <a:p>
            <a:r>
              <a:rPr lang="uk-UA" sz="2000" i="1" dirty="0"/>
              <a:t>Якщо розмістити праву руку так, що чотири пальці охоплюють провідник і вказують напрям струму, то відігнутий на 90</a:t>
            </a:r>
            <a:r>
              <a:rPr lang="uk-UA" sz="2000" i="1" baseline="30000" dirty="0"/>
              <a:t>0  </a:t>
            </a:r>
            <a:r>
              <a:rPr lang="uk-UA" sz="2000" i="1" dirty="0"/>
              <a:t> палець покаже напрям ліній магнітної індукції</a:t>
            </a:r>
            <a:endParaRPr lang="uk-UA" sz="2000" dirty="0"/>
          </a:p>
        </p:txBody>
      </p:sp>
      <p:pic>
        <p:nvPicPr>
          <p:cNvPr id="13314" name="Picture 2" descr="C:\Users\Вита\Desktop\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1772816"/>
            <a:ext cx="6175275" cy="464961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984597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C:\Users\Вита\Desktop\img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169421"/>
            <a:ext cx="3422787" cy="29980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736"/>
          </a:xfrm>
          <a:prstGeom prst="snip2Diag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anchor="t">
            <a:normAutofit/>
          </a:bodyPr>
          <a:lstStyle/>
          <a:p>
            <a:pPr algn="ctr"/>
            <a:r>
              <a:rPr lang="uk-UA" sz="4800" dirty="0">
                <a:ln w="12700">
                  <a:solidFill>
                    <a:schemeClr val="tx2"/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Магнітне поле Землі</a:t>
            </a:r>
          </a:p>
        </p:txBody>
      </p:sp>
      <p:pic>
        <p:nvPicPr>
          <p:cNvPr id="30722" name="Picture 2" descr="C:\Users\Вита\Desktop\poliarne_siajv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3789040"/>
            <a:ext cx="4032448" cy="28803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3072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3923928" y="1556792"/>
            <a:ext cx="4982349" cy="475252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984597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9663"/>
            <a:ext cx="9144000" cy="1162050"/>
          </a:xfrm>
          <a:prstGeom prst="snip2Diag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anchor="ctr">
            <a:normAutofit/>
          </a:bodyPr>
          <a:lstStyle/>
          <a:p>
            <a:pPr algn="ctr"/>
            <a:r>
              <a:rPr lang="uk-UA" sz="4800" dirty="0">
                <a:ln w="12700">
                  <a:solidFill>
                    <a:schemeClr val="tx2"/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Вигляд з космосу</a:t>
            </a:r>
          </a:p>
        </p:txBody>
      </p:sp>
      <p:pic>
        <p:nvPicPr>
          <p:cNvPr id="2050" name="Picture 2" descr="C:\Users\Вита\Desktop\9623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0" y="1647931"/>
            <a:ext cx="9144000" cy="48339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943986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" y="0"/>
            <a:ext cx="9144001" cy="1162050"/>
          </a:xfrm>
          <a:prstGeom prst="snip2Diag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anchor="ctr">
            <a:no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uk-UA" sz="4000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Магнітні поля планет </a:t>
            </a:r>
            <a:br>
              <a:rPr lang="uk-UA" sz="4000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</a:br>
            <a:r>
              <a:rPr lang="uk-UA" sz="4000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Сонячної системи</a:t>
            </a:r>
          </a:p>
        </p:txBody>
      </p:sp>
      <p:pic>
        <p:nvPicPr>
          <p:cNvPr id="29699" name="Picture 3" descr="C:\Users\Вита\Desktop\мполе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487" y="1628800"/>
            <a:ext cx="9059313" cy="49561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943986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50" y="116632"/>
            <a:ext cx="9136750" cy="851694"/>
          </a:xfrm>
          <a:prstGeom prst="snip2Diag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anchor="t">
            <a:normAutofit/>
          </a:bodyPr>
          <a:lstStyle/>
          <a:p>
            <a:r>
              <a:rPr lang="uk-UA" sz="4000" dirty="0">
                <a:ln w="12700">
                  <a:solidFill>
                    <a:schemeClr val="tx2"/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Angsana New" pitchFamily="18" charset="-34"/>
              </a:rPr>
              <a:t>Магнітне поле Сонця. </a:t>
            </a:r>
            <a:r>
              <a:rPr lang="uk-UA" b="0" i="1" dirty="0">
                <a:ln w="12700">
                  <a:solidFill>
                    <a:schemeClr val="tx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Фото: </a:t>
            </a:r>
            <a:r>
              <a:rPr lang="en-US" b="0" i="1" dirty="0">
                <a:ln w="12700">
                  <a:solidFill>
                    <a:schemeClr val="tx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NASA</a:t>
            </a:r>
            <a:endParaRPr lang="uk-UA" b="0" i="1" dirty="0">
              <a:ln w="12700">
                <a:solidFill>
                  <a:schemeClr val="tx2"/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63688" y="1484784"/>
            <a:ext cx="2674640" cy="4691063"/>
          </a:xfrm>
        </p:spPr>
        <p:txBody>
          <a:bodyPr/>
          <a:lstStyle/>
          <a:p>
            <a:endParaRPr lang="uk-UA" dirty="0"/>
          </a:p>
        </p:txBody>
      </p:sp>
      <p:pic>
        <p:nvPicPr>
          <p:cNvPr id="3074" name="Picture 2" descr="C:\Users\Вита\Desktop\cyqmnvpt-137662582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053619"/>
            <a:ext cx="6696744" cy="57283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984597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9663"/>
            <a:ext cx="9144000" cy="1162050"/>
          </a:xfrm>
          <a:prstGeom prst="snip2Diag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anchor="ctr">
            <a:normAutofit/>
          </a:bodyPr>
          <a:lstStyle/>
          <a:p>
            <a:pPr algn="ctr"/>
            <a:r>
              <a:rPr lang="uk-UA" sz="4800" dirty="0">
                <a:ln w="12700">
                  <a:solidFill>
                    <a:schemeClr val="tx2"/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Вигляд з космосу</a:t>
            </a:r>
          </a:p>
        </p:txBody>
      </p:sp>
      <p:pic>
        <p:nvPicPr>
          <p:cNvPr id="4098" name="Picture 2" descr="http://charivne.info/images/image/2013/august/kravets/6_08/big_3948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522" y="1700809"/>
            <a:ext cx="9194522" cy="45365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943986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9828"/>
            <a:ext cx="9144000" cy="720080"/>
          </a:xfrm>
          <a:prstGeom prst="snip2Diag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anchor="t">
            <a:no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uk-UA" sz="4000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Магнетики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0" y="1003460"/>
            <a:ext cx="9144000" cy="317009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uk-UA" sz="2000" dirty="0">
                <a:latin typeface="Book Antiqua" panose="02040602050305030304" pitchFamily="18" charset="0"/>
              </a:rPr>
              <a:t>Сьогодні спробуємо пояснити явища намагнічування тіл. </a:t>
            </a:r>
          </a:p>
          <a:p>
            <a:r>
              <a:rPr lang="uk-UA" sz="2000" b="1" i="1" dirty="0">
                <a:latin typeface="Book Antiqua" panose="02040602050305030304" pitchFamily="18" charset="0"/>
              </a:rPr>
              <a:t>Річ у тім, що будь-яка речовина, поміщена в магнітне поле, намагнічується, тобто створює власне магнітне поле, і магнітна індукція такого поля є різною для різних речовин.  </a:t>
            </a:r>
          </a:p>
          <a:p>
            <a:r>
              <a:rPr lang="uk-UA" sz="2000" dirty="0">
                <a:latin typeface="Book Antiqua" panose="02040602050305030304" pitchFamily="18" charset="0"/>
              </a:rPr>
              <a:t>Існують речовини, які послаблюють магнітне поле всередині себе - </a:t>
            </a:r>
            <a:r>
              <a:rPr lang="uk-UA" sz="2000" b="1" dirty="0">
                <a:latin typeface="Book Antiqua" panose="02040602050305030304" pitchFamily="18" charset="0"/>
              </a:rPr>
              <a:t>діамагнетики. </a:t>
            </a:r>
            <a:r>
              <a:rPr lang="uk-UA" sz="2000" dirty="0">
                <a:latin typeface="Book Antiqua" panose="02040602050305030304" pitchFamily="18" charset="0"/>
              </a:rPr>
              <a:t>Багато речовин посилюють магнітне поле — це </a:t>
            </a:r>
            <a:r>
              <a:rPr lang="uk-UA" sz="2000" b="1" dirty="0">
                <a:latin typeface="Book Antiqua" panose="02040602050305030304" pitchFamily="18" charset="0"/>
              </a:rPr>
              <a:t>парамагнетики </a:t>
            </a:r>
            <a:r>
              <a:rPr lang="uk-UA" sz="2000" dirty="0">
                <a:latin typeface="Book Antiqua" panose="02040602050305030304" pitchFamily="18" charset="0"/>
              </a:rPr>
              <a:t>та</a:t>
            </a:r>
            <a:r>
              <a:rPr lang="uk-UA" sz="2000" b="1" dirty="0">
                <a:latin typeface="Book Antiqua" panose="02040602050305030304" pitchFamily="18" charset="0"/>
              </a:rPr>
              <a:t> феромагнетики. </a:t>
            </a:r>
            <a:endParaRPr lang="uk-UA" sz="2000" dirty="0">
              <a:latin typeface="Book Antiqua" panose="02040602050305030304" pitchFamily="18" charset="0"/>
            </a:endParaRPr>
          </a:p>
          <a:p>
            <a:r>
              <a:rPr lang="uk-UA" sz="2000" dirty="0">
                <a:latin typeface="Book Antiqua" panose="02040602050305030304" pitchFamily="18" charset="0"/>
              </a:rPr>
              <a:t>Фізична величина, що показує у скільки разів індукція магнітного поля в однорідному середовищі відрізняється по модулю від індукції магнітного поля у вакуумі, називається</a:t>
            </a:r>
            <a:r>
              <a:rPr lang="uk-UA" sz="2000" b="1" dirty="0">
                <a:latin typeface="Book Antiqua" panose="02040602050305030304" pitchFamily="18" charset="0"/>
              </a:rPr>
              <a:t> магнітною проникністю:</a:t>
            </a:r>
            <a:endParaRPr lang="uk-UA" dirty="0">
              <a:latin typeface="Book Antiqua" panose="02040602050305030304" pitchFamily="18" charset="0"/>
            </a:endParaRPr>
          </a:p>
        </p:txBody>
      </p:sp>
      <p:pic>
        <p:nvPicPr>
          <p:cNvPr id="6" name="Рисунок 5" descr="C:\Users\Вита\Desktop\Сила Лоренца.pdf   Google Диск.png"/>
          <p:cNvPicPr/>
          <p:nvPr/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0" y="4342371"/>
            <a:ext cx="9144000" cy="2495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943986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9828"/>
            <a:ext cx="9144000" cy="1162050"/>
          </a:xfrm>
          <a:prstGeom prst="snip2Diag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anchor="ctr">
            <a:noAutofit/>
          </a:bodyPr>
          <a:lstStyle/>
          <a:p>
            <a:pPr algn="ctr"/>
            <a:r>
              <a:rPr lang="uk-UA" sz="3600" dirty="0">
                <a:solidFill>
                  <a:srgbClr val="0070C0"/>
                </a:solidFill>
              </a:rPr>
              <a:t>Феромагнетики, їх властивості та застосування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95936" y="1556792"/>
            <a:ext cx="4968552" cy="4569371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noAutofit/>
          </a:bodyPr>
          <a:lstStyle/>
          <a:p>
            <a:pPr>
              <a:buNone/>
            </a:pPr>
            <a:r>
              <a:rPr lang="uk-UA" sz="2000" dirty="0">
                <a:latin typeface="Book Antiqua" panose="02040602050305030304" pitchFamily="18" charset="0"/>
              </a:rPr>
              <a:t>      В основному сюди відносяться нікель, залізо, кобальт і їхні сплави. </a:t>
            </a:r>
          </a:p>
          <a:p>
            <a:pPr>
              <a:buNone/>
            </a:pPr>
            <a:r>
              <a:rPr lang="uk-UA" sz="2000" b="1" dirty="0">
                <a:latin typeface="Book Antiqua" panose="02040602050305030304" pitchFamily="18" charset="0"/>
              </a:rPr>
              <a:t>      Для сталі </a:t>
            </a:r>
            <a:r>
              <a:rPr lang="uk-UA" sz="2000" dirty="0">
                <a:latin typeface="Book Antiqua" panose="02040602050305030304" pitchFamily="18" charset="0"/>
              </a:rPr>
              <a:t>μ = 8 ∙ 10</a:t>
            </a:r>
            <a:r>
              <a:rPr lang="uk-UA" sz="2000" baseline="30000" dirty="0">
                <a:latin typeface="Book Antiqua" panose="02040602050305030304" pitchFamily="18" charset="0"/>
              </a:rPr>
              <a:t>3</a:t>
            </a:r>
            <a:r>
              <a:rPr lang="uk-UA" sz="2000" dirty="0">
                <a:latin typeface="Book Antiqua" panose="02040602050305030304" pitchFamily="18" charset="0"/>
              </a:rPr>
              <a:t>, </a:t>
            </a:r>
            <a:r>
              <a:rPr lang="uk-UA" sz="2000" b="1" dirty="0">
                <a:latin typeface="Book Antiqua" panose="02040602050305030304" pitchFamily="18" charset="0"/>
              </a:rPr>
              <a:t>для сплаву </a:t>
            </a:r>
            <a:r>
              <a:rPr lang="uk-UA" sz="2000" dirty="0">
                <a:latin typeface="Book Antiqua" panose="02040602050305030304" pitchFamily="18" charset="0"/>
              </a:rPr>
              <a:t>нікелю з залізом μ = 2.5 ∙ 10</a:t>
            </a:r>
            <a:r>
              <a:rPr lang="uk-UA" sz="2000" baseline="30000" dirty="0">
                <a:latin typeface="Book Antiqua" panose="02040602050305030304" pitchFamily="18" charset="0"/>
              </a:rPr>
              <a:t>5</a:t>
            </a:r>
            <a:r>
              <a:rPr lang="uk-UA" sz="2000" dirty="0">
                <a:latin typeface="Book Antiqua" panose="02040602050305030304" pitchFamily="18" charset="0"/>
              </a:rPr>
              <a:t>.  Феромагнетики намагнічуються, створюючи сильне магнітне поле, напрямлене в бік зовнішнього магнітного поля. Якщо виготовлене з феромагнетика тіло помістити в магнітне поле, то воно буде втягуватися в це поле.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51520" y="1556792"/>
            <a:ext cx="3528392" cy="4569371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b">
            <a:normAutofit fontScale="92500" lnSpcReduction="20000"/>
          </a:bodyPr>
          <a:lstStyle/>
          <a:p>
            <a:endParaRPr lang="uk-UA" sz="2400" b="1" dirty="0">
              <a:latin typeface="Book Antiqua" panose="02040602050305030304" pitchFamily="18" charset="0"/>
            </a:endParaRPr>
          </a:p>
          <a:p>
            <a:r>
              <a:rPr lang="uk-UA" sz="2400" b="1" dirty="0">
                <a:latin typeface="Book Antiqua" panose="02040602050305030304" pitchFamily="18" charset="0"/>
              </a:rPr>
              <a:t>Феромагнетики</a:t>
            </a:r>
            <a:r>
              <a:rPr lang="uk-UA" sz="2400" dirty="0">
                <a:latin typeface="Book Antiqua" panose="02040602050305030304" pitchFamily="18" charset="0"/>
              </a:rPr>
              <a:t> (від латин. ferrum — залізо) — речовини або матеріали, які залишаються намагніченими й у разі відсутності зовнішнього магнітного поля, чия магнітна проникність значно (на кілька порядків) перевищує одиницю.</a:t>
            </a:r>
          </a:p>
          <a:p>
            <a:endParaRPr lang="uk-UA" dirty="0">
              <a:latin typeface="Book Antiqua" panose="02040602050305030304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65745"/>
            <a:ext cx="9144000" cy="986991"/>
          </a:xfrm>
          <a:prstGeom prst="snip2Diag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anchor="t">
            <a:normAutofit fontScale="90000"/>
          </a:bodyPr>
          <a:lstStyle/>
          <a:p>
            <a:pPr algn="ctr"/>
            <a:r>
              <a:rPr lang="uk-UA" sz="4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Петля гістерезису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2060848"/>
            <a:ext cx="3008313" cy="4065315"/>
          </a:xfrm>
        </p:spPr>
        <p:txBody>
          <a:bodyPr/>
          <a:lstStyle/>
          <a:p>
            <a:endParaRPr lang="uk-UA" dirty="0"/>
          </a:p>
        </p:txBody>
      </p:sp>
      <p:pic>
        <p:nvPicPr>
          <p:cNvPr id="5" name="Содержимое 4" descr="C:\Users\Вита\Downloads\Сила Лоренца.pdf   Google Диск.pn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179512" y="1556792"/>
            <a:ext cx="8784976" cy="4824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67718"/>
          </a:xfrm>
          <a:prstGeom prst="snip2Diag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anchor="t">
            <a:noAutofit/>
          </a:bodyPr>
          <a:lstStyle/>
          <a:p>
            <a:pPr algn="ctr"/>
            <a:r>
              <a:rPr lang="uk-UA" sz="4800" dirty="0">
                <a:ln w="12700">
                  <a:solidFill>
                    <a:schemeClr val="tx2"/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Властивості феромагнетиків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139952" y="1556792"/>
            <a:ext cx="4762872" cy="4968551"/>
          </a:xfrm>
          <a:prstGeom prst="round2Diag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normAutofit fontScale="62500" lnSpcReduction="20000"/>
          </a:bodyPr>
          <a:lstStyle/>
          <a:p>
            <a:pPr algn="just">
              <a:buNone/>
            </a:pPr>
            <a:r>
              <a:rPr lang="uk-UA" dirty="0">
                <a:latin typeface="Book Antiqua" panose="02040602050305030304" pitchFamily="18" charset="0"/>
              </a:rPr>
              <a:t>        Феромагнетики володіють властивостями, що відрізняють їх від інших речовин. </a:t>
            </a:r>
          </a:p>
          <a:p>
            <a:pPr algn="just">
              <a:buNone/>
            </a:pPr>
            <a:r>
              <a:rPr lang="uk-UA" dirty="0">
                <a:latin typeface="Book Antiqua" panose="02040602050305030304" pitchFamily="18" charset="0"/>
              </a:rPr>
              <a:t>	По-перше, вони мають залишковий магнетизм.  </a:t>
            </a:r>
          </a:p>
          <a:p>
            <a:pPr algn="just">
              <a:buNone/>
            </a:pPr>
            <a:r>
              <a:rPr lang="uk-UA" dirty="0">
                <a:latin typeface="Book Antiqua" panose="02040602050305030304" pitchFamily="18" charset="0"/>
              </a:rPr>
              <a:t>	По-друге, їх магнітна проникність залежить від величини індукції зовнішнього поля. </a:t>
            </a:r>
          </a:p>
          <a:p>
            <a:pPr algn="just">
              <a:buNone/>
            </a:pPr>
            <a:r>
              <a:rPr lang="uk-UA" dirty="0">
                <a:latin typeface="Book Antiqua" panose="02040602050305030304" pitchFamily="18" charset="0"/>
              </a:rPr>
              <a:t>	По-третє, для кожного з них існує певний </a:t>
            </a:r>
            <a:r>
              <a:rPr lang="uk-UA" b="1" dirty="0">
                <a:latin typeface="Book Antiqua" panose="02040602050305030304" pitchFamily="18" charset="0"/>
              </a:rPr>
              <a:t>поріг температури, званий точкою Кюрі</a:t>
            </a:r>
            <a:r>
              <a:rPr lang="uk-UA" dirty="0">
                <a:latin typeface="Book Antiqua" panose="02040602050305030304" pitchFamily="18" charset="0"/>
              </a:rPr>
              <a:t>, при якому він втрачає феромагнітні властивості і стає парамагнетиком. </a:t>
            </a:r>
          </a:p>
        </p:txBody>
      </p:sp>
      <p:pic>
        <p:nvPicPr>
          <p:cNvPr id="5" name="Рисунок 4" descr="C:\Users\Вита\AppData\Local\Microsoft\Windows\Temporary Internet Files\Content.Word\fizyka-9-bariahtar-dovgiy-39.jpg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241176" y="1736811"/>
            <a:ext cx="3672408" cy="460851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9828"/>
            <a:ext cx="9144000" cy="923702"/>
          </a:xfrm>
          <a:prstGeom prst="snip2Diag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</a:ln>
        </p:spPr>
        <p:txBody>
          <a:bodyPr anchor="t">
            <a:noAutofit/>
          </a:bodyPr>
          <a:lstStyle/>
          <a:p>
            <a:pPr algn="ctr"/>
            <a:r>
              <a:rPr lang="uk-UA" sz="4800" dirty="0">
                <a:ln w="12700">
                  <a:solidFill>
                    <a:schemeClr val="tx2"/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Застосування феромагнетиків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51920" y="1443177"/>
            <a:ext cx="5111750" cy="5112568"/>
          </a:xfrm>
          <a:prstGeom prst="round2Diag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55000" lnSpcReduction="20000"/>
          </a:bodyPr>
          <a:lstStyle/>
          <a:p>
            <a:pPr algn="just">
              <a:buNone/>
            </a:pPr>
            <a:r>
              <a:rPr lang="uk-UA" dirty="0">
                <a:latin typeface="Book Antiqua" panose="02040602050305030304" pitchFamily="18" charset="0"/>
              </a:rPr>
              <a:t>      </a:t>
            </a:r>
            <a:r>
              <a:rPr lang="uk-UA" sz="3400" dirty="0">
                <a:latin typeface="Book Antiqua" panose="02040602050305030304" pitchFamily="18" charset="0"/>
              </a:rPr>
              <a:t>Завдяки своїм властивостям, феромагнетики повсюдно </a:t>
            </a:r>
            <a:r>
              <a:rPr lang="uk-UA" sz="3400" b="1" i="1" dirty="0">
                <a:latin typeface="Book Antiqua" panose="02040602050305030304" pitchFamily="18" charset="0"/>
              </a:rPr>
              <a:t>застосовуються</a:t>
            </a:r>
            <a:r>
              <a:rPr lang="uk-UA" sz="3400" dirty="0">
                <a:latin typeface="Book Antiqua" panose="02040602050305030304" pitchFamily="18" charset="0"/>
              </a:rPr>
              <a:t> в техніці. </a:t>
            </a:r>
          </a:p>
          <a:p>
            <a:pPr algn="just">
              <a:buNone/>
            </a:pPr>
            <a:endParaRPr lang="uk-UA" sz="3400" dirty="0">
              <a:latin typeface="Book Antiqua" panose="02040602050305030304" pitchFamily="18" charset="0"/>
            </a:endParaRPr>
          </a:p>
          <a:p>
            <a:pPr algn="just">
              <a:buNone/>
            </a:pPr>
            <a:r>
              <a:rPr lang="uk-UA" sz="3400" dirty="0">
                <a:latin typeface="Book Antiqua" panose="02040602050305030304" pitchFamily="18" charset="0"/>
              </a:rPr>
              <a:t>	</a:t>
            </a:r>
            <a:r>
              <a:rPr lang="uk-UA" sz="3400" b="1" i="1" dirty="0">
                <a:latin typeface="Book Antiqua" panose="02040602050305030304" pitchFamily="18" charset="0"/>
              </a:rPr>
              <a:t>Їх використовують </a:t>
            </a:r>
            <a:r>
              <a:rPr lang="uk-UA" sz="3400" dirty="0">
                <a:latin typeface="Book Antiqua" panose="02040602050305030304" pitchFamily="18" charset="0"/>
              </a:rPr>
              <a:t>в роторах генераторів і електродвигунів, при виготовленні сердечників трансформаторів і електромагнітних реле, у виробництві деталей електронно-обчислювальних машин. </a:t>
            </a:r>
          </a:p>
          <a:p>
            <a:pPr algn="just">
              <a:buNone/>
            </a:pPr>
            <a:r>
              <a:rPr lang="uk-UA" sz="3400" dirty="0">
                <a:latin typeface="Book Antiqua" panose="02040602050305030304" pitchFamily="18" charset="0"/>
              </a:rPr>
              <a:t>	</a:t>
            </a:r>
          </a:p>
          <a:p>
            <a:pPr algn="just">
              <a:buNone/>
            </a:pPr>
            <a:r>
              <a:rPr lang="uk-UA" sz="3400" dirty="0">
                <a:latin typeface="Book Antiqua" panose="02040602050305030304" pitchFamily="18" charset="0"/>
              </a:rPr>
              <a:t>	Магнітні властивості феромагнетиків використовуються в магнітофонах, телефонах, на магнітних  стрічках та інших носіях. </a:t>
            </a:r>
            <a:endParaRPr lang="uk-UA" dirty="0">
              <a:latin typeface="Book Antiqua" panose="02040602050305030304" pitchFamily="18" charset="0"/>
            </a:endParaRPr>
          </a:p>
        </p:txBody>
      </p:sp>
      <p:pic>
        <p:nvPicPr>
          <p:cNvPr id="5" name="Рисунок 4" descr="магнитное поле в веществе, виды магнетиков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556792"/>
            <a:ext cx="3240360" cy="19442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323528" y="3645024"/>
            <a:ext cx="3312368" cy="2910721"/>
          </a:xfrm>
          <a:prstGeom prst="snip1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r>
              <a:rPr lang="uk-UA" sz="2400" dirty="0">
                <a:latin typeface="Book Antiqua" panose="02040602050305030304" pitchFamily="18" charset="0"/>
              </a:rPr>
              <a:t>Феромагнетики дозволяють у декілька разів збільшити магнітне поле, не змінюючи сили струму в котушці.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7967"/>
            <a:ext cx="9144000" cy="932761"/>
          </a:xfrm>
          <a:prstGeom prst="snip2Diag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</a:ln>
        </p:spPr>
        <p:txBody>
          <a:bodyPr anchor="ctr">
            <a:normAutofit fontScale="90000"/>
          </a:bodyPr>
          <a:lstStyle/>
          <a:p>
            <a:pPr algn="ctr"/>
            <a:r>
              <a:rPr lang="uk-UA" sz="4800" dirty="0">
                <a:ln w="12700">
                  <a:solidFill>
                    <a:schemeClr val="tx2"/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Самарієві магнітні сплави 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07504" y="1268760"/>
            <a:ext cx="9036496" cy="532859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t">
            <a:normAutofit fontScale="92500" lnSpcReduction="10000"/>
          </a:bodyPr>
          <a:lstStyle/>
          <a:p>
            <a:r>
              <a:rPr lang="uk-UA" sz="2400" dirty="0">
                <a:latin typeface="Book Antiqua" panose="02040602050305030304" pitchFamily="18" charset="0"/>
              </a:rPr>
              <a:t>Самарієві магнітні сплави - це матеріали з високими показниками. Надійність їх властивостей дозволяє використовувати матеріал у військових розробках. Він стійкий до агресивного середовища, високої температури, окислення і корозії. </a:t>
            </a:r>
          </a:p>
          <a:p>
            <a:r>
              <a:rPr lang="uk-UA" sz="2400" dirty="0">
                <a:latin typeface="Book Antiqua" panose="02040602050305030304" pitchFamily="18" charset="0"/>
              </a:rPr>
              <a:t>На даний час розроблені магніти на основі рідкоземельних елементів Nd-Fe-B( неодим-ферум- бор), Sm-Co (самарій - кобальт) які володіють більш високими магнітними властивостями і є менші за розмірами та вагою ніж традиційні магнітні матеріали. </a:t>
            </a:r>
          </a:p>
          <a:p>
            <a:r>
              <a:rPr lang="uk-UA" sz="2400" dirty="0">
                <a:latin typeface="Book Antiqua" panose="02040602050305030304" pitchFamily="18" charset="0"/>
              </a:rPr>
              <a:t>Магнітна енергія самарієвих магнітів в 6 разів, а неодимових в 10 разів більша ніж у традиційних феритових магнітів. В деяких випадках, застосування рідкоземельних магнітів дозволяє суттєво знизити витрати електроенергії.</a:t>
            </a:r>
            <a:endParaRPr lang="uk-UA" dirty="0">
              <a:latin typeface="Book Antiqua" panose="02040602050305030304" pitchFamily="18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80728"/>
          </a:xfrm>
          <a:prstGeom prst="snip2Diag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</a:ln>
        </p:spPr>
        <p:txBody>
          <a:bodyPr anchor="t">
            <a:noAutofit/>
          </a:bodyPr>
          <a:lstStyle/>
          <a:p>
            <a:pPr algn="ctr"/>
            <a:r>
              <a:rPr lang="uk-UA" sz="4800" dirty="0">
                <a:ln w="12700">
                  <a:solidFill>
                    <a:schemeClr val="tx2"/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Самарієві магніти 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8291264" cy="4691063"/>
          </a:xfrm>
        </p:spPr>
        <p:txBody>
          <a:bodyPr>
            <a:normAutofit/>
          </a:bodyPr>
          <a:lstStyle/>
          <a:p>
            <a:r>
              <a:rPr lang="uk-UA" dirty="0"/>
              <a:t> </a:t>
            </a:r>
          </a:p>
        </p:txBody>
      </p:sp>
      <p:pic>
        <p:nvPicPr>
          <p:cNvPr id="1026" name="Picture 2" descr="C:\Users\Кабінет 15\Desktop\samarium-cobalt5428035422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268760"/>
            <a:ext cx="7272808" cy="535496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411760" y="3645024"/>
            <a:ext cx="5040560" cy="408623"/>
          </a:xfrm>
          <a:prstGeom prst="round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08152527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69183"/>
            <a:ext cx="9144000" cy="936104"/>
          </a:xfrm>
          <a:prstGeom prst="snip2Diag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anchor="ctr">
            <a:no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uk-UA" sz="4800" dirty="0">
                <a:ln w="12700">
                  <a:solidFill>
                    <a:schemeClr val="tx2"/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Що таке неодимовий магніт?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16016" y="1700808"/>
            <a:ext cx="3970784" cy="4425355"/>
          </a:xfrm>
        </p:spPr>
        <p:txBody>
          <a:bodyPr/>
          <a:lstStyle/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endParaRPr lang="uk-UA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51520" y="1412776"/>
            <a:ext cx="4474840" cy="5112568"/>
          </a:xfrm>
          <a:prstGeom prst="round2Diag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anchor="ctr">
            <a:normAutofit fontScale="92500" lnSpcReduction="10000"/>
          </a:bodyPr>
          <a:lstStyle/>
          <a:p>
            <a:r>
              <a:rPr lang="uk-UA" sz="2400" dirty="0">
                <a:latin typeface="Book Antiqua" panose="02040602050305030304" pitchFamily="18" charset="0"/>
              </a:rPr>
              <a:t>Це найпопулярніший сплав заліза, бору і неодиму. Його ще називають супермагнітом, так як він має могутнє магнітне поле. Дотримуючись певних умови під час експлуатації, неодимовий магніт здатний зберігати свої властивості протягом 100 років. </a:t>
            </a:r>
            <a:br>
              <a:rPr lang="uk-UA" sz="2400" dirty="0">
                <a:latin typeface="Book Antiqua" panose="02040602050305030304" pitchFamily="18" charset="0"/>
              </a:rPr>
            </a:br>
            <a:r>
              <a:rPr lang="uk-UA" sz="2400" dirty="0">
                <a:latin typeface="Book Antiqua" panose="02040602050305030304" pitchFamily="18" charset="0"/>
              </a:rPr>
              <a:t>Що таке магніт, ми з'ясували. Далі розглянемо застосування найбільш затребуваних і популярних сплавів.</a:t>
            </a:r>
          </a:p>
          <a:p>
            <a:endParaRPr lang="uk-UA" dirty="0">
              <a:latin typeface="Book Antiqua" panose="02040602050305030304" pitchFamily="18" charset="0"/>
            </a:endParaRPr>
          </a:p>
        </p:txBody>
      </p:sp>
      <p:pic>
        <p:nvPicPr>
          <p:cNvPr id="5" name="Рисунок 4" descr="Що таке магніт? Види і властивості магнітів.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1700808"/>
            <a:ext cx="3816424" cy="316835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2">
                <a:lumMod val="40000"/>
                <a:lumOff val="60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760"/>
            <a:ext cx="9144000" cy="851694"/>
          </a:xfrm>
          <a:prstGeom prst="snip2Diag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anchor="t">
            <a:no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r>
              <a:rPr lang="uk-UA" sz="4000" dirty="0">
                <a:ln w="12700">
                  <a:solidFill>
                    <a:schemeClr val="tx2"/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Використання неодимових магнітів</a:t>
            </a:r>
            <a:br>
              <a:rPr lang="uk-UA" sz="4000" dirty="0">
                <a:ln w="12700">
                  <a:solidFill>
                    <a:schemeClr val="tx2"/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uk-UA" sz="4000" dirty="0">
              <a:ln w="12700">
                <a:solidFill>
                  <a:schemeClr val="tx2"/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124744"/>
            <a:ext cx="8496944" cy="5400600"/>
          </a:xfrm>
          <a:prstGeom prst="flowChartAlternateProcess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pPr>
              <a:buNone/>
            </a:pP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	Це матеріал, який здатний фіксувати споживання води, електрики і газу в лічильниках, та й не тільки. </a:t>
            </a:r>
          </a:p>
          <a:p>
            <a:pPr>
              <a:buNone/>
            </a:pP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	Цей вид магніту відноситься до постійних і рідкоземельних матеріалів. Він стійкий перед силою магнітних полів інших сплавів і не схильний  до розмагнічування.  </a:t>
            </a:r>
          </a:p>
          <a:p>
            <a:pPr>
              <a:buNone/>
            </a:pP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	Вироби з неодиму використовують у медичних та промислових галузях. Також в побутових умовах їх застосовують для кріплення портьєр, елементів декору, сувенірів. Вони застосовуються в пошукових приладах і в електроніці. Для продовження терміну служби магніти такого типу покривають цинком або нікелем. </a:t>
            </a:r>
          </a:p>
          <a:p>
            <a:pPr>
              <a:buNone/>
            </a:pP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	У першому випадку напилення більш надійне, так як стійке до агресивних засобів і витримує температуру вище 100 С.</a:t>
            </a:r>
          </a:p>
          <a:p>
            <a:pPr>
              <a:buNone/>
            </a:pP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	 Сила магніту залежить від його форми, розміру і кількості неодиму, що входить до складу сплаву.</a:t>
            </a:r>
          </a:p>
          <a:p>
            <a:pPr>
              <a:buNone/>
            </a:pPr>
            <a:endParaRPr lang="uk-UA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Що таке магніт? Види і властивості магнітів.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96544" y="1468591"/>
            <a:ext cx="3995936" cy="32403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50698" y="-3577"/>
            <a:ext cx="9194698" cy="1200329"/>
          </a:xfrm>
          <a:prstGeom prst="snip2Diag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anchor="ctr">
            <a:no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uk-UA" sz="3600" dirty="0">
                <a:ln>
                  <a:solidFill>
                    <a:schemeClr val="tx2"/>
                  </a:solidFill>
                </a:ln>
                <a:solidFill>
                  <a:srgbClr val="C00000"/>
                </a:solidFill>
              </a:rPr>
              <a:t>Застосування феритових магнітів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51520" y="1196752"/>
            <a:ext cx="4320480" cy="4320480"/>
          </a:xfrm>
        </p:spPr>
        <p:txBody>
          <a:bodyPr>
            <a:noAutofit/>
          </a:bodyPr>
          <a:lstStyle/>
          <a:p>
            <a:pPr algn="just"/>
            <a:r>
              <a:rPr lang="uk-UA" sz="1800" dirty="0">
                <a:latin typeface="Book Antiqua" panose="02040602050305030304" pitchFamily="18" charset="0"/>
              </a:rPr>
              <a:t>Ферити вважаються найпопулярнішими магнітами серед постійних. Завдяки стронцію, що входить до складу, матеріал не піддається корозії. </a:t>
            </a:r>
          </a:p>
          <a:p>
            <a:pPr algn="just"/>
            <a:r>
              <a:rPr lang="uk-UA" sz="1800" dirty="0">
                <a:latin typeface="Book Antiqua" panose="02040602050305030304" pitchFamily="18" charset="0"/>
              </a:rPr>
              <a:t>Цей сплав досить крихкий. </a:t>
            </a:r>
          </a:p>
          <a:p>
            <a:pPr algn="just"/>
            <a:r>
              <a:rPr lang="uk-UA" sz="1800" dirty="0">
                <a:latin typeface="Book Antiqua" panose="02040602050305030304" pitchFamily="18" charset="0"/>
              </a:rPr>
              <a:t>Застосовується феритовий магніт в автомобілебудуванні і промисловості. </a:t>
            </a:r>
          </a:p>
          <a:p>
            <a:pPr algn="just"/>
            <a:r>
              <a:rPr lang="uk-UA" sz="1800" dirty="0">
                <a:latin typeface="Book Antiqua" panose="02040602050305030304" pitchFamily="18" charset="0"/>
              </a:rPr>
              <a:t>Використовується в різній техніці і електроприладах, </a:t>
            </a:r>
            <a:r>
              <a:rPr lang="uk-UA" sz="1800" b="1" dirty="0">
                <a:latin typeface="Book Antiqua" panose="02040602050305030304" pitchFamily="18" charset="0"/>
              </a:rPr>
              <a:t>а</a:t>
            </a:r>
            <a:r>
              <a:rPr lang="uk-UA" sz="1800" dirty="0">
                <a:latin typeface="Book Antiqua" panose="02040602050305030304" pitchFamily="18" charset="0"/>
              </a:rPr>
              <a:t> також побутових установках, генераторах, системах акустики. При виробництві автомобілів магніти використовують в системах охолодження, </a:t>
            </a:r>
            <a:r>
              <a:rPr lang="uk-UA" sz="1800" dirty="0" err="1">
                <a:latin typeface="Book Antiqua" panose="02040602050305030304" pitchFamily="18" charset="0"/>
              </a:rPr>
              <a:t>склопідйомниках</a:t>
            </a:r>
            <a:r>
              <a:rPr lang="uk-UA" sz="1800" dirty="0">
                <a:latin typeface="Book Antiqua" panose="02040602050305030304" pitchFamily="18" charset="0"/>
              </a:rPr>
              <a:t> і вентиляторах.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44945" y="5517232"/>
            <a:ext cx="89285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dirty="0">
                <a:latin typeface="Book Antiqua" panose="02040602050305030304" pitchFamily="18" charset="0"/>
              </a:rPr>
              <a:t>Призначення фериту - захистити техніку від зовнішніх перешкод і не допустити псування сигналу, одержуваного по кабелю. Завдяки цій властивості магніти використовують при виробництві навігаторів, моніторів, принтерів та іншого обладнання, де важливо отримати чистий сигнал або зображення.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51694"/>
          </a:xfrm>
          <a:prstGeom prst="snip2Diag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anchor="t">
            <a:no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uk-UA" sz="3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Магнітна рідина - вода, що тече вгору</a:t>
            </a:r>
            <a:br>
              <a:rPr lang="uk-UA" sz="3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7544" y="1196752"/>
            <a:ext cx="4618856" cy="5256584"/>
          </a:xfrm>
          <a:prstGeom prst="round2Diag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>
            <a:normAutofit fontScale="92500" lnSpcReduction="20000"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r>
              <a:rPr lang="uk-UA" sz="2600" dirty="0">
                <a:latin typeface="Book Antiqua" panose="02040602050305030304" pitchFamily="18" charset="0"/>
              </a:rPr>
              <a:t>Рідкий магніт - це унікальне рукотворне диво. На відміну від абсолютної більшості винаходів , таким рідким субстанціям, з яскраво вираженими магнітними властивостями, немає аналогів в природі. </a:t>
            </a:r>
          </a:p>
          <a:p>
            <a:r>
              <a:rPr lang="uk-UA" sz="2600" dirty="0">
                <a:latin typeface="Book Antiqua" panose="02040602050305030304" pitchFamily="18" charset="0"/>
              </a:rPr>
              <a:t>З бурхливим розвитком технологій речовини з такими незвичайними властивостями знаходять все більше сфер застосування.</a:t>
            </a:r>
          </a:p>
          <a:p>
            <a:endParaRPr lang="uk-UA" dirty="0">
              <a:latin typeface="Book Antiqua" panose="02040602050305030304" pitchFamily="18" charset="0"/>
            </a:endParaRPr>
          </a:p>
        </p:txBody>
      </p:sp>
      <p:pic>
        <p:nvPicPr>
          <p:cNvPr id="5" name="Содержимое 4" descr="Магнитная жидкость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1340768"/>
            <a:ext cx="3394075" cy="25455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Прямоугольник с двумя скругленными соседними углами 5"/>
          <p:cNvSpPr/>
          <p:nvPr/>
        </p:nvSpPr>
        <p:spPr>
          <a:xfrm>
            <a:off x="5220072" y="4149080"/>
            <a:ext cx="3600400" cy="2129552"/>
          </a:xfrm>
          <a:prstGeom prst="round2Same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uk-UA" dirty="0">
                <a:latin typeface="Book Antiqua" panose="02040602050305030304" pitchFamily="18" charset="0"/>
              </a:rPr>
              <a:t>З'явилися такі незвичайні субстанції досить давно. Ще в середині шістдесятих років вони були синтезовані в Сполучених Штатах і Радянському Союзі практично одночасно.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38129"/>
            <a:ext cx="9144000" cy="707678"/>
          </a:xfrm>
          <a:prstGeom prst="snip2Diag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anchor="ctr">
            <a:no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uk-UA" sz="4400" dirty="0">
                <a:ln w="12700">
                  <a:solidFill>
                    <a:schemeClr val="tx2"/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Магнітна рідина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51520" y="980728"/>
            <a:ext cx="5328592" cy="5688632"/>
          </a:xfrm>
          <a:prstGeom prst="round2Same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>
            <a:noAutofit/>
          </a:bodyPr>
          <a:lstStyle/>
          <a:p>
            <a:r>
              <a:rPr lang="uk-UA" sz="1800" dirty="0">
                <a:latin typeface="Book Antiqua" panose="02040602050305030304" pitchFamily="18" charset="0"/>
              </a:rPr>
              <a:t>Магнітна рідина є суспензію або колоїдним розчином  феромагнітного матеріалу в звичайному рідкому середовищі, яким можуть служити і проста вода, і вуглеводні, і кремній- або фторорганічні речовини. </a:t>
            </a:r>
          </a:p>
          <a:p>
            <a:r>
              <a:rPr lang="uk-UA" sz="1800" dirty="0">
                <a:latin typeface="Book Antiqua" panose="02040602050305030304" pitchFamily="18" charset="0"/>
              </a:rPr>
              <a:t>У той час магнітні рідини використовувалися в різних космічних програмах, які інтенсивно проводили дві наддержави. </a:t>
            </a:r>
          </a:p>
          <a:p>
            <a:r>
              <a:rPr lang="uk-UA" sz="1800" dirty="0">
                <a:latin typeface="Book Antiqua" panose="02040602050305030304" pitchFamily="18" charset="0"/>
              </a:rPr>
              <a:t>Більш широкого кола наукової громадськості ці незвичайні речовини стали доступні відносно недавно. Зараз магнітна рідина активно вивчається більшістю розвинених країн з високим науковим потенціалом: Японією, Францією, Німеччиною, Великобританією.</a:t>
            </a:r>
          </a:p>
          <a:p>
            <a:endParaRPr lang="uk-UA" sz="1800" dirty="0">
              <a:latin typeface="Book Antiqua" panose="02040602050305030304" pitchFamily="18" charset="0"/>
            </a:endParaRPr>
          </a:p>
        </p:txBody>
      </p:sp>
      <p:pic>
        <p:nvPicPr>
          <p:cNvPr id="5" name="Рисунок 4" descr="Магнитные жидкости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1124744"/>
            <a:ext cx="2520280" cy="20162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Скругленный прямоугольник 5"/>
          <p:cNvSpPr/>
          <p:nvPr/>
        </p:nvSpPr>
        <p:spPr>
          <a:xfrm>
            <a:off x="5655706" y="3067113"/>
            <a:ext cx="3240360" cy="3476685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uk-UA" dirty="0">
                <a:latin typeface="Book Antiqua" panose="02040602050305030304" pitchFamily="18" charset="0"/>
              </a:rPr>
              <a:t>Ці дивовижні субстанції унікальні своїм неперевершеним поєднанням високої плинності з винятковими магнітними властивостями, які на десятки тисяч порядків вище, ніж у будь-який з відомих рідин</a:t>
            </a:r>
            <a:r>
              <a:rPr lang="uk-UA" sz="2000" dirty="0"/>
              <a:t>. 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65370"/>
            <a:ext cx="9144000" cy="923702"/>
          </a:xfrm>
          <a:prstGeom prst="snip2Diag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anchor="t">
            <a:norm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uk-UA" sz="4400" dirty="0">
                <a:ln w="12700">
                  <a:solidFill>
                    <a:schemeClr val="tx2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Магнітна рідина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23528" y="1435100"/>
            <a:ext cx="5040560" cy="5090244"/>
          </a:xfrm>
          <a:prstGeom prst="frame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>
            <a:normAutofit fontScale="85000" lnSpcReduction="10000"/>
          </a:bodyPr>
          <a:lstStyle/>
          <a:p>
            <a:pPr algn="just"/>
            <a:r>
              <a:rPr lang="uk-UA" sz="2400" b="1" i="1" u="sng" dirty="0">
                <a:latin typeface="Book Antiqua" panose="02040602050305030304" pitchFamily="18" charset="0"/>
              </a:rPr>
              <a:t>Феромагнітні суспензії вже використовуються</a:t>
            </a:r>
            <a:r>
              <a:rPr lang="uk-UA" sz="2400" b="1" i="1" dirty="0">
                <a:latin typeface="Book Antiqua" panose="02040602050305030304" pitchFamily="18" charset="0"/>
              </a:rPr>
              <a:t> при виробництві жорстких дисків, де їх наносять на обертову вісь для запобігання потрапляння сторонніх часток ззовні, при виготовленні високочастотних динаміків, в авіакосмічній та військової промисловості, в оптиці та медицині, в електроніці і приладобудівній  галузі.</a:t>
            </a:r>
            <a:endParaRPr lang="uk-UA" sz="2400" dirty="0">
              <a:latin typeface="Book Antiqua" panose="02040602050305030304" pitchFamily="18" charset="0"/>
            </a:endParaRPr>
          </a:p>
          <a:p>
            <a:pPr algn="just"/>
            <a:endParaRPr lang="uk-UA" dirty="0">
              <a:latin typeface="Book Antiqua" panose="02040602050305030304" pitchFamily="18" charset="0"/>
            </a:endParaRPr>
          </a:p>
        </p:txBody>
      </p:sp>
      <p:pic>
        <p:nvPicPr>
          <p:cNvPr id="5" name="Содержимое 4" descr="Магнитная жидкость. Применение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1556792"/>
            <a:ext cx="3178696" cy="22322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9924708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51520" y="980728"/>
            <a:ext cx="8640960" cy="5688632"/>
          </a:xfrm>
          <a:prstGeom prst="round2Same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txBody>
          <a:bodyPr>
            <a:normAutofit/>
          </a:bodyPr>
          <a:lstStyle/>
          <a:p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k-UA" sz="1800" dirty="0">
                <a:latin typeface="Times New Roman" pitchFamily="18" charset="0"/>
                <a:cs typeface="Times New Roman" pitchFamily="18" charset="0"/>
              </a:rPr>
              <a:t>Потужні електромагніти, що застосовуються в даний час на вітчизняних і зарубіжних автомобільних комбінатах, дозволяють повністю автоматизувати самі трудомісткі технологічні процеси, а також істотно прискорити процес складання нових транспортних засобів. </a:t>
            </a:r>
          </a:p>
          <a:p>
            <a:r>
              <a:rPr lang="uk-UA" sz="1800" dirty="0">
                <a:latin typeface="Times New Roman" pitchFamily="18" charset="0"/>
                <a:cs typeface="Times New Roman" pitchFamily="18" charset="0"/>
              </a:rPr>
              <a:t>	У радіотехніці феромагнетики дозволяють отримувати прилади найвищої якості і точності.  Вченим вдалося створити однокрокову методику виготовлення магнітних наночастинок, які підходять для застосування в медицині і електроніці. В результаті численних досліджень вдалося встановити магнітні властивості наночастинок кобальту і заліза, покритих тонким шаром золота. Вже підтверджена їхня здатність переносити </a:t>
            </a:r>
            <a:r>
              <a:rPr lang="uk-UA" sz="1800" b="1" dirty="0">
                <a:latin typeface="Times New Roman" pitchFamily="18" charset="0"/>
                <a:cs typeface="Times New Roman" pitchFamily="18" charset="0"/>
              </a:rPr>
              <a:t>антиракові ліки </a:t>
            </a:r>
            <a:r>
              <a:rPr lang="uk-UA" sz="1800" dirty="0">
                <a:latin typeface="Times New Roman" pitchFamily="18" charset="0"/>
                <a:cs typeface="Times New Roman" pitchFamily="18" charset="0"/>
              </a:rPr>
              <a:t>або атоми радіонуклідів в потрібну частину організму людини, збільшувати контрастність зображень магнітного резонансу. </a:t>
            </a:r>
          </a:p>
          <a:p>
            <a:r>
              <a:rPr lang="uk-UA" sz="1800" dirty="0">
                <a:latin typeface="Times New Roman" pitchFamily="18" charset="0"/>
                <a:cs typeface="Times New Roman" pitchFamily="18" charset="0"/>
              </a:rPr>
              <a:t>	Вченим вдалося розробити і апробувати методику відновлення водних розчинів хлоридів для отримання комбінованих кобальто-залізних наночастинок, що підходять для створення матеріалів з удосконаленими магнітними характеристиками. Всі дослідження спрямовані на підвищення феромагнітних властивостей речовин, збільшення їх процентного використання у виробництві.</a:t>
            </a:r>
            <a:endParaRPr lang="uk-UA" sz="18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3895"/>
            <a:ext cx="9144000" cy="635670"/>
          </a:xfrm>
          <a:prstGeom prst="snip2Diag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anchor="ctr">
            <a:no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uk-UA" sz="44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Висновок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0825"/>
            <a:ext cx="9144000" cy="779686"/>
          </a:xfrm>
          <a:prstGeom prst="snip2Diag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anchor="t">
            <a:normAutofit fontScale="90000"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uk-UA" sz="4400" dirty="0">
                <a:solidFill>
                  <a:srgbClr val="C00000"/>
                </a:solidFill>
              </a:rPr>
              <a:t>Парамагнетики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052736"/>
            <a:ext cx="8363272" cy="5544616"/>
          </a:xfrm>
        </p:spPr>
        <p:txBody>
          <a:bodyPr>
            <a:normAutofit fontScale="92500"/>
          </a:bodyPr>
          <a:lstStyle/>
          <a:p>
            <a:r>
              <a:rPr lang="uk-UA" dirty="0"/>
              <a:t> </a:t>
            </a:r>
            <a:r>
              <a:rPr lang="uk-UA" sz="1800" b="1" dirty="0"/>
              <a:t>Парамагнетики </a:t>
            </a:r>
            <a:r>
              <a:rPr lang="uk-UA" sz="1800" dirty="0"/>
              <a:t>(від грецьк. para — поряд) намагнічуються, створюючи слабке магнітне поле, напрямлене в бік зовнішнього магнітного поля . Парамагнетики слабко посилюють зовнішнє поле: магнітна індукція магнітного поля всередині парамагнетика (В</a:t>
            </a:r>
            <a:r>
              <a:rPr lang="uk-UA" dirty="0"/>
              <a:t>п</a:t>
            </a:r>
            <a:r>
              <a:rPr lang="uk-UA" sz="1800" dirty="0"/>
              <a:t>) трохи більша за магнітну індукцію зовнішнього магнітного поля (В</a:t>
            </a:r>
            <a:r>
              <a:rPr lang="uk-UA" sz="1100" dirty="0"/>
              <a:t>0</a:t>
            </a:r>
            <a:r>
              <a:rPr lang="uk-UA" sz="1800" dirty="0"/>
              <a:t>):</a:t>
            </a:r>
          </a:p>
          <a:p>
            <a:r>
              <a:rPr lang="uk-UA" sz="1800" dirty="0"/>
              <a:t>   </a:t>
            </a:r>
          </a:p>
          <a:p>
            <a:r>
              <a:rPr lang="uk-UA" sz="1800" b="1" dirty="0"/>
              <a:t>	До парамагнетиків належать </a:t>
            </a:r>
            <a:r>
              <a:rPr lang="uk-UA" sz="1800" u="sng" dirty="0"/>
              <a:t>кисень, вольфрам, ебоніт, платина, азот, повітря</a:t>
            </a:r>
            <a:r>
              <a:rPr lang="uk-UA" sz="1800" dirty="0"/>
              <a:t>, </a:t>
            </a:r>
            <a:r>
              <a:rPr lang="uk-UA" sz="1800" u="sng" dirty="0"/>
              <a:t>алюміній, натрій, кальцій,  та хлорид міді.  </a:t>
            </a:r>
            <a:r>
              <a:rPr lang="uk-UA" sz="1800" dirty="0"/>
              <a:t> Якщо парамагнітну речовину помістити в магнітне поле, то вона буде втягуватися в нього.</a:t>
            </a:r>
          </a:p>
          <a:p>
            <a:r>
              <a:rPr lang="uk-UA" sz="1800" dirty="0"/>
              <a:t>Магнітна проникність </a:t>
            </a:r>
            <a:r>
              <a:rPr lang="uk-UA" sz="1800" b="1" i="1" dirty="0"/>
              <a:t>парамагнетиків</a:t>
            </a:r>
            <a:r>
              <a:rPr lang="uk-UA" sz="1800" dirty="0"/>
              <a:t> трохи більше одиниці (у алюмінію μ = 1,000023). </a:t>
            </a:r>
            <a:br>
              <a:rPr lang="uk-UA" sz="1800" dirty="0"/>
            </a:br>
            <a:r>
              <a:rPr lang="uk-UA" sz="1800" dirty="0"/>
              <a:t>	Ці речовини слабко намагнічуються при розміщенні у зовнішньому магнітному полі. Вони мають тенденцію рухатися з регіону слабкого магнітного поля до сильного магнітного поля, тобто вони слабко притягуються до магніту. </a:t>
            </a:r>
          </a:p>
          <a:p>
            <a:r>
              <a:rPr lang="uk-UA" sz="1800" dirty="0"/>
              <a:t>	Парамагнітний матеріал стає гарним магнітним матеріалом, коли він поміщений у сильне магнітне поле. Він починає діяти як магніт і притягує та відштовхує інші магнітні та феромагнітні матеріали. Як тільки прибране магнітне поле, намагніченість втрачається. </a:t>
            </a:r>
          </a:p>
          <a:p>
            <a:endParaRPr lang="uk-UA" dirty="0"/>
          </a:p>
        </p:txBody>
      </p:sp>
      <p:pic>
        <p:nvPicPr>
          <p:cNvPr id="5" name="Рисунок 4" descr="C:\Users\Вита\Desktop\fizyka-9-bariahtar-dovgiy-3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2276872"/>
            <a:ext cx="2088232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8158"/>
            <a:ext cx="9144000" cy="707678"/>
          </a:xfrm>
          <a:prstGeom prst="snip2Diag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anchor="t">
            <a:normAutofit fontScale="90000"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uk-UA" sz="4000" dirty="0">
                <a:solidFill>
                  <a:srgbClr val="C00000"/>
                </a:solidFill>
              </a:rPr>
              <a:t>Діамагнетики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95536" y="980728"/>
            <a:ext cx="6275040" cy="5616624"/>
          </a:xfrm>
        </p:spPr>
        <p:txBody>
          <a:bodyPr>
            <a:normAutofit fontScale="92500"/>
          </a:bodyPr>
          <a:lstStyle/>
          <a:p>
            <a:r>
              <a:rPr lang="uk-UA" sz="2000" b="1" dirty="0">
                <a:latin typeface="Book Antiqua" panose="02040602050305030304" pitchFamily="18" charset="0"/>
              </a:rPr>
              <a:t>Діамагнетики  </a:t>
            </a:r>
            <a:r>
              <a:rPr lang="uk-UA" sz="2000" dirty="0">
                <a:latin typeface="Book Antiqua" panose="02040602050305030304" pitchFamily="18" charset="0"/>
              </a:rPr>
              <a:t>(від грецьк. </a:t>
            </a:r>
            <a:r>
              <a:rPr lang="uk-UA" sz="2000" i="1" dirty="0">
                <a:latin typeface="Book Antiqua" panose="02040602050305030304" pitchFamily="18" charset="0"/>
              </a:rPr>
              <a:t>dia </a:t>
            </a:r>
            <a:r>
              <a:rPr lang="uk-UA" sz="2000" dirty="0">
                <a:latin typeface="Book Antiqua" panose="02040602050305030304" pitchFamily="18" charset="0"/>
              </a:rPr>
              <a:t>— розбіжність) намагнічуються, створюючи слабке магнітне поле, яке напрямлене протилежно до зовнішнього.</a:t>
            </a:r>
          </a:p>
          <a:p>
            <a:r>
              <a:rPr lang="uk-UA" sz="2000" dirty="0">
                <a:latin typeface="Book Antiqua" panose="02040602050305030304" pitchFamily="18" charset="0"/>
              </a:rPr>
              <a:t>У діамагнетиків величина магнітної проникності </a:t>
            </a:r>
          </a:p>
          <a:p>
            <a:r>
              <a:rPr lang="uk-UA" sz="2000" dirty="0">
                <a:latin typeface="Book Antiqua" panose="02040602050305030304" pitchFamily="18" charset="0"/>
              </a:rPr>
              <a:t>μ - трохи менше одиниці. </a:t>
            </a:r>
          </a:p>
          <a:p>
            <a:r>
              <a:rPr lang="uk-UA" sz="2000" dirty="0">
                <a:latin typeface="Book Antiqua" panose="02040602050305030304" pitchFamily="18" charset="0"/>
              </a:rPr>
              <a:t>Наприклад, у вісмуту μ = 0,9998. </a:t>
            </a:r>
          </a:p>
          <a:p>
            <a:endParaRPr lang="uk-UA" sz="2000" dirty="0">
              <a:latin typeface="Book Antiqua" panose="02040602050305030304" pitchFamily="18" charset="0"/>
            </a:endParaRPr>
          </a:p>
          <a:p>
            <a:r>
              <a:rPr lang="uk-UA" sz="2000" u="sng" dirty="0">
                <a:latin typeface="Book Antiqua" panose="02040602050305030304" pitchFamily="18" charset="0"/>
              </a:rPr>
              <a:t>До діамагнетиків відносяться цинк, свинець, кварц, кам'яна сіль, мідь, скло, водень, бензол, вода.</a:t>
            </a:r>
            <a:r>
              <a:rPr lang="uk-UA" sz="2000" dirty="0">
                <a:latin typeface="Book Antiqua" panose="02040602050305030304" pitchFamily="18" charset="0"/>
              </a:rPr>
              <a:t> </a:t>
            </a:r>
          </a:p>
          <a:p>
            <a:r>
              <a:rPr lang="uk-UA" sz="2000" dirty="0">
                <a:latin typeface="Book Antiqua" panose="02040602050305030304" pitchFamily="18" charset="0"/>
              </a:rPr>
              <a:t>	Слово «левітація» походить від англійського «levitate» - парити, підніматися в повітря. Тобто левітація — це подолання об'єктом гравітації.  </a:t>
            </a:r>
          </a:p>
          <a:p>
            <a:r>
              <a:rPr lang="uk-UA" sz="2000" dirty="0">
                <a:latin typeface="Book Antiqua" panose="02040602050305030304" pitchFamily="18" charset="0"/>
              </a:rPr>
              <a:t>З точки зору фізики, левітація — це стійке </a:t>
            </a:r>
          </a:p>
          <a:p>
            <a:r>
              <a:rPr lang="uk-UA" sz="2000" dirty="0">
                <a:latin typeface="Book Antiqua" panose="02040602050305030304" pitchFamily="18" charset="0"/>
              </a:rPr>
              <a:t>положення об'єкта в гравітаційному полі, коли сила тяжіння скомпенсована і має місце повертаюча сила, що забезпечує стійкість об'єкту в просторі.</a:t>
            </a:r>
          </a:p>
          <a:p>
            <a:endParaRPr lang="uk-UA" sz="2000" dirty="0">
              <a:latin typeface="Book Antiqua" panose="02040602050305030304" pitchFamily="18" charset="0"/>
            </a:endParaRPr>
          </a:p>
          <a:p>
            <a:endParaRPr lang="uk-UA" sz="2000" dirty="0">
              <a:latin typeface="Book Antiqua" panose="02040602050305030304" pitchFamily="18" charset="0"/>
            </a:endParaRPr>
          </a:p>
        </p:txBody>
      </p:sp>
      <p:pic>
        <p:nvPicPr>
          <p:cNvPr id="5" name="Рисунок 4" descr="C:\Users\Вита\Desktop\fizyka-9-bariahtar-dovgiy-3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75284">
            <a:off x="4139952" y="2564904"/>
            <a:ext cx="2160240" cy="59169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9217" name="Picture 1" descr="C:\Users\Вита\Desktop\loloit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1196752"/>
            <a:ext cx="2759968" cy="21734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18" name="Picture 2" descr="C:\Users\Вита\Desktop\electronic-led-light-wireless-power-magnetic-levitation-floating-world-map-3-inch-antigravity-globe-magic-gift.jpg_640x64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2200" y="3717032"/>
            <a:ext cx="2586899" cy="2160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80120"/>
          </a:xfrm>
          <a:prstGeom prst="snip2Diag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anchor="t">
            <a:normAutofit fontScale="90000"/>
          </a:bodyPr>
          <a:lstStyle/>
          <a:p>
            <a:pPr algn="ctr"/>
            <a:r>
              <a:rPr lang="uk-UA" sz="3200" dirty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</a:rPr>
              <a:t>Способи досягнення діамагнітної левітації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512" y="1268760"/>
            <a:ext cx="8712968" cy="5400600"/>
          </a:xfrm>
          <a:prstGeom prst="round2Diag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>
            <a:normAutofit fontScale="62500" lnSpcReduction="20000"/>
          </a:bodyPr>
          <a:lstStyle/>
          <a:p>
            <a:pPr algn="just"/>
            <a:r>
              <a:rPr lang="uk-UA" sz="2800" b="1" dirty="0">
                <a:ln w="1905">
                  <a:solidFill>
                    <a:srgbClr val="C00000"/>
                  </a:solidFill>
                </a:ln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 Antiqua" panose="02040602050305030304" pitchFamily="18" charset="0"/>
              </a:rPr>
              <a:t>1. Введення діамагнітного матеріалу в сильне електромагнітне поле</a:t>
            </a:r>
          </a:p>
          <a:p>
            <a:pPr algn="just"/>
            <a:r>
              <a:rPr lang="uk-UA" sz="2000" dirty="0">
                <a:latin typeface="Book Antiqua" panose="02040602050305030304" pitchFamily="18" charset="0"/>
              </a:rPr>
              <a:t>	</a:t>
            </a:r>
          </a:p>
          <a:p>
            <a:pPr algn="just"/>
            <a:r>
              <a:rPr lang="uk-UA" sz="3800" dirty="0">
                <a:latin typeface="Book Antiqua" panose="02040602050305030304" pitchFamily="18" charset="0"/>
              </a:rPr>
              <a:t>	Сильне магнітне поле, яке створюється сучасними електромагнітами, здатне рухати діамагнітні матеріали. Електромагніти завжди використовувалися для намагнічування слабких діамагнітних матеріалів, таких як вода, органічні речовини тощо. </a:t>
            </a:r>
          </a:p>
          <a:p>
            <a:pPr algn="just"/>
            <a:r>
              <a:rPr lang="uk-UA" sz="3800" dirty="0">
                <a:latin typeface="Book Antiqua" panose="02040602050305030304" pitchFamily="18" charset="0"/>
              </a:rPr>
              <a:t>	Одна з популярних живих демонстрацій передбачає левітацію маленьких жаб при застосуванні сильного електромагнітного поля. </a:t>
            </a:r>
          </a:p>
          <a:p>
            <a:pPr algn="just"/>
            <a:r>
              <a:rPr lang="uk-UA" sz="3800" dirty="0">
                <a:latin typeface="Book Antiqua" panose="02040602050305030304" pitchFamily="18" charset="0"/>
              </a:rPr>
              <a:t>	Жаба, як і вся інша жива істота, </a:t>
            </a:r>
          </a:p>
          <a:p>
            <a:pPr algn="just"/>
            <a:r>
              <a:rPr lang="uk-UA" sz="3800" dirty="0">
                <a:latin typeface="Book Antiqua" panose="02040602050305030304" pitchFamily="18" charset="0"/>
              </a:rPr>
              <a:t>складається в основному з води, а отже, </a:t>
            </a:r>
          </a:p>
          <a:p>
            <a:pPr algn="just"/>
            <a:r>
              <a:rPr lang="uk-UA" sz="3800" dirty="0">
                <a:latin typeface="Book Antiqua" panose="02040602050305030304" pitchFamily="18" charset="0"/>
              </a:rPr>
              <a:t>коли вона є  діамагнетиком.</a:t>
            </a:r>
            <a:r>
              <a:rPr lang="uk-UA" sz="3800" i="1" u="sng" dirty="0">
                <a:latin typeface="Book Antiqua" panose="02040602050305030304" pitchFamily="18" charset="0"/>
              </a:rPr>
              <a:t> </a:t>
            </a:r>
            <a:endParaRPr lang="uk-UA" sz="2400" b="1" i="1" u="sng" dirty="0">
              <a:solidFill>
                <a:schemeClr val="tx2"/>
              </a:solidFill>
              <a:latin typeface="Book Antiqua" panose="02040602050305030304" pitchFamily="18" charset="0"/>
            </a:endParaRPr>
          </a:p>
          <a:p>
            <a:pPr algn="just"/>
            <a:endParaRPr lang="uk-UA" sz="2400" b="1" i="1" u="sng" dirty="0">
              <a:solidFill>
                <a:schemeClr val="tx2"/>
              </a:solidFill>
              <a:latin typeface="Book Antiqua" panose="02040602050305030304" pitchFamily="18" charset="0"/>
            </a:endParaRPr>
          </a:p>
          <a:p>
            <a:r>
              <a:rPr lang="uk-UA" sz="2400" b="1" i="1" u="sng" dirty="0">
                <a:solidFill>
                  <a:schemeClr val="tx2"/>
                </a:solidFill>
                <a:latin typeface="Book Antiqua" panose="02040602050305030304" pitchFamily="18" charset="0"/>
              </a:rPr>
              <a:t>Жива жаба левітує в магнітному полі ~ 16 Тесла</a:t>
            </a:r>
            <a:endParaRPr lang="uk-UA" sz="2000" dirty="0">
              <a:solidFill>
                <a:srgbClr val="00B050"/>
              </a:solidFill>
              <a:latin typeface="Book Antiqua" panose="02040602050305030304" pitchFamily="18" charset="0"/>
            </a:endParaRPr>
          </a:p>
        </p:txBody>
      </p:sp>
      <p:pic>
        <p:nvPicPr>
          <p:cNvPr id="5" name="Рисунок 4" descr="Сильні електромагнітні поля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240" y="5013176"/>
            <a:ext cx="1650876" cy="144016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79" y="18158"/>
            <a:ext cx="9144000" cy="1080120"/>
          </a:xfrm>
          <a:prstGeom prst="snip2Diag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anchor="t">
            <a:normAutofit fontScale="90000"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uk-UA" sz="320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Способи досягнення діамагнітної левітації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988840"/>
            <a:ext cx="5915000" cy="4392488"/>
          </a:xfrm>
        </p:spPr>
        <p:txBody>
          <a:bodyPr>
            <a:normAutofit/>
          </a:bodyPr>
          <a:lstStyle/>
          <a:p>
            <a:pPr algn="ctr"/>
            <a:r>
              <a:rPr lang="uk-UA" sz="2000" b="1" dirty="0">
                <a:solidFill>
                  <a:schemeClr val="accent5">
                    <a:lumMod val="75000"/>
                  </a:schemeClr>
                </a:solidFill>
                <a:latin typeface="Book Antiqua" panose="02040602050305030304" pitchFamily="18" charset="0"/>
              </a:rPr>
              <a:t>2. Введення діамагнетика в сильне магнітне поле</a:t>
            </a:r>
            <a:r>
              <a:rPr lang="uk-UA" sz="2000" dirty="0">
                <a:latin typeface="Book Antiqua" panose="02040602050305030304" pitchFamily="18" charset="0"/>
              </a:rPr>
              <a:t>	</a:t>
            </a:r>
          </a:p>
          <a:p>
            <a:r>
              <a:rPr lang="uk-UA" sz="2000" dirty="0">
                <a:latin typeface="Book Antiqua" panose="02040602050305030304" pitchFamily="18" charset="0"/>
              </a:rPr>
              <a:t>	Коли у сильному магнітному полі, поміщується тонка плівка діамагнітного матеріалу, такого як піролітичний графіт, вона стає левітаційною. Постійний магніт - рідкоземельний магніт. </a:t>
            </a:r>
          </a:p>
          <a:p>
            <a:r>
              <a:rPr lang="uk-UA" sz="2000" dirty="0">
                <a:latin typeface="Book Antiqua" panose="02040602050305030304" pitchFamily="18" charset="0"/>
              </a:rPr>
              <a:t>	На фото тонка плівка піролітичного графіту левітує в присутності рідкоземельного магніту. </a:t>
            </a:r>
            <a:endParaRPr lang="uk-UA" sz="2000" dirty="0">
              <a:solidFill>
                <a:srgbClr val="00B050"/>
              </a:solidFill>
              <a:latin typeface="Book Antiqua" panose="02040602050305030304" pitchFamily="18" charset="0"/>
            </a:endParaRPr>
          </a:p>
        </p:txBody>
      </p:sp>
      <p:pic>
        <p:nvPicPr>
          <p:cNvPr id="6" name="Рисунок 5" descr="C:\Users\Вита\Downloads\Diamagnetic_graphite_levitation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1412776"/>
            <a:ext cx="2457450" cy="3124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Выноска со стрелкой вверх 4"/>
          <p:cNvSpPr/>
          <p:nvPr/>
        </p:nvSpPr>
        <p:spPr>
          <a:xfrm>
            <a:off x="6588224" y="4509120"/>
            <a:ext cx="2304256" cy="1838801"/>
          </a:xfrm>
          <a:prstGeom prst="upArrowCallout">
            <a:avLst>
              <a:gd name="adj1" fmla="val 5703"/>
              <a:gd name="adj2" fmla="val 20547"/>
              <a:gd name="adj3" fmla="val 16836"/>
              <a:gd name="adj4" fmla="val 70172"/>
            </a:avLst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i="1" dirty="0"/>
              <a:t>Піролітичний вуглець левітує  над неодимовим магнітом.</a:t>
            </a:r>
            <a:endParaRPr lang="uk-UA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96752"/>
          </a:xfrm>
          <a:prstGeom prst="snip2Diag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anchor="t">
            <a:no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uk-UA" sz="3600" dirty="0">
                <a:solidFill>
                  <a:srgbClr val="C00000"/>
                </a:solidFill>
              </a:rPr>
              <a:t>Способи досягнення діамагнітної левітації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23528" y="1196752"/>
            <a:ext cx="6048672" cy="3672408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uk-UA" sz="3300" b="1" i="1" dirty="0">
                <a:solidFill>
                  <a:srgbClr val="00B050"/>
                </a:solidFill>
              </a:rPr>
              <a:t>3. Надпровідна левітація</a:t>
            </a:r>
            <a:endParaRPr lang="uk-UA" sz="3300" b="1" dirty="0">
              <a:solidFill>
                <a:srgbClr val="00B050"/>
              </a:solidFill>
            </a:endParaRPr>
          </a:p>
          <a:p>
            <a:r>
              <a:rPr lang="uk-UA" sz="2600" dirty="0"/>
              <a:t>	</a:t>
            </a:r>
            <a:r>
              <a:rPr lang="uk-UA" sz="2200" dirty="0"/>
              <a:t>Ми знаємо, що із зниженням температури опір металевих провідників зменшується. Явище зменшення опору до нуля при температурі, відмінній від абсолютного нуля, називається </a:t>
            </a:r>
            <a:r>
              <a:rPr lang="uk-UA" sz="2200" b="1" dirty="0">
                <a:solidFill>
                  <a:schemeClr val="accent2"/>
                </a:solidFill>
              </a:rPr>
              <a:t>надпровідністю. </a:t>
            </a:r>
            <a:r>
              <a:rPr lang="uk-UA" sz="2200" dirty="0"/>
              <a:t>Надпровідність було виявлено у свинцю, цинку, олова, алюмінію та інших металів, а також у деяких сплавах. </a:t>
            </a:r>
          </a:p>
          <a:p>
            <a:r>
              <a:rPr lang="uk-UA" sz="2200" dirty="0"/>
              <a:t>	У магнітному полі в надпровідному матеріалі виникають такі струми,що  магнітне поле виштовхується із надпровідника. Завдяки цій властивості виникає явище левітації надпровідника над магнітом (або магніту над поверхнею надпровідника). </a:t>
            </a:r>
            <a:endParaRPr lang="uk-UA" sz="2200" i="1" dirty="0">
              <a:solidFill>
                <a:srgbClr val="00B050"/>
              </a:solidFill>
            </a:endParaRPr>
          </a:p>
        </p:txBody>
      </p:sp>
      <p:pic>
        <p:nvPicPr>
          <p:cNvPr id="52226" name="Picture 2" descr="C:\Users\Вита\Desktop\e6da6917eb53b1a4de485bbc34be3d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1844824"/>
            <a:ext cx="2339752" cy="21602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TextBox 4"/>
          <p:cNvSpPr txBox="1"/>
          <p:nvPr/>
        </p:nvSpPr>
        <p:spPr>
          <a:xfrm>
            <a:off x="356425" y="4653136"/>
            <a:ext cx="856895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/>
              <a:t>	В 1986 р. було відкрито високотемпературну  надпровідність   </a:t>
            </a:r>
          </a:p>
          <a:p>
            <a:r>
              <a:rPr lang="uk-UA" sz="2000" dirty="0"/>
              <a:t>керамік – складних оксидних сполук барію, лантану, міді. Так як кераміка набуває властивостей надпровідності тільки при температурі далеко за мінус сто градусів Цельсія,  то використовують рідкий азот, температура кипіння якого нижче -195 ° </a:t>
            </a:r>
            <a:r>
              <a:rPr lang="en-US" sz="2000" dirty="0"/>
              <a:t>C.</a:t>
            </a:r>
            <a:r>
              <a:rPr lang="uk-UA" sz="2000" dirty="0"/>
              <a:t>        </a:t>
            </a:r>
            <a:r>
              <a:rPr lang="uk-UA" sz="2000" i="1" dirty="0"/>
              <a:t>Відео</a:t>
            </a:r>
            <a:r>
              <a:rPr lang="uk-UA" sz="2000" dirty="0"/>
              <a:t> 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736"/>
          </a:xfrm>
          <a:prstGeom prst="snip2Diag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anchor="t">
            <a:noAutofit/>
          </a:bodyPr>
          <a:lstStyle/>
          <a:p>
            <a:pPr algn="ctr"/>
            <a:r>
              <a:rPr lang="uk-UA" sz="3200" cap="all" dirty="0">
                <a:ln w="9000" cmpd="sng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Неймовірні  технології  надпровідності</a:t>
            </a:r>
            <a:br>
              <a:rPr lang="uk-UA" sz="3200" cap="all" dirty="0">
                <a:ln w="9000" cmpd="sng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</a:br>
            <a:endParaRPr lang="uk-UA" sz="3200" cap="all" dirty="0">
              <a:ln w="9000" cmpd="sng">
                <a:solidFill>
                  <a:schemeClr val="accent5">
                    <a:lumMod val="75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512" y="1052736"/>
            <a:ext cx="3600400" cy="5616624"/>
          </a:xfrm>
        </p:spPr>
        <p:txBody>
          <a:bodyPr>
            <a:normAutofit fontScale="92500"/>
          </a:bodyPr>
          <a:lstStyle/>
          <a:p>
            <a:r>
              <a:rPr lang="uk-UA" sz="1800" dirty="0">
                <a:latin typeface="Book Antiqua" panose="02040602050305030304" pitchFamily="18" charset="0"/>
              </a:rPr>
              <a:t>Надпровідники використовуються у швидкісних поїздах на магнітній подушці ще з 1980-х років. Такі поїзди літають в Японії, Китаї, Бразилії. </a:t>
            </a:r>
          </a:p>
          <a:p>
            <a:r>
              <a:rPr lang="uk-UA" sz="1800" dirty="0">
                <a:latin typeface="Book Antiqua" panose="02040602050305030304" pitchFamily="18" charset="0"/>
              </a:rPr>
              <a:t>Сьогодні вони розвивають швидкість до 500 км / год, але теоретично можуть бути і вдвічі швидшими, при тому, що вони споживають в десять разів менше енергії.</a:t>
            </a:r>
          </a:p>
          <a:p>
            <a:r>
              <a:rPr lang="uk-UA" sz="1800" dirty="0">
                <a:latin typeface="Book Antiqua" panose="02040602050305030304" pitchFamily="18" charset="0"/>
              </a:rPr>
              <a:t>Сьогодні заговорили про надшвидкі поїзди. Якщо помістити потяг на основі магнітної левітації в безповітряний тунель, тобто, по суті, вакуумну трубу, він зможе розвивати швидкість до 3 тисяч км / год, тобто рухатися втричі швидше, ніж сучасні боїнги.</a:t>
            </a:r>
            <a:endParaRPr lang="uk-UA" dirty="0">
              <a:latin typeface="Book Antiqua" panose="02040602050305030304" pitchFamily="18" charset="0"/>
            </a:endParaRPr>
          </a:p>
        </p:txBody>
      </p:sp>
      <p:pic>
        <p:nvPicPr>
          <p:cNvPr id="7169" name="Picture 1" descr="C:\Users\Вита\Desktop\poezd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3861049"/>
            <a:ext cx="4679702" cy="26752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3923928" y="1052736"/>
            <a:ext cx="4968552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>
                <a:solidFill>
                  <a:srgbClr val="00B050"/>
                </a:solidFill>
                <a:latin typeface="Book Antiqua" panose="02040602050305030304" pitchFamily="18" charset="0"/>
              </a:rPr>
              <a:t>Спіймати енергію вітру</a:t>
            </a:r>
            <a:endParaRPr lang="uk-UA" sz="2000" dirty="0">
              <a:solidFill>
                <a:srgbClr val="00B050"/>
              </a:solidFill>
              <a:latin typeface="Book Antiqua" panose="02040602050305030304" pitchFamily="18" charset="0"/>
            </a:endParaRPr>
          </a:p>
          <a:p>
            <a:r>
              <a:rPr lang="uk-UA" dirty="0">
                <a:latin typeface="Book Antiqua" panose="02040602050305030304" pitchFamily="18" charset="0"/>
              </a:rPr>
              <a:t>Кабелі на основі надпровідника можуть переносити електричний струм без опору на великі відстані без втрат, неминучих при використанні звичайних мідних проводів. Існуючі вже сьогодні технології дозволяють в десять разів ефективніше передавати електрику.  До того ж надпровідні лінії електропередач простягаються не над, а під землею. 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64910768"/>
              </p:ext>
            </p:extLst>
          </p:nvPr>
        </p:nvGraphicFramePr>
        <p:xfrm>
          <a:off x="0" y="116632"/>
          <a:ext cx="9144001" cy="6541086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30736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736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9677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70612">
                <a:tc>
                  <a:txBody>
                    <a:bodyPr/>
                    <a:lstStyle/>
                    <a:p>
                      <a:pPr algn="l">
                        <a:lnSpc>
                          <a:spcPts val="1275"/>
                        </a:lnSpc>
                        <a:spcAft>
                          <a:spcPts val="480"/>
                        </a:spcAft>
                      </a:pPr>
                      <a:r>
                        <a:rPr lang="uk-UA" sz="2400" dirty="0">
                          <a:effectLst/>
                        </a:rPr>
                        <a:t>Діамагнетики</a:t>
                      </a:r>
                      <a:endParaRPr lang="ru-RU" sz="2400" dirty="0">
                        <a:effectLst/>
                        <a:latin typeface="Georgia"/>
                        <a:ea typeface="Georgia"/>
                        <a:cs typeface="Times New Roman"/>
                      </a:endParaRPr>
                    </a:p>
                  </a:txBody>
                  <a:tcPr marL="5916" marR="5916" marT="5916" marB="5916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275"/>
                        </a:lnSpc>
                        <a:spcAft>
                          <a:spcPts val="480"/>
                        </a:spcAft>
                      </a:pPr>
                      <a:r>
                        <a:rPr lang="uk-UA" sz="2400" dirty="0">
                          <a:effectLst/>
                        </a:rPr>
                        <a:t>Парамагнетики</a:t>
                      </a:r>
                      <a:endParaRPr lang="ru-RU" sz="2400" dirty="0">
                        <a:effectLst/>
                        <a:latin typeface="Georgia"/>
                        <a:ea typeface="Georgia"/>
                        <a:cs typeface="Times New Roman"/>
                      </a:endParaRPr>
                    </a:p>
                  </a:txBody>
                  <a:tcPr marL="5916" marR="5916" marT="5916" marB="5916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275"/>
                        </a:lnSpc>
                        <a:spcAft>
                          <a:spcPts val="480"/>
                        </a:spcAft>
                      </a:pPr>
                      <a:r>
                        <a:rPr lang="uk-UA" sz="2400" dirty="0">
                          <a:effectLst/>
                        </a:rPr>
                        <a:t>Феромагнетики</a:t>
                      </a:r>
                      <a:endParaRPr lang="ru-RU" sz="2400" dirty="0">
                        <a:effectLst/>
                        <a:latin typeface="Georgia"/>
                        <a:ea typeface="Georgia"/>
                        <a:cs typeface="Times New Roman"/>
                      </a:endParaRPr>
                    </a:p>
                  </a:txBody>
                  <a:tcPr marL="5916" marR="5916" marT="5916" marB="5916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53544">
                <a:tc>
                  <a:txBody>
                    <a:bodyPr/>
                    <a:lstStyle/>
                    <a:p>
                      <a:pPr algn="l">
                        <a:lnSpc>
                          <a:spcPts val="1275"/>
                        </a:lnSpc>
                        <a:spcAft>
                          <a:spcPts val="480"/>
                        </a:spcAft>
                      </a:pPr>
                      <a:r>
                        <a:rPr lang="uk-UA" sz="1800" dirty="0">
                          <a:effectLst/>
                        </a:rPr>
                        <a:t>Намагнічуються, створюючи слабке магнітне </a:t>
                      </a:r>
                    </a:p>
                    <a:p>
                      <a:pPr algn="l">
                        <a:lnSpc>
                          <a:spcPts val="1275"/>
                        </a:lnSpc>
                        <a:spcAft>
                          <a:spcPts val="480"/>
                        </a:spcAft>
                      </a:pPr>
                      <a:r>
                        <a:rPr lang="uk-UA" sz="1800" dirty="0">
                          <a:effectLst/>
                        </a:rPr>
                        <a:t>поле, напрямлене протилежно</a:t>
                      </a:r>
                    </a:p>
                    <a:p>
                      <a:pPr algn="l">
                        <a:lnSpc>
                          <a:spcPts val="1275"/>
                        </a:lnSpc>
                        <a:spcAft>
                          <a:spcPts val="480"/>
                        </a:spcAft>
                      </a:pPr>
                      <a:r>
                        <a:rPr lang="uk-UA" sz="1800" dirty="0">
                          <a:effectLst/>
                        </a:rPr>
                        <a:t>зовнішньому магнітному полю</a:t>
                      </a:r>
                      <a:endParaRPr lang="ru-RU" sz="1800" dirty="0">
                        <a:effectLst/>
                        <a:latin typeface="Georgia"/>
                        <a:ea typeface="Georgia"/>
                        <a:cs typeface="Times New Roman"/>
                      </a:endParaRPr>
                    </a:p>
                  </a:txBody>
                  <a:tcPr marL="5916" marR="5916" marT="5916" marB="5916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480"/>
                        </a:spcAft>
                      </a:pPr>
                      <a:r>
                        <a:rPr lang="uk-UA" sz="1800" dirty="0">
                          <a:effectLst/>
                        </a:rPr>
                        <a:t>Намагнічуються,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480"/>
                        </a:spcAft>
                      </a:pPr>
                      <a:r>
                        <a:rPr lang="uk-UA" sz="1800" dirty="0">
                          <a:effectLst/>
                        </a:rPr>
                        <a:t>створюючи слабке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480"/>
                        </a:spcAft>
                      </a:pPr>
                      <a:r>
                        <a:rPr lang="uk-UA" sz="1800" dirty="0">
                          <a:effectLst/>
                        </a:rPr>
                        <a:t>магнітне поле,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480"/>
                        </a:spcAft>
                      </a:pPr>
                      <a:r>
                        <a:rPr lang="uk-UA" sz="1800" dirty="0">
                          <a:effectLst/>
                        </a:rPr>
                        <a:t>напрямлене в бік зовнішнього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480"/>
                        </a:spcAft>
                      </a:pPr>
                      <a:r>
                        <a:rPr lang="uk-UA" sz="1800" dirty="0">
                          <a:effectLst/>
                        </a:rPr>
                        <a:t>магнітного поля</a:t>
                      </a:r>
                      <a:endParaRPr lang="ru-RU" sz="1800" dirty="0">
                        <a:effectLst/>
                        <a:latin typeface="Georgia"/>
                        <a:ea typeface="Georgia"/>
                        <a:cs typeface="Times New Roman"/>
                      </a:endParaRPr>
                    </a:p>
                  </a:txBody>
                  <a:tcPr marL="5916" marR="5916" marT="5916" marB="5916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480"/>
                        </a:spcAft>
                      </a:pPr>
                      <a:r>
                        <a:rPr lang="uk-UA" sz="1800" dirty="0">
                          <a:effectLst/>
                        </a:rPr>
                        <a:t>Намагнічуються, створюючи сильне магнітне поле, напрямлене в бік зовнішнього; 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480"/>
                        </a:spcAft>
                      </a:pPr>
                      <a:r>
                        <a:rPr lang="uk-UA" sz="1800" dirty="0">
                          <a:effectLst/>
                        </a:rPr>
                        <a:t>залишаються намагніченими в разі зникнення зовнішнього 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480"/>
                        </a:spcAft>
                      </a:pPr>
                      <a:r>
                        <a:rPr lang="uk-UA" sz="1800" dirty="0">
                          <a:effectLst/>
                        </a:rPr>
                        <a:t>магнітного поля</a:t>
                      </a:r>
                      <a:endParaRPr lang="ru-RU" sz="1800" dirty="0">
                        <a:effectLst/>
                        <a:latin typeface="Georgia"/>
                        <a:ea typeface="Georgia"/>
                        <a:cs typeface="Times New Roman"/>
                      </a:endParaRPr>
                    </a:p>
                  </a:txBody>
                  <a:tcPr marL="5916" marR="5916" marT="5916" marB="5916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72387">
                <a:tc>
                  <a:txBody>
                    <a:bodyPr/>
                    <a:lstStyle/>
                    <a:p>
                      <a:pPr algn="l">
                        <a:lnSpc>
                          <a:spcPts val="1275"/>
                        </a:lnSpc>
                        <a:spcAft>
                          <a:spcPts val="480"/>
                        </a:spcAft>
                      </a:pPr>
                      <a:r>
                        <a:rPr lang="uk-UA" sz="1800" dirty="0">
                          <a:effectLst/>
                        </a:rPr>
                        <a:t>Незначно послаблюють зовнішнє магнітне поле, </a:t>
                      </a:r>
                    </a:p>
                    <a:p>
                      <a:pPr algn="l">
                        <a:lnSpc>
                          <a:spcPts val="1275"/>
                        </a:lnSpc>
                        <a:spcAft>
                          <a:spcPts val="480"/>
                        </a:spcAft>
                      </a:pPr>
                      <a:r>
                        <a:rPr lang="uk-UA" sz="1800" dirty="0">
                          <a:effectLst/>
                        </a:rPr>
                        <a:t>виштовхуються з нього</a:t>
                      </a:r>
                      <a:endParaRPr lang="ru-RU" sz="1800" dirty="0">
                        <a:effectLst/>
                        <a:latin typeface="Georgia"/>
                        <a:ea typeface="Georgia"/>
                        <a:cs typeface="Times New Roman"/>
                      </a:endParaRPr>
                    </a:p>
                  </a:txBody>
                  <a:tcPr marL="5916" marR="5916" marT="5916" marB="5916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ts val="1275"/>
                        </a:lnSpc>
                        <a:spcAft>
                          <a:spcPts val="480"/>
                        </a:spcAft>
                      </a:pPr>
                      <a:r>
                        <a:rPr lang="uk-UA" sz="1800" kern="1200" dirty="0">
                          <a:effectLst/>
                        </a:rPr>
                        <a:t>Незначно посилюють зовнішнє магнітне поле, втягуються в нього</a:t>
                      </a:r>
                      <a:endParaRPr lang="ru-RU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916" marR="5916" marT="5916" marB="5916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75"/>
                        </a:lnSpc>
                        <a:spcAft>
                          <a:spcPts val="480"/>
                        </a:spcAft>
                      </a:pPr>
                      <a:r>
                        <a:rPr lang="uk-UA" sz="1800" dirty="0">
                          <a:effectLst/>
                        </a:rPr>
                        <a:t>Посилюють </a:t>
                      </a:r>
                    </a:p>
                    <a:p>
                      <a:pPr algn="ctr">
                        <a:lnSpc>
                          <a:spcPts val="1275"/>
                        </a:lnSpc>
                        <a:spcAft>
                          <a:spcPts val="480"/>
                        </a:spcAft>
                      </a:pPr>
                      <a:r>
                        <a:rPr lang="uk-UA" sz="1800" dirty="0">
                          <a:effectLst/>
                        </a:rPr>
                        <a:t>зовнішнє магнітне </a:t>
                      </a:r>
                    </a:p>
                    <a:p>
                      <a:pPr algn="ctr">
                        <a:lnSpc>
                          <a:spcPts val="1275"/>
                        </a:lnSpc>
                        <a:spcAft>
                          <a:spcPts val="480"/>
                        </a:spcAft>
                      </a:pPr>
                      <a:r>
                        <a:rPr lang="uk-UA" sz="1800" dirty="0">
                          <a:effectLst/>
                        </a:rPr>
                        <a:t>поле в сотні й </a:t>
                      </a:r>
                    </a:p>
                    <a:p>
                      <a:pPr algn="ctr">
                        <a:lnSpc>
                          <a:spcPts val="1275"/>
                        </a:lnSpc>
                        <a:spcAft>
                          <a:spcPts val="480"/>
                        </a:spcAft>
                      </a:pPr>
                      <a:r>
                        <a:rPr lang="uk-UA" sz="1800" dirty="0">
                          <a:effectLst/>
                        </a:rPr>
                        <a:t>тисячі разів, </a:t>
                      </a:r>
                    </a:p>
                    <a:p>
                      <a:pPr algn="ctr">
                        <a:lnSpc>
                          <a:spcPts val="1275"/>
                        </a:lnSpc>
                        <a:spcAft>
                          <a:spcPts val="480"/>
                        </a:spcAft>
                      </a:pPr>
                      <a:r>
                        <a:rPr lang="uk-UA" sz="1800" dirty="0">
                          <a:effectLst/>
                        </a:rPr>
                        <a:t>втягуються в нього</a:t>
                      </a:r>
                      <a:endParaRPr lang="ru-RU" sz="1800" dirty="0">
                        <a:effectLst/>
                        <a:latin typeface="Georgia"/>
                        <a:ea typeface="Georgia"/>
                        <a:cs typeface="Times New Roman"/>
                      </a:endParaRPr>
                    </a:p>
                  </a:txBody>
                  <a:tcPr marL="5916" marR="5916" marT="5916" marB="5916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90375">
                <a:tc>
                  <a:txBody>
                    <a:bodyPr/>
                    <a:lstStyle/>
                    <a:p>
                      <a:pPr algn="l">
                        <a:lnSpc>
                          <a:spcPts val="1275"/>
                        </a:lnSpc>
                        <a:spcAft>
                          <a:spcPts val="480"/>
                        </a:spcAft>
                      </a:pPr>
                      <a:r>
                        <a:rPr lang="uk-UA" sz="1800" dirty="0">
                          <a:effectLst/>
                        </a:rPr>
                        <a:t>Інертні гази, </a:t>
                      </a:r>
                    </a:p>
                    <a:p>
                      <a:pPr algn="l">
                        <a:lnSpc>
                          <a:spcPts val="1275"/>
                        </a:lnSpc>
                        <a:spcAft>
                          <a:spcPts val="480"/>
                        </a:spcAft>
                      </a:pPr>
                      <a:r>
                        <a:rPr lang="uk-UA" sz="1800" dirty="0">
                          <a:effectLst/>
                        </a:rPr>
                        <a:t>золото, мідь, ртуть, срібло, азот, вода</a:t>
                      </a:r>
                    </a:p>
                    <a:p>
                      <a:pPr algn="l">
                        <a:lnSpc>
                          <a:spcPts val="1275"/>
                        </a:lnSpc>
                        <a:spcAft>
                          <a:spcPts val="480"/>
                        </a:spcAft>
                      </a:pPr>
                      <a:r>
                        <a:rPr lang="uk-UA" sz="1800" dirty="0">
                          <a:effectLst/>
                        </a:rPr>
                        <a:t>та ін.</a:t>
                      </a:r>
                      <a:endParaRPr lang="ru-RU" sz="1800" dirty="0">
                        <a:effectLst/>
                        <a:latin typeface="Georgia"/>
                        <a:ea typeface="Georgia"/>
                        <a:cs typeface="Times New Roman"/>
                      </a:endParaRPr>
                    </a:p>
                  </a:txBody>
                  <a:tcPr marL="5916" marR="5916" marT="5916" marB="5916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ts val="1275"/>
                        </a:lnSpc>
                        <a:spcAft>
                          <a:spcPts val="480"/>
                        </a:spcAft>
                      </a:pPr>
                      <a:r>
                        <a:rPr lang="uk-UA" sz="1800" kern="1200" dirty="0">
                          <a:effectLst/>
                        </a:rPr>
                        <a:t>Кисень, платина, </a:t>
                      </a:r>
                    </a:p>
                    <a:p>
                      <a:pPr marL="0" algn="ctr" defTabSz="914400" rtl="0" eaLnBrk="1" latinLnBrk="0" hangingPunct="1">
                        <a:lnSpc>
                          <a:spcPts val="1275"/>
                        </a:lnSpc>
                        <a:spcAft>
                          <a:spcPts val="480"/>
                        </a:spcAft>
                      </a:pPr>
                      <a:r>
                        <a:rPr lang="uk-UA" sz="1800" kern="1200" dirty="0">
                          <a:effectLst/>
                        </a:rPr>
                        <a:t>алюміній, лужні </a:t>
                      </a:r>
                    </a:p>
                    <a:p>
                      <a:pPr marL="0" algn="ctr" defTabSz="914400" rtl="0" eaLnBrk="1" latinLnBrk="0" hangingPunct="1">
                        <a:lnSpc>
                          <a:spcPts val="1275"/>
                        </a:lnSpc>
                        <a:spcAft>
                          <a:spcPts val="480"/>
                        </a:spcAft>
                      </a:pPr>
                      <a:r>
                        <a:rPr lang="uk-UA" sz="1800" kern="1200" dirty="0">
                          <a:effectLst/>
                        </a:rPr>
                        <a:t>та лужноземельні </a:t>
                      </a:r>
                    </a:p>
                    <a:p>
                      <a:pPr marL="0" algn="ctr" defTabSz="914400" rtl="0" eaLnBrk="1" latinLnBrk="0" hangingPunct="1">
                        <a:lnSpc>
                          <a:spcPts val="1275"/>
                        </a:lnSpc>
                        <a:spcAft>
                          <a:spcPts val="480"/>
                        </a:spcAft>
                      </a:pPr>
                      <a:r>
                        <a:rPr lang="uk-UA" sz="1800" kern="1200" dirty="0">
                          <a:effectLst/>
                        </a:rPr>
                        <a:t>метали тощо</a:t>
                      </a:r>
                      <a:endParaRPr lang="ru-RU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916" marR="5916" marT="5916" marB="5916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480"/>
                        </a:spcAft>
                      </a:pPr>
                      <a:r>
                        <a:rPr lang="uk-UA" sz="1800" dirty="0">
                          <a:effectLst/>
                        </a:rPr>
                        <a:t>Залізо, нікель,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480"/>
                        </a:spcAft>
                      </a:pPr>
                      <a:r>
                        <a:rPr lang="uk-UA" sz="1800" dirty="0">
                          <a:effectLst/>
                        </a:rPr>
                        <a:t>кобальт, рідкісноземельні речовини (наприклад, неодим), низка сплавів</a:t>
                      </a:r>
                      <a:endParaRPr lang="ru-RU" sz="1800" dirty="0">
                        <a:effectLst/>
                        <a:latin typeface="Georgia"/>
                        <a:ea typeface="Georgia"/>
                        <a:cs typeface="Times New Roman"/>
                      </a:endParaRPr>
                    </a:p>
                  </a:txBody>
                  <a:tcPr marL="5916" marR="5916" marT="5916" marB="5916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1467008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79686"/>
          </a:xfrm>
          <a:prstGeom prst="snip2Diag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anchor="t">
            <a:noAutofit/>
          </a:bodyPr>
          <a:lstStyle/>
          <a:p>
            <a:r>
              <a:rPr lang="uk-UA" sz="2400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Магнітні методи контролю  зварних з’єднань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148064" y="1052736"/>
            <a:ext cx="3672408" cy="5445224"/>
          </a:xfrm>
          <a:prstGeom prst="flowChartAlternateProcess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normAutofit fontScale="55000" lnSpcReduction="20000"/>
          </a:bodyPr>
          <a:lstStyle/>
          <a:p>
            <a:pPr algn="just">
              <a:buNone/>
            </a:pPr>
            <a:r>
              <a:rPr lang="uk-UA" dirty="0">
                <a:latin typeface="Book Antiqua" panose="02040602050305030304" pitchFamily="18" charset="0"/>
              </a:rPr>
              <a:t>     Дані методи ґрунтуються на реєстрації та аналізі магнітних полів розсіювання, які виникають у місцях розташування дефектів. Найчастіше застосовують магнітопорошковий  та магнітографічний способи. </a:t>
            </a:r>
          </a:p>
          <a:p>
            <a:pPr algn="just">
              <a:buNone/>
            </a:pPr>
            <a:endParaRPr lang="uk-UA" dirty="0">
              <a:latin typeface="Book Antiqua" panose="02040602050305030304" pitchFamily="18" charset="0"/>
            </a:endParaRPr>
          </a:p>
          <a:p>
            <a:pPr algn="just">
              <a:buNone/>
            </a:pPr>
            <a:r>
              <a:rPr lang="uk-UA" dirty="0">
                <a:latin typeface="Book Antiqua" panose="02040602050305030304" pitchFamily="18" charset="0"/>
              </a:rPr>
              <a:t>    Магнітний потік у феромагнітному матеріалі поширюється по перерізу рівномірно, якщо цей матеріал суцільний і його магнітна проникність має постійне значення.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51520" y="1052736"/>
            <a:ext cx="4608512" cy="5544616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uk-UA" sz="2000" dirty="0">
                <a:latin typeface="Book Antiqua" panose="02040602050305030304" pitchFamily="18" charset="0"/>
                <a:cs typeface="Times New Roman" pitchFamily="18" charset="0"/>
              </a:rPr>
              <a:t>Магнітні методи контролю дозволяють виявити дефекти зварних з’єднань – тріщини, непровари, шлакові включення, газові пори (поверхневі та на глибині до 20-25мм), а також дрібні дефекти основного металу.</a:t>
            </a:r>
          </a:p>
          <a:p>
            <a:endParaRPr lang="uk-UA" sz="2000" dirty="0">
              <a:latin typeface="Book Antiqua" panose="02040602050305030304" pitchFamily="18" charset="0"/>
              <a:cs typeface="Times New Roman" pitchFamily="18" charset="0"/>
            </a:endParaRPr>
          </a:p>
          <a:p>
            <a:r>
              <a:rPr lang="uk-UA" sz="2000" dirty="0">
                <a:latin typeface="Book Antiqua" panose="02040602050305030304" pitchFamily="18" charset="0"/>
                <a:cs typeface="Times New Roman" pitchFamily="18" charset="0"/>
              </a:rPr>
              <a:t>Магнітними методами можна коригувати окремі технологічні процеси виготовлення деталей (шліфування, термічну обробку, зварювання, кування, штампування, протягання і ін.)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760"/>
            <a:ext cx="9144000" cy="973410"/>
          </a:xfrm>
          <a:prstGeom prst="snip2Diag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anchor="ctr">
            <a:noAutofit/>
          </a:bodyPr>
          <a:lstStyle/>
          <a:p>
            <a:r>
              <a:rPr lang="uk-UA" sz="4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Портативний електромагніт KY-140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95536" y="1196752"/>
            <a:ext cx="4392488" cy="5256584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uk-UA" sz="1800" dirty="0"/>
              <a:t>Електромагніт KY-140 з вбудованим джерелом живлення призначений для проведення магнітопорошкового контролю з використанням постійного магнітного поля. </a:t>
            </a:r>
          </a:p>
          <a:p>
            <a:r>
              <a:rPr lang="uk-UA" sz="1800" dirty="0"/>
              <a:t>Магніт забезпечує збудження постійного магнітного поля і максимальну зручність в роботі. </a:t>
            </a:r>
          </a:p>
          <a:p>
            <a:r>
              <a:rPr lang="uk-UA" sz="1800" dirty="0"/>
              <a:t>Вбудована функція розмагнічування під впливом спадного магнітного поля дозволяє знімати залишкову намагніченість з будь-яких деталей, в т.ч. складної форми. Зручна ручка з кнопками намагнічування і розмагнічування.</a:t>
            </a:r>
          </a:p>
          <a:p>
            <a:endParaRPr lang="uk-UA" dirty="0"/>
          </a:p>
        </p:txBody>
      </p:sp>
      <p:pic>
        <p:nvPicPr>
          <p:cNvPr id="5" name="Содержимое 4" descr="http://www.ntcexpert.ru/images/stories/magnets/ky-140-1.jpg"/>
          <p:cNvPicPr>
            <a:picLocks noGrp="1"/>
          </p:cNvPicPr>
          <p:nvPr>
            <p:ph idx="1"/>
          </p:nvPr>
        </p:nvPicPr>
        <p:blipFill>
          <a:blip r:embed="rId2" cstate="print"/>
          <a:srcRect t="36066"/>
          <a:stretch>
            <a:fillRect/>
          </a:stretch>
        </p:blipFill>
        <p:spPr bwMode="auto">
          <a:xfrm>
            <a:off x="4932040" y="1988840"/>
            <a:ext cx="3858468" cy="2808313"/>
          </a:xfrm>
          <a:prstGeom prst="rect">
            <a:avLst/>
          </a:prstGeom>
          <a:ln w="127000" cap="rnd">
            <a:solidFill>
              <a:schemeClr val="accent6">
                <a:lumMod val="40000"/>
                <a:lumOff val="6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435280" cy="1715790"/>
          </a:xfrm>
        </p:spPr>
        <p:txBody>
          <a:bodyPr anchor="t">
            <a:noAutofit/>
          </a:bodyPr>
          <a:lstStyle/>
          <a:p>
            <a:pPr lvl="0" algn="ctr"/>
            <a:r>
              <a:rPr lang="uk-UA" sz="3200" dirty="0">
                <a:solidFill>
                  <a:srgbClr val="C00000"/>
                </a:solidFill>
              </a:rPr>
              <a:t>Вкажіть назву температури, за якої феромагнетики втрачають свої  магнітні властивості: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2276872"/>
            <a:ext cx="8147248" cy="3849291"/>
          </a:xfrm>
        </p:spPr>
        <p:txBody>
          <a:bodyPr>
            <a:normAutofit/>
          </a:bodyPr>
          <a:lstStyle/>
          <a:p>
            <a:r>
              <a:rPr lang="uk-UA" sz="3200" dirty="0"/>
              <a:t>а) критична температура; </a:t>
            </a:r>
          </a:p>
          <a:p>
            <a:r>
              <a:rPr lang="uk-UA" sz="3200" dirty="0"/>
              <a:t>б) точка Кюрі;  </a:t>
            </a:r>
          </a:p>
          <a:p>
            <a:r>
              <a:rPr lang="uk-UA" sz="3200" dirty="0"/>
              <a:t>в) потрійна точка; </a:t>
            </a:r>
          </a:p>
          <a:p>
            <a:r>
              <a:rPr lang="uk-UA" sz="3200" dirty="0"/>
              <a:t>г) точка роси.</a:t>
            </a:r>
          </a:p>
          <a:p>
            <a:endParaRPr lang="uk-UA" sz="3200" dirty="0"/>
          </a:p>
        </p:txBody>
      </p:sp>
      <p:pic>
        <p:nvPicPr>
          <p:cNvPr id="6" name="Рисунок 5" descr="C:\Users\Вита\Desktop\715d646ab099dac68aba5c083537d9c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4005064"/>
            <a:ext cx="2209428" cy="21726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73050"/>
            <a:ext cx="8568952" cy="851694"/>
          </a:xfrm>
        </p:spPr>
        <p:txBody>
          <a:bodyPr anchor="t">
            <a:normAutofit fontScale="90000"/>
          </a:bodyPr>
          <a:lstStyle/>
          <a:p>
            <a:r>
              <a:rPr lang="uk-UA" sz="3600" dirty="0">
                <a:solidFill>
                  <a:srgbClr val="C00000"/>
                </a:solidFill>
              </a:rPr>
              <a:t>Постійні магніти виготовляють з …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2132856"/>
            <a:ext cx="8219256" cy="3993307"/>
          </a:xfrm>
        </p:spPr>
        <p:txBody>
          <a:bodyPr>
            <a:normAutofit/>
          </a:bodyPr>
          <a:lstStyle/>
          <a:p>
            <a:r>
              <a:rPr lang="uk-UA" sz="3600" dirty="0"/>
              <a:t>а) парамагнетиків;   </a:t>
            </a:r>
          </a:p>
          <a:p>
            <a:r>
              <a:rPr lang="uk-UA" sz="3600" dirty="0"/>
              <a:t>б) діамагнетиків;     </a:t>
            </a:r>
          </a:p>
          <a:p>
            <a:r>
              <a:rPr lang="uk-UA" sz="3600" dirty="0"/>
              <a:t>в) феро- або діамагнетиків;         </a:t>
            </a:r>
          </a:p>
          <a:p>
            <a:r>
              <a:rPr lang="uk-UA" sz="3600" dirty="0"/>
              <a:t>г) феромагнетиків.</a:t>
            </a:r>
          </a:p>
          <a:p>
            <a:endParaRPr lang="uk-UA" sz="3600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3050"/>
            <a:ext cx="8640960" cy="995710"/>
          </a:xfrm>
        </p:spPr>
        <p:txBody>
          <a:bodyPr anchor="ctr">
            <a:noAutofit/>
          </a:bodyPr>
          <a:lstStyle/>
          <a:p>
            <a:r>
              <a:rPr lang="uk-UA" sz="3600" dirty="0">
                <a:solidFill>
                  <a:srgbClr val="C00000"/>
                </a:solidFill>
                <a:latin typeface="Bookman Old Style" pitchFamily="18" charset="0"/>
              </a:rPr>
              <a:t>Виберіть правильні твердження: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68760"/>
            <a:ext cx="8291264" cy="5328592"/>
          </a:xfrm>
        </p:spPr>
        <p:txBody>
          <a:bodyPr>
            <a:normAutofit fontScale="92500" lnSpcReduction="10000"/>
          </a:bodyPr>
          <a:lstStyle/>
          <a:p>
            <a:r>
              <a:rPr lang="uk-UA" sz="2400" dirty="0"/>
              <a:t>а) діамагнетики – речовини, які в магнітному полі створюють власне магнітне поле, яке послаблює зовнішнє магнітне поле;</a:t>
            </a:r>
          </a:p>
          <a:p>
            <a:endParaRPr lang="uk-UA" sz="2400" dirty="0"/>
          </a:p>
          <a:p>
            <a:r>
              <a:rPr lang="uk-UA" sz="2400" dirty="0"/>
              <a:t>б) феромагнетики з вузькою петлею гістерезису називають магнітом</a:t>
            </a:r>
            <a:r>
              <a:rPr lang="ru-RU" sz="2400" dirty="0"/>
              <a:t>”</a:t>
            </a:r>
            <a:r>
              <a:rPr lang="uk-UA" sz="2400" dirty="0"/>
              <a:t>якими; </a:t>
            </a:r>
          </a:p>
          <a:p>
            <a:endParaRPr lang="uk-UA" sz="2400" dirty="0"/>
          </a:p>
          <a:p>
            <a:r>
              <a:rPr lang="uk-UA" sz="2400" dirty="0"/>
              <a:t>в) вода належить до парамагнетиків;</a:t>
            </a:r>
          </a:p>
          <a:p>
            <a:endParaRPr lang="uk-UA" sz="2400" dirty="0"/>
          </a:p>
          <a:p>
            <a:r>
              <a:rPr lang="uk-UA" sz="2400" dirty="0"/>
              <a:t>г) тіло людини є діамагнетиком, адже воно в середньому на 78 % складається з води;</a:t>
            </a:r>
          </a:p>
          <a:p>
            <a:endParaRPr lang="uk-UA" sz="2400" dirty="0"/>
          </a:p>
          <a:p>
            <a:r>
              <a:rPr lang="uk-UA" sz="2400" dirty="0"/>
              <a:t>д) якщо діамагнетик помістити в магнітне поле, він буде виштовхуватися з нього.</a:t>
            </a:r>
            <a:br>
              <a:rPr lang="uk-UA" sz="2400" dirty="0"/>
            </a:br>
            <a:endParaRPr lang="uk-UA" sz="2400" dirty="0"/>
          </a:p>
          <a:p>
            <a:endParaRPr lang="uk-UA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11560" y="4474277"/>
            <a:ext cx="8136903" cy="936104"/>
          </a:xfrm>
        </p:spPr>
        <p:txBody>
          <a:bodyPr>
            <a:prstTxWarp prst="textChevronInverted">
              <a:avLst>
                <a:gd name="adj" fmla="val 72152"/>
              </a:avLst>
            </a:prstTxWarp>
            <a:normAutofit/>
          </a:bodyPr>
          <a:lstStyle/>
          <a:p>
            <a:pPr algn="ctr"/>
            <a:r>
              <a:rPr lang="uk-UA" sz="36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Бажаю успіхів !</a:t>
            </a:r>
          </a:p>
        </p:txBody>
      </p:sp>
      <p:pic>
        <p:nvPicPr>
          <p:cNvPr id="6" name="Рисунок 5" descr="C:\Users\Вита\Desktop\8f2191114c0b120b352ae6e9aeeeba9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1556792"/>
            <a:ext cx="3168352" cy="208195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1743</TotalTime>
  <Words>3067</Words>
  <Application>Microsoft Office PowerPoint</Application>
  <PresentationFormat>Экран (4:3)</PresentationFormat>
  <Paragraphs>208</Paragraphs>
  <Slides>42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42</vt:i4>
      </vt:variant>
    </vt:vector>
  </HeadingPairs>
  <TitlesOfParts>
    <vt:vector size="52" baseType="lpstr">
      <vt:lpstr>Arial</vt:lpstr>
      <vt:lpstr>Arial Black</vt:lpstr>
      <vt:lpstr>Book Antiqua</vt:lpstr>
      <vt:lpstr>Bookman Old Style</vt:lpstr>
      <vt:lpstr>Calibri</vt:lpstr>
      <vt:lpstr>Comic Sans MS</vt:lpstr>
      <vt:lpstr>Georgia</vt:lpstr>
      <vt:lpstr>Times New Roman</vt:lpstr>
      <vt:lpstr>Verdana</vt:lpstr>
      <vt:lpstr>Тема Office</vt:lpstr>
      <vt:lpstr>Магнітні властивості речовин.         Застосування магнітних матеріалів.</vt:lpstr>
      <vt:lpstr>Роль магнітів у нашому житті</vt:lpstr>
      <vt:lpstr>Магнітно-резонансна томографія </vt:lpstr>
      <vt:lpstr>Американский стартап Hyperloop  </vt:lpstr>
      <vt:lpstr>Швидкісні дороги без заторів </vt:lpstr>
      <vt:lpstr>Які тіла називаються постійними магнітами?</vt:lpstr>
      <vt:lpstr>Вкажіть всі правильні твердження</vt:lpstr>
      <vt:lpstr>Вигляд ліній магнітної індукції навколо провідника зі струмом</vt:lpstr>
      <vt:lpstr>Взаємодія провідників зі струмом</vt:lpstr>
      <vt:lpstr>Вигляд ліній магнітної індукції навколо котушки зі струмом</vt:lpstr>
      <vt:lpstr>Магнітне поле Землі</vt:lpstr>
      <vt:lpstr>Вигляд з космосу</vt:lpstr>
      <vt:lpstr>Магнітні поля планет  Сонячної системи</vt:lpstr>
      <vt:lpstr>Магнітне поле Сонця. Фото: NASA</vt:lpstr>
      <vt:lpstr>Вигляд з космосу</vt:lpstr>
      <vt:lpstr>Магнетики</vt:lpstr>
      <vt:lpstr>Феромагнетики, їх властивості та застосування</vt:lpstr>
      <vt:lpstr>Петля гістерезису</vt:lpstr>
      <vt:lpstr>Властивості феромагнетиків</vt:lpstr>
      <vt:lpstr>Застосування феромагнетиків</vt:lpstr>
      <vt:lpstr>Самарієві магнітні сплави </vt:lpstr>
      <vt:lpstr>Самарієві магніти </vt:lpstr>
      <vt:lpstr>Що таке неодимовий магніт?</vt:lpstr>
      <vt:lpstr>Використання неодимових магнітів </vt:lpstr>
      <vt:lpstr>Застосування феритових магнітів</vt:lpstr>
      <vt:lpstr>Магнітна рідина - вода, що тече вгору </vt:lpstr>
      <vt:lpstr>Магнітна рідина</vt:lpstr>
      <vt:lpstr>Магнітна рідина</vt:lpstr>
      <vt:lpstr>Висновок</vt:lpstr>
      <vt:lpstr>Парамагнетики</vt:lpstr>
      <vt:lpstr>Діамагнетики</vt:lpstr>
      <vt:lpstr>Способи досягнення діамагнітної левітації</vt:lpstr>
      <vt:lpstr>Способи досягнення діамагнітної левітації</vt:lpstr>
      <vt:lpstr>Способи досягнення діамагнітної левітації</vt:lpstr>
      <vt:lpstr>Неймовірні  технології  надпровідності </vt:lpstr>
      <vt:lpstr>Презентация PowerPoint</vt:lpstr>
      <vt:lpstr>Магнітні методи контролю  зварних з’єднань </vt:lpstr>
      <vt:lpstr>Портативний електромагніт KY-140</vt:lpstr>
      <vt:lpstr>Вкажіть назву температури, за якої феромагнетики втрачають свої  магнітні властивості:</vt:lpstr>
      <vt:lpstr>Постійні магніти виготовляють з …</vt:lpstr>
      <vt:lpstr>Виберіть правильні твердження: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Кабінет 15</dc:creator>
  <cp:lastModifiedBy>Виктория Гром</cp:lastModifiedBy>
  <cp:revision>186</cp:revision>
  <dcterms:created xsi:type="dcterms:W3CDTF">2018-02-05T10:26:05Z</dcterms:created>
  <dcterms:modified xsi:type="dcterms:W3CDTF">2023-02-04T19:08:49Z</dcterms:modified>
</cp:coreProperties>
</file>