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6" r:id="rId2"/>
    <p:sldId id="271" r:id="rId3"/>
    <p:sldId id="258" r:id="rId4"/>
    <p:sldId id="260" r:id="rId5"/>
    <p:sldId id="272" r:id="rId6"/>
    <p:sldId id="262" r:id="rId7"/>
    <p:sldId id="273" r:id="rId8"/>
    <p:sldId id="264" r:id="rId9"/>
    <p:sldId id="266" r:id="rId10"/>
    <p:sldId id="274" r:id="rId11"/>
    <p:sldId id="265" r:id="rId12"/>
    <p:sldId id="267" r:id="rId13"/>
    <p:sldId id="268" r:id="rId14"/>
    <p:sldId id="269" r:id="rId15"/>
    <p:sldId id="270" r:id="rId16"/>
    <p:sldId id="275" r:id="rId17"/>
    <p:sldId id="259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492" autoAdjust="0"/>
    <p:restoredTop sz="94660"/>
  </p:normalViewPr>
  <p:slideViewPr>
    <p:cSldViewPr>
      <p:cViewPr varScale="1">
        <p:scale>
          <a:sx n="90" d="100"/>
          <a:sy n="90" d="100"/>
        </p:scale>
        <p:origin x="1458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47F0DE-5670-4458-955E-1FF513FB9DFB}" type="datetimeFigureOut">
              <a:rPr lang="ru-RU" smtClean="0"/>
              <a:pPr/>
              <a:t>29.09.2022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6635F4-F3DF-4B04-A258-7940AB19088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83354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635F4-F3DF-4B04-A258-7940AB190883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3711BD-52F9-4289-9253-647006063233}" type="datetimeFigureOut">
              <a:rPr lang="ru-RU" smtClean="0"/>
              <a:pPr/>
              <a:t>29.09.2022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ECEBD-7915-4B8F-910A-C0EA97F96A3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3711BD-52F9-4289-9253-647006063233}" type="datetimeFigureOut">
              <a:rPr lang="ru-RU" smtClean="0"/>
              <a:pPr/>
              <a:t>29.09.2022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ECEBD-7915-4B8F-910A-C0EA97F96A3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3711BD-52F9-4289-9253-647006063233}" type="datetimeFigureOut">
              <a:rPr lang="ru-RU" smtClean="0"/>
              <a:pPr/>
              <a:t>29.09.2022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ECEBD-7915-4B8F-910A-C0EA97F96A3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3711BD-52F9-4289-9253-647006063233}" type="datetimeFigureOut">
              <a:rPr lang="ru-RU" smtClean="0"/>
              <a:pPr/>
              <a:t>29.09.2022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ECEBD-7915-4B8F-910A-C0EA97F96A3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3711BD-52F9-4289-9253-647006063233}" type="datetimeFigureOut">
              <a:rPr lang="ru-RU" smtClean="0"/>
              <a:pPr/>
              <a:t>29.09.2022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ECEBD-7915-4B8F-910A-C0EA97F96A3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3711BD-52F9-4289-9253-647006063233}" type="datetimeFigureOut">
              <a:rPr lang="ru-RU" smtClean="0"/>
              <a:pPr/>
              <a:t>29.09.2022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ECEBD-7915-4B8F-910A-C0EA97F96A3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3711BD-52F9-4289-9253-647006063233}" type="datetimeFigureOut">
              <a:rPr lang="ru-RU" smtClean="0"/>
              <a:pPr/>
              <a:t>29.09.2022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ECEBD-7915-4B8F-910A-C0EA97F96A3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3711BD-52F9-4289-9253-647006063233}" type="datetimeFigureOut">
              <a:rPr lang="ru-RU" smtClean="0"/>
              <a:pPr/>
              <a:t>29.09.2022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ECEBD-7915-4B8F-910A-C0EA97F96A3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3711BD-52F9-4289-9253-647006063233}" type="datetimeFigureOut">
              <a:rPr lang="ru-RU" smtClean="0"/>
              <a:pPr/>
              <a:t>29.09.2022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ECEBD-7915-4B8F-910A-C0EA97F96A3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3711BD-52F9-4289-9253-647006063233}" type="datetimeFigureOut">
              <a:rPr lang="ru-RU" smtClean="0"/>
              <a:pPr/>
              <a:t>29.09.2022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ECEBD-7915-4B8F-910A-C0EA97F96A3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3711BD-52F9-4289-9253-647006063233}" type="datetimeFigureOut">
              <a:rPr lang="ru-RU" smtClean="0"/>
              <a:pPr/>
              <a:t>29.09.2022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ECEBD-7915-4B8F-910A-C0EA97F96A3D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A13711BD-52F9-4289-9253-647006063233}" type="datetimeFigureOut">
              <a:rPr lang="ru-RU" smtClean="0"/>
              <a:pPr/>
              <a:t>29.09.2022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072ECEBD-7915-4B8F-910A-C0EA97F96A3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&#1052;&#1091;&#1083;&#1100;&#1090;&#1092;&#1080;&#1083;&#1100;&#1084;%20&#8220;&#1044;&#1086;&#1073;&#1088;&#1077;%20&#1089;&#1074;&#1110;&#1090;&#1083;&#1086;&#8220;.%20&#1069;&#1085;&#1077;&#1088;&#1075;&#1086;&#1089;&#1073;&#1077;&#1088;&#1077;&#1078;&#1077;&#1085;&#1080;&#1077;%20&#8211;%20&#1076;&#1077;&#1090;&#1103;&#1084;._cut(1).mp4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Похожее изображение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084" y="4727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0" y="500042"/>
            <a:ext cx="91948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Навчально-дослідний </a:t>
            </a:r>
            <a:r>
              <a:rPr lang="uk-UA" sz="5400" b="1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проєкт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7" name="Picture 2" descr="Похожее изображение">
            <a:extLst>
              <a:ext uri="{FF2B5EF4-FFF2-40B4-BE49-F238E27FC236}">
                <a16:creationId xmlns:a16="http://schemas.microsoft.com/office/drawing/2014/main" id="{268D844B-E013-47BD-BD6E-B90EAC376C3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1" t="12966" r="7610" b="7996"/>
          <a:stretch/>
        </p:blipFill>
        <p:spPr bwMode="auto">
          <a:xfrm>
            <a:off x="1388760" y="1322749"/>
            <a:ext cx="6559703" cy="446650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528" y="1132151"/>
            <a:ext cx="8640960" cy="345069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4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дослідити, скільки можна заощадити, якщо прилади вимикати з режиму «очікування»</a:t>
            </a:r>
            <a:endParaRPr lang="ru-RU" sz="40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34566" y="0"/>
            <a:ext cx="8229600" cy="1252728"/>
          </a:xfrm>
        </p:spPr>
        <p:txBody>
          <a:bodyPr>
            <a:normAutofit/>
          </a:bodyPr>
          <a:lstStyle/>
          <a:p>
            <a:r>
              <a:rPr lang="uk-UA" sz="6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Мета:</a:t>
            </a:r>
            <a:endParaRPr lang="ru-RU" sz="60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Похожее изображени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3055977"/>
            <a:ext cx="6336704" cy="380202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6078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/>
          <a:lstStyle/>
          <a:p>
            <a:pPr marL="514350" indent="-514350" algn="just">
              <a:buFont typeface="Wingdings" pitchFamily="2" charset="2"/>
              <a:buChar char="v"/>
            </a:pPr>
            <a:r>
              <a:rPr lang="uk-UA" sz="3200" dirty="0"/>
              <a:t>засоби інформації (телевізор, комп'ютер, мобільний телефон…)</a:t>
            </a:r>
          </a:p>
          <a:p>
            <a:pPr marL="514350" indent="-514350" algn="just">
              <a:buFont typeface="Wingdings" pitchFamily="2" charset="2"/>
              <a:buChar char="v"/>
            </a:pPr>
            <a:r>
              <a:rPr lang="uk-UA" sz="3200" dirty="0"/>
              <a:t>кухонне обладнання (мікрохвильова піч, холодильник, </a:t>
            </a:r>
            <a:r>
              <a:rPr lang="uk-UA" sz="3200" dirty="0" err="1"/>
              <a:t>електрочайник</a:t>
            </a:r>
            <a:r>
              <a:rPr lang="uk-UA" sz="3200" dirty="0"/>
              <a:t>…)</a:t>
            </a:r>
          </a:p>
          <a:p>
            <a:pPr marL="514350" indent="-514350" algn="just">
              <a:buFont typeface="Wingdings" pitchFamily="2" charset="2"/>
              <a:buChar char="v"/>
            </a:pPr>
            <a:r>
              <a:rPr lang="uk-UA" sz="3200" dirty="0"/>
              <a:t>освітлення, тепло (електролампи, бойлер, кондиціонер…)</a:t>
            </a:r>
          </a:p>
          <a:p>
            <a:pPr marL="514350" indent="-514350">
              <a:buFont typeface="Wingdings" pitchFamily="2" charset="2"/>
              <a:buChar char="v"/>
            </a:pPr>
            <a:endParaRPr lang="uk-UA" dirty="0"/>
          </a:p>
          <a:p>
            <a:pPr marL="514350" indent="-514350">
              <a:buFont typeface="+mj-lt"/>
              <a:buAutoNum type="arabicPeriod"/>
            </a:pP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4888" y="73616"/>
            <a:ext cx="8229600" cy="1051128"/>
          </a:xfr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uk-UA" b="1" spc="50" dirty="0">
                <a:ln w="11430">
                  <a:solidFill>
                    <a:schemeClr val="tx1"/>
                  </a:solidFill>
                </a:ln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Завдання</a:t>
            </a:r>
            <a:endParaRPr lang="ru-RU" b="1" spc="50" dirty="0">
              <a:ln w="11430">
                <a:solidFill>
                  <a:srgbClr val="FF0000"/>
                </a:solidFill>
              </a:ln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55576" y="1055809"/>
            <a:ext cx="7848872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20000"/>
              </a:spcBef>
              <a:buClr>
                <a:srgbClr val="31B6FD"/>
              </a:buClr>
              <a:buSzPct val="100000"/>
            </a:pPr>
            <a:r>
              <a:rPr lang="uk-UA" sz="4400" b="1" i="1" spc="300" dirty="0">
                <a:ln w="11430" cmpd="sng">
                  <a:solidFill>
                    <a:srgbClr val="FF0000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45500">
                    <a:srgbClr val="31B6FD">
                      <a:satMod val="220000"/>
                      <a:alpha val="35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Використання електроенергії вдома: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63801" y="4275271"/>
            <a:ext cx="861639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66700" algn="just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залежності від кількості осіб в родині телевізор працює від 2,7 до 5 годин на добу. Якщо телевізори не вимикати з мережі, то  в режимі «очікування» вони можуть знаходитись від 19 до 21 години.</a:t>
            </a:r>
          </a:p>
          <a:p>
            <a:pPr algn="just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Картинки по запросу телевізор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28" t="5003" r="4518"/>
          <a:stretch/>
        </p:blipFill>
        <p:spPr bwMode="auto">
          <a:xfrm>
            <a:off x="3059832" y="1844824"/>
            <a:ext cx="2887245" cy="203729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636879" y="0"/>
            <a:ext cx="8013732" cy="1200329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uk-UA" sz="7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Засоби інформації </a:t>
            </a:r>
            <a:endParaRPr lang="ru-RU" sz="7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28469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Картинки по запросу компьютер">
            <a:extLst>
              <a:ext uri="{FF2B5EF4-FFF2-40B4-BE49-F238E27FC236}">
                <a16:creationId xmlns:a16="http://schemas.microsoft.com/office/drawing/2014/main" id="{91396E88-3520-4151-82DF-EC390390A2C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575107"/>
            <a:ext cx="4762500" cy="28289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BCD43DF-6244-402A-90DA-533005017040}"/>
              </a:ext>
            </a:extLst>
          </p:cNvPr>
          <p:cNvSpPr txBox="1"/>
          <p:nvPr/>
        </p:nvSpPr>
        <p:spPr>
          <a:xfrm>
            <a:off x="457200" y="4509120"/>
            <a:ext cx="847111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182563" algn="just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Комп'ютер – невід'ємна складова сучасної людини. Практично не вимикається з мережі, тому потрібно активізувати у монітора режим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призупинки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при довгій паузі в роботі – вимикати екран. Вмикати принтер тільки тоді, коли він потрібен.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E00B53E-F8DC-48B6-AF7D-FE4FC6A18051}"/>
              </a:ext>
            </a:extLst>
          </p:cNvPr>
          <p:cNvSpPr/>
          <p:nvPr/>
        </p:nvSpPr>
        <p:spPr>
          <a:xfrm>
            <a:off x="636879" y="0"/>
            <a:ext cx="8013732" cy="1200329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uk-UA" sz="7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Засоби інформації </a:t>
            </a:r>
            <a:endParaRPr lang="ru-RU" sz="7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52361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226506" y="260648"/>
            <a:ext cx="67377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err="1">
                <a:ln w="1905">
                  <a:solidFill>
                    <a:schemeClr val="tx1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Кухонне</a:t>
            </a:r>
            <a:r>
              <a:rPr lang="ru-RU" sz="5400" b="1" cap="none" spc="0" dirty="0">
                <a:ln w="1905">
                  <a:solidFill>
                    <a:schemeClr val="tx1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5400" b="1" cap="none" spc="0" dirty="0" err="1">
                <a:ln w="1905">
                  <a:solidFill>
                    <a:schemeClr val="tx1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обладнання</a:t>
            </a:r>
            <a:r>
              <a:rPr lang="ru-RU" sz="5400" b="1" cap="none" spc="0" dirty="0">
                <a:ln w="1905">
                  <a:solidFill>
                    <a:schemeClr val="tx1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</a:p>
        </p:txBody>
      </p:sp>
      <p:pic>
        <p:nvPicPr>
          <p:cNvPr id="2050" name="Picture 2" descr="Картинки по запросу кухонне обладнання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816"/>
          <a:stretch/>
        </p:blipFill>
        <p:spPr bwMode="auto">
          <a:xfrm>
            <a:off x="1326990" y="1052737"/>
            <a:ext cx="6166934" cy="237626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01165" y="3212976"/>
            <a:ext cx="8388424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3600" b="1" cap="none" spc="0" dirty="0" err="1">
                <a:ln w="11430">
                  <a:solidFill>
                    <a:schemeClr val="tx1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Техніка</a:t>
            </a:r>
            <a:r>
              <a:rPr lang="ru-RU" sz="3600" b="1" cap="none" spc="0" dirty="0">
                <a:ln w="11430">
                  <a:solidFill>
                    <a:schemeClr val="tx1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ru-RU" sz="3600" b="1" cap="none" spc="0" dirty="0" err="1">
                <a:ln w="11430">
                  <a:solidFill>
                    <a:schemeClr val="tx1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даного</a:t>
            </a:r>
            <a:r>
              <a:rPr lang="ru-RU" sz="3600" b="1" cap="none" spc="0" dirty="0">
                <a:ln w="11430">
                  <a:solidFill>
                    <a:schemeClr val="tx1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виду </a:t>
            </a:r>
            <a:r>
              <a:rPr lang="ru-RU" sz="3600" b="1" cap="none" spc="0" dirty="0" err="1">
                <a:ln w="11430">
                  <a:solidFill>
                    <a:schemeClr val="tx1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тісно</a:t>
            </a:r>
            <a:r>
              <a:rPr lang="ru-RU" sz="3600" b="1" cap="none" spc="0" dirty="0">
                <a:ln w="11430">
                  <a:solidFill>
                    <a:schemeClr val="tx1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ru-RU" sz="3600" b="1" cap="none" spc="0" dirty="0" err="1">
                <a:ln w="11430">
                  <a:solidFill>
                    <a:schemeClr val="tx1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вплітається</a:t>
            </a:r>
            <a:r>
              <a:rPr lang="ru-RU" sz="3600" b="1" cap="none" spc="0" dirty="0">
                <a:ln w="11430">
                  <a:solidFill>
                    <a:schemeClr val="tx1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в наше </a:t>
            </a:r>
            <a:r>
              <a:rPr lang="ru-RU" sz="3600" b="1" cap="none" spc="0" dirty="0" err="1">
                <a:ln w="11430">
                  <a:solidFill>
                    <a:schemeClr val="tx1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життя</a:t>
            </a:r>
            <a:r>
              <a:rPr lang="ru-RU" sz="3600" b="1" cap="none" spc="0" dirty="0">
                <a:ln w="11430">
                  <a:solidFill>
                    <a:schemeClr val="tx1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, і </a:t>
            </a:r>
            <a:r>
              <a:rPr lang="ru-RU" sz="3600" b="1" cap="none" spc="0" dirty="0" err="1">
                <a:ln w="11430">
                  <a:solidFill>
                    <a:schemeClr val="tx1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її</a:t>
            </a:r>
            <a:r>
              <a:rPr lang="ru-RU" sz="3600" b="1" cap="none" spc="0" dirty="0">
                <a:ln w="11430">
                  <a:solidFill>
                    <a:schemeClr val="tx1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ru-RU" sz="3600" b="1" cap="none" spc="0" dirty="0" err="1">
                <a:ln w="11430">
                  <a:solidFill>
                    <a:schemeClr val="tx1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кількість</a:t>
            </a:r>
            <a:r>
              <a:rPr lang="ru-RU" sz="3600" b="1" cap="none" spc="0" dirty="0">
                <a:ln w="11430">
                  <a:solidFill>
                    <a:schemeClr val="tx1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ru-RU" sz="3600" b="1" cap="none" spc="0" dirty="0" err="1">
                <a:ln w="11430">
                  <a:solidFill>
                    <a:schemeClr val="tx1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шалено</a:t>
            </a:r>
            <a:r>
              <a:rPr lang="ru-RU" sz="3600" b="1" cap="none" spc="0" dirty="0">
                <a:ln w="11430">
                  <a:solidFill>
                    <a:schemeClr val="tx1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ru-RU" sz="3600" b="1" cap="none" spc="0" dirty="0" err="1">
                <a:ln w="11430">
                  <a:solidFill>
                    <a:schemeClr val="tx1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збільшується</a:t>
            </a:r>
            <a:r>
              <a:rPr lang="ru-RU" sz="3600" b="1" cap="none" spc="0" dirty="0">
                <a:ln w="11430">
                  <a:solidFill>
                    <a:schemeClr val="tx1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.  На </a:t>
            </a:r>
            <a:r>
              <a:rPr lang="ru-RU" sz="3600" b="1" cap="none" spc="0" dirty="0" err="1">
                <a:ln w="11430">
                  <a:solidFill>
                    <a:schemeClr val="tx1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даний</a:t>
            </a:r>
            <a:r>
              <a:rPr lang="ru-RU" sz="3600" b="1" cap="none" spc="0" dirty="0">
                <a:ln w="11430">
                  <a:solidFill>
                    <a:schemeClr val="tx1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момент </a:t>
            </a:r>
            <a:r>
              <a:rPr lang="ru-RU" sz="3600" b="1" cap="none" spc="0" dirty="0" err="1">
                <a:ln w="11430">
                  <a:solidFill>
                    <a:schemeClr val="tx1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споживання</a:t>
            </a:r>
            <a:r>
              <a:rPr lang="ru-RU" sz="3600" b="1" cap="none" spc="0" dirty="0">
                <a:ln w="11430">
                  <a:solidFill>
                    <a:schemeClr val="tx1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ru-RU" sz="3600" b="1" cap="none" spc="0" dirty="0" err="1">
                <a:ln w="11430">
                  <a:solidFill>
                    <a:schemeClr val="tx1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електроенергії</a:t>
            </a:r>
            <a:r>
              <a:rPr lang="ru-RU" sz="3600" b="1" cap="none" spc="0" dirty="0">
                <a:ln w="11430">
                  <a:solidFill>
                    <a:schemeClr val="tx1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ru-RU" sz="3600" b="1" cap="none" spc="0" dirty="0" err="1">
                <a:ln w="11430">
                  <a:solidFill>
                    <a:schemeClr val="tx1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цим</a:t>
            </a:r>
            <a:r>
              <a:rPr lang="ru-RU" sz="3600" b="1" cap="none" spc="0" dirty="0">
                <a:ln w="11430">
                  <a:solidFill>
                    <a:schemeClr val="tx1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видом </a:t>
            </a:r>
            <a:r>
              <a:rPr lang="ru-RU" sz="3600" b="1" cap="none" spc="0" dirty="0" err="1">
                <a:ln w="11430">
                  <a:solidFill>
                    <a:schemeClr val="tx1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техніки</a:t>
            </a:r>
            <a:r>
              <a:rPr lang="ru-RU" sz="3600" b="1" cap="none" spc="0" dirty="0">
                <a:ln w="11430">
                  <a:solidFill>
                    <a:schemeClr val="tx1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в </a:t>
            </a:r>
            <a:r>
              <a:rPr lang="ru-RU" sz="3600" b="1" cap="none" spc="0" dirty="0" err="1">
                <a:ln w="11430">
                  <a:solidFill>
                    <a:schemeClr val="tx1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кожній</a:t>
            </a:r>
            <a:r>
              <a:rPr lang="ru-RU" sz="3600" b="1" cap="none" spc="0" dirty="0">
                <a:ln w="11430">
                  <a:solidFill>
                    <a:schemeClr val="tx1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ru-RU" sz="3600" b="1" cap="none" spc="0" dirty="0" err="1">
                <a:ln w="11430">
                  <a:solidFill>
                    <a:schemeClr val="tx1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сімї</a:t>
            </a:r>
            <a:r>
              <a:rPr lang="ru-RU" sz="3600" b="1" cap="none" spc="0" dirty="0">
                <a:ln w="11430">
                  <a:solidFill>
                    <a:schemeClr val="tx1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ru-RU" sz="3600" b="1" cap="none" spc="0" dirty="0" err="1">
                <a:ln w="11430">
                  <a:solidFill>
                    <a:schemeClr val="tx1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складає</a:t>
            </a:r>
            <a:r>
              <a:rPr lang="ru-RU" sz="3600" b="1" cap="none" spc="0" dirty="0">
                <a:ln w="11430">
                  <a:solidFill>
                    <a:schemeClr val="tx1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                250-300 </a:t>
            </a:r>
            <a:r>
              <a:rPr lang="ru-RU" sz="3600" b="1" cap="none" spc="0" dirty="0" err="1">
                <a:ln w="11430">
                  <a:solidFill>
                    <a:schemeClr val="tx1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кВт∙год</a:t>
            </a:r>
            <a:r>
              <a:rPr lang="ru-RU" sz="3600" b="1" cap="none" spc="0" dirty="0">
                <a:ln w="11430">
                  <a:solidFill>
                    <a:schemeClr val="tx1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89434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788C6954-553E-4AA3-AAF5-62CC2BD73B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520" y="1988840"/>
            <a:ext cx="8229600" cy="1252728"/>
          </a:xfrm>
        </p:spPr>
        <p:txBody>
          <a:bodyPr>
            <a:noAutofit/>
          </a:bodyPr>
          <a:lstStyle/>
          <a:p>
            <a:r>
              <a:rPr lang="uk-UA" sz="8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Дослідження</a:t>
            </a:r>
            <a:endParaRPr lang="ru-RU" sz="88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41211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65300" y="313322"/>
            <a:ext cx="8229600" cy="898360"/>
          </a:xfrm>
        </p:spPr>
        <p:txBody>
          <a:bodyPr/>
          <a:lstStyle/>
          <a:p>
            <a:r>
              <a:rPr lang="uk-UA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День перший </a:t>
            </a:r>
            <a:endParaRPr lang="ru-RU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Объект 20">
            <a:extLst>
              <a:ext uri="{FF2B5EF4-FFF2-40B4-BE49-F238E27FC236}">
                <a16:creationId xmlns:a16="http://schemas.microsoft.com/office/drawing/2014/main" id="{DDE73673-8226-2A49-A9C9-476807B406D5}"/>
              </a:ext>
            </a:extLst>
          </p:cNvPr>
          <p:cNvPicPr>
            <a:picLocks noGrp="1"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2844468"/>
            <a:ext cx="4176464" cy="3292840"/>
          </a:xfrm>
          <a:prstGeom prst="rect">
            <a:avLst/>
          </a:prstGeom>
        </p:spPr>
      </p:pic>
      <p:pic>
        <p:nvPicPr>
          <p:cNvPr id="5" name="Объект 23">
            <a:extLst>
              <a:ext uri="{FF2B5EF4-FFF2-40B4-BE49-F238E27FC236}">
                <a16:creationId xmlns:a16="http://schemas.microsoft.com/office/drawing/2014/main" id="{F3BC21E5-407F-E349-8C95-E89932CB4170}"/>
              </a:ext>
            </a:extLst>
          </p:cNvPr>
          <p:cNvPicPr>
            <a:picLocks noGrp="1"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99992" y="2844468"/>
            <a:ext cx="4294908" cy="3320569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899592" y="1222371"/>
            <a:ext cx="72008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Всі прилади знаходяться у режимі «очікування»</a:t>
            </a:r>
            <a:endParaRPr lang="ru-RU" sz="28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94794" y="2197451"/>
            <a:ext cx="408477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На початок </a:t>
            </a:r>
            <a:r>
              <a:rPr lang="ru-RU" sz="2800" b="1" cap="none" spc="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дослідження</a:t>
            </a:r>
            <a:endParaRPr lang="ru-RU" sz="28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604451" y="2176478"/>
            <a:ext cx="250902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Через 12 годин</a:t>
            </a:r>
          </a:p>
        </p:txBody>
      </p:sp>
    </p:spTree>
    <p:extLst>
      <p:ext uri="{BB962C8B-B14F-4D97-AF65-F5344CB8AC3E}">
        <p14:creationId xmlns:p14="http://schemas.microsoft.com/office/powerpoint/2010/main" val="2594575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65300" y="313322"/>
            <a:ext cx="8229600" cy="898360"/>
          </a:xfrm>
        </p:spPr>
        <p:txBody>
          <a:bodyPr/>
          <a:lstStyle/>
          <a:p>
            <a:r>
              <a:rPr lang="uk-UA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День другий </a:t>
            </a:r>
            <a:endParaRPr lang="ru-RU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99592" y="1222371"/>
            <a:ext cx="7200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Всі прилади вимкнено, крім холодильника</a:t>
            </a:r>
            <a:endParaRPr lang="ru-RU" sz="28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94794" y="2197451"/>
            <a:ext cx="408477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На початок </a:t>
            </a:r>
            <a:r>
              <a:rPr lang="ru-RU" sz="2800" b="1" cap="none" spc="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дослідження</a:t>
            </a:r>
            <a:endParaRPr lang="ru-RU" sz="28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604451" y="2176478"/>
            <a:ext cx="250902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Через 12 годин</a:t>
            </a:r>
          </a:p>
        </p:txBody>
      </p:sp>
      <p:pic>
        <p:nvPicPr>
          <p:cNvPr id="9" name="Объект 8">
            <a:extLst>
              <a:ext uri="{FF2B5EF4-FFF2-40B4-BE49-F238E27FC236}">
                <a16:creationId xmlns:a16="http://schemas.microsoft.com/office/drawing/2014/main" id="{CF29D8C7-CE3F-424A-AAD1-D70B4500AEFE}"/>
              </a:ext>
            </a:extLst>
          </p:cNvPr>
          <p:cNvPicPr>
            <a:picLocks noGrp="1"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704" y="2963158"/>
            <a:ext cx="4235863" cy="3090177"/>
          </a:xfrm>
          <a:prstGeom prst="rect">
            <a:avLst/>
          </a:prstGeom>
        </p:spPr>
      </p:pic>
      <p:pic>
        <p:nvPicPr>
          <p:cNvPr id="10" name="Объект 11">
            <a:extLst>
              <a:ext uri="{FF2B5EF4-FFF2-40B4-BE49-F238E27FC236}">
                <a16:creationId xmlns:a16="http://schemas.microsoft.com/office/drawing/2014/main" id="{66C2CC3D-08F6-FD43-8AE3-60DA55477DB5}"/>
              </a:ext>
            </a:extLst>
          </p:cNvPr>
          <p:cNvPicPr>
            <a:picLocks noGrp="1"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30656" y="2996952"/>
            <a:ext cx="4540912" cy="3056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1126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9187A0EE-6C8A-47EE-A54A-7C73170023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536" y="2159445"/>
            <a:ext cx="8229600" cy="1252728"/>
          </a:xfrm>
        </p:spPr>
        <p:txBody>
          <a:bodyPr>
            <a:noAutofit/>
          </a:bodyPr>
          <a:lstStyle/>
          <a:p>
            <a:r>
              <a:rPr lang="uk-UA" sz="88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Опрацювання результатів</a:t>
            </a:r>
            <a:endParaRPr lang="ru-RU" sz="88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73511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>
            <a:spLocks noGrp="1"/>
          </p:cNvSpPr>
          <p:nvPr>
            <p:ph type="title"/>
          </p:nvPr>
        </p:nvSpPr>
        <p:spPr>
          <a:xfrm>
            <a:off x="565300" y="313322"/>
            <a:ext cx="8229600" cy="898360"/>
          </a:xfrm>
        </p:spPr>
        <p:txBody>
          <a:bodyPr/>
          <a:lstStyle/>
          <a:p>
            <a:r>
              <a:rPr lang="uk-UA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Числові значення у перший день</a:t>
            </a:r>
            <a:endParaRPr lang="ru-RU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Объект 3">
            <a:extLst>
              <a:ext uri="{FF2B5EF4-FFF2-40B4-BE49-F238E27FC236}">
                <a16:creationId xmlns:a16="http://schemas.microsoft.com/office/drawing/2014/main" id="{06CF28EF-CFF9-2F47-A8B6-96CF8534FCC6}"/>
              </a:ext>
            </a:extLst>
          </p:cNvPr>
          <p:cNvSpPr>
            <a:spLocks noGrp="1"/>
          </p:cNvSpPr>
          <p:nvPr/>
        </p:nvSpPr>
        <p:spPr>
          <a:xfrm>
            <a:off x="312698" y="2693963"/>
            <a:ext cx="4104456" cy="7361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182880" indent="-182880" algn="l" defTabSz="914400" rtl="0" eaLnBrk="1" latinLnBrk="0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uk-UA" sz="4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29702кВ</a:t>
            </a:r>
            <a:r>
              <a:rPr lang="ru-RU" sz="48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т∙год</a:t>
            </a:r>
            <a:endParaRPr lang="ru-RU" sz="48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Объект 3">
            <a:extLst>
              <a:ext uri="{FF2B5EF4-FFF2-40B4-BE49-F238E27FC236}">
                <a16:creationId xmlns:a16="http://schemas.microsoft.com/office/drawing/2014/main" id="{06CF28EF-CFF9-2F47-A8B6-96CF8534FCC6}"/>
              </a:ext>
            </a:extLst>
          </p:cNvPr>
          <p:cNvSpPr>
            <a:spLocks noGrp="1"/>
          </p:cNvSpPr>
          <p:nvPr/>
        </p:nvSpPr>
        <p:spPr>
          <a:xfrm>
            <a:off x="4660704" y="2738300"/>
            <a:ext cx="4104456" cy="7361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182880" indent="-182880" algn="l" defTabSz="914400" rtl="0" eaLnBrk="1" latinLnBrk="0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4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29707кВт∙год</a:t>
            </a:r>
          </a:p>
          <a:p>
            <a:endParaRPr lang="ru-RU" sz="48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043608" y="1139587"/>
            <a:ext cx="1957587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uk-UA" sz="96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До </a:t>
            </a:r>
            <a:endParaRPr lang="ru-RU" sz="96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886285" y="1268760"/>
            <a:ext cx="361990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uk-UA" sz="96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Після  </a:t>
            </a:r>
            <a:endParaRPr lang="ru-RU" sz="96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264785" y="3284984"/>
            <a:ext cx="4908716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uk-UA" sz="96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Різниця  </a:t>
            </a:r>
            <a:endParaRPr lang="ru-RU" sz="96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1" name="Объект 3">
            <a:extLst>
              <a:ext uri="{FF2B5EF4-FFF2-40B4-BE49-F238E27FC236}">
                <a16:creationId xmlns:a16="http://schemas.microsoft.com/office/drawing/2014/main" id="{06CF28EF-CFF9-2F47-A8B6-96CF8534FCC6}"/>
              </a:ext>
            </a:extLst>
          </p:cNvPr>
          <p:cNvSpPr>
            <a:spLocks noGrp="1"/>
          </p:cNvSpPr>
          <p:nvPr/>
        </p:nvSpPr>
        <p:spPr>
          <a:xfrm>
            <a:off x="2574620" y="4581128"/>
            <a:ext cx="4104456" cy="7361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182880" indent="-182880" algn="l" defTabSz="914400" rtl="0" eaLnBrk="1" latinLnBrk="0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uk-UA" sz="4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5кВ</a:t>
            </a:r>
            <a:r>
              <a:rPr lang="ru-RU" sz="48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т∙год</a:t>
            </a:r>
            <a:endParaRPr lang="ru-RU" sz="48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869904" y="5534639"/>
            <a:ext cx="794364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5кВ</a:t>
            </a:r>
            <a:r>
              <a:rPr lang="ru-RU" sz="40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т∙год</a:t>
            </a:r>
            <a:r>
              <a:rPr lang="uk-UA" sz="4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• 1,76 = </a:t>
            </a:r>
            <a:r>
              <a:rPr lang="uk-UA" sz="5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8 </a:t>
            </a:r>
            <a:r>
              <a:rPr lang="uk-UA" sz="54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грн</a:t>
            </a:r>
            <a:r>
              <a:rPr lang="uk-UA" sz="5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80 коп.</a:t>
            </a:r>
            <a:endParaRPr lang="ru-RU" sz="5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535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>
            <a:spLocks noGrp="1"/>
          </p:cNvSpPr>
          <p:nvPr>
            <p:ph type="title"/>
          </p:nvPr>
        </p:nvSpPr>
        <p:spPr>
          <a:xfrm>
            <a:off x="565300" y="313322"/>
            <a:ext cx="8229600" cy="898360"/>
          </a:xfrm>
        </p:spPr>
        <p:txBody>
          <a:bodyPr/>
          <a:lstStyle/>
          <a:p>
            <a:r>
              <a:rPr lang="uk-UA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Числові значення у другий день</a:t>
            </a:r>
            <a:endParaRPr lang="ru-RU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Объект 3">
            <a:extLst>
              <a:ext uri="{FF2B5EF4-FFF2-40B4-BE49-F238E27FC236}">
                <a16:creationId xmlns:a16="http://schemas.microsoft.com/office/drawing/2014/main" id="{06CF28EF-CFF9-2F47-A8B6-96CF8534FCC6}"/>
              </a:ext>
            </a:extLst>
          </p:cNvPr>
          <p:cNvSpPr>
            <a:spLocks noGrp="1"/>
          </p:cNvSpPr>
          <p:nvPr/>
        </p:nvSpPr>
        <p:spPr>
          <a:xfrm>
            <a:off x="312698" y="2693963"/>
            <a:ext cx="4104456" cy="7361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182880" indent="-182880" algn="l" defTabSz="914400" rtl="0" eaLnBrk="1" latinLnBrk="0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uk-UA" sz="4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29746кВ</a:t>
            </a:r>
            <a:r>
              <a:rPr lang="ru-RU" sz="48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т∙год</a:t>
            </a:r>
            <a:endParaRPr lang="ru-RU" sz="48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Объект 3">
            <a:extLst>
              <a:ext uri="{FF2B5EF4-FFF2-40B4-BE49-F238E27FC236}">
                <a16:creationId xmlns:a16="http://schemas.microsoft.com/office/drawing/2014/main" id="{06CF28EF-CFF9-2F47-A8B6-96CF8534FCC6}"/>
              </a:ext>
            </a:extLst>
          </p:cNvPr>
          <p:cNvSpPr>
            <a:spLocks noGrp="1"/>
          </p:cNvSpPr>
          <p:nvPr/>
        </p:nvSpPr>
        <p:spPr>
          <a:xfrm>
            <a:off x="4660704" y="2738300"/>
            <a:ext cx="4104456" cy="7361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182880" indent="-182880" algn="l" defTabSz="914400" rtl="0" eaLnBrk="1" latinLnBrk="0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uk-UA" sz="4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29750</a:t>
            </a:r>
            <a:r>
              <a:rPr lang="ru-RU" sz="48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кВт∙год</a:t>
            </a:r>
            <a:endParaRPr lang="ru-RU" sz="48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8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043608" y="1139587"/>
            <a:ext cx="1957587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uk-UA" sz="96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До </a:t>
            </a:r>
            <a:endParaRPr lang="ru-RU" sz="96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886285" y="1268760"/>
            <a:ext cx="361990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uk-UA" sz="96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Після  </a:t>
            </a:r>
            <a:endParaRPr lang="ru-RU" sz="96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264785" y="3284984"/>
            <a:ext cx="4908716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uk-UA" sz="96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Різниця  </a:t>
            </a:r>
            <a:endParaRPr lang="ru-RU" sz="96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1" name="Объект 3">
            <a:extLst>
              <a:ext uri="{FF2B5EF4-FFF2-40B4-BE49-F238E27FC236}">
                <a16:creationId xmlns:a16="http://schemas.microsoft.com/office/drawing/2014/main" id="{06CF28EF-CFF9-2F47-A8B6-96CF8534FCC6}"/>
              </a:ext>
            </a:extLst>
          </p:cNvPr>
          <p:cNvSpPr>
            <a:spLocks noGrp="1"/>
          </p:cNvSpPr>
          <p:nvPr/>
        </p:nvSpPr>
        <p:spPr>
          <a:xfrm>
            <a:off x="2574620" y="4581128"/>
            <a:ext cx="4104456" cy="7361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182880" indent="-182880" algn="l" defTabSz="914400" rtl="0" eaLnBrk="1" latinLnBrk="0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uk-UA" sz="4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4кВ</a:t>
            </a:r>
            <a:r>
              <a:rPr lang="ru-RU" sz="48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т∙год</a:t>
            </a:r>
            <a:endParaRPr lang="ru-RU" sz="48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869904" y="5534639"/>
            <a:ext cx="792441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4кВ</a:t>
            </a:r>
            <a:r>
              <a:rPr lang="ru-RU" sz="40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т∙год</a:t>
            </a:r>
            <a:r>
              <a:rPr lang="uk-UA" sz="4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• 1,76 = </a:t>
            </a:r>
            <a:r>
              <a:rPr lang="uk-UA" sz="5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7 </a:t>
            </a:r>
            <a:r>
              <a:rPr lang="uk-UA" sz="54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грн</a:t>
            </a:r>
            <a:r>
              <a:rPr lang="uk-UA" sz="5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04 коп.</a:t>
            </a:r>
            <a:endParaRPr lang="ru-RU" sz="5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8676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7200" dirty="0"/>
              <a:t>Економія </a:t>
            </a:r>
            <a:endParaRPr lang="ru-RU" sz="72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95536" y="2577634"/>
            <a:ext cx="8424936" cy="1569660"/>
          </a:xfrm>
          <a:prstGeom prst="rect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uk-UA" sz="4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8 грн. 80 коп. – 7 грн. 04 </a:t>
            </a:r>
            <a:r>
              <a:rPr lang="uk-UA" sz="48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коп.=</a:t>
            </a:r>
            <a:endParaRPr lang="uk-UA" sz="48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4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= 1 грн. 76 коп.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87022" y="4797152"/>
            <a:ext cx="8510663" cy="1107996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6600" b="1" cap="none" spc="0" dirty="0">
                <a:ln w="11430">
                  <a:solidFill>
                    <a:schemeClr val="tx1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І </a:t>
            </a:r>
            <a:r>
              <a:rPr lang="ru-RU" sz="6600" b="1" cap="none" spc="0" dirty="0" err="1">
                <a:ln w="11430">
                  <a:solidFill>
                    <a:schemeClr val="tx1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це</a:t>
            </a:r>
            <a:r>
              <a:rPr lang="ru-RU" sz="6600" b="1" cap="none" spc="0" dirty="0">
                <a:ln w="11430">
                  <a:solidFill>
                    <a:schemeClr val="tx1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ru-RU" sz="6600" b="1" cap="none" spc="0" dirty="0" err="1">
                <a:ln w="11430">
                  <a:solidFill>
                    <a:schemeClr val="tx1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лише</a:t>
            </a:r>
            <a:r>
              <a:rPr lang="ru-RU" sz="6600" b="1" cap="none" spc="0" dirty="0">
                <a:ln w="11430">
                  <a:solidFill>
                    <a:schemeClr val="tx1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за 12 годин!!!</a:t>
            </a:r>
          </a:p>
        </p:txBody>
      </p:sp>
    </p:spTree>
    <p:extLst>
      <p:ext uri="{BB962C8B-B14F-4D97-AF65-F5344CB8AC3E}">
        <p14:creationId xmlns:p14="http://schemas.microsoft.com/office/powerpoint/2010/main" val="485324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1484784"/>
            <a:ext cx="878497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 грн. 76 коп. • 30 днів =             </a:t>
            </a:r>
            <a:r>
              <a:rPr lang="uk-UA" sz="6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52 грн. 80 коп.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843808" y="561454"/>
            <a:ext cx="31341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За </a:t>
            </a:r>
            <a:r>
              <a:rPr lang="ru-RU" sz="5400" b="1" cap="none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місяць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491416" y="3260854"/>
            <a:ext cx="216116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За </a:t>
            </a:r>
            <a:r>
              <a:rPr lang="ru-RU" sz="5400" b="1" cap="none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рік</a:t>
            </a:r>
            <a:r>
              <a:rPr lang="ru-RU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79512" y="4365104"/>
            <a:ext cx="878497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52 </a:t>
            </a:r>
            <a:r>
              <a:rPr lang="uk-UA" sz="48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грн</a:t>
            </a:r>
            <a:r>
              <a:rPr lang="uk-UA" sz="4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80 коп. • 12 місяців =    </a:t>
            </a:r>
            <a:r>
              <a:rPr lang="uk-UA" sz="6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633 грн. 60 коп.</a:t>
            </a:r>
          </a:p>
        </p:txBody>
      </p:sp>
    </p:spTree>
    <p:extLst>
      <p:ext uri="{BB962C8B-B14F-4D97-AF65-F5344CB8AC3E}">
        <p14:creationId xmlns:p14="http://schemas.microsoft.com/office/powerpoint/2010/main" val="130068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7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Висновки </a:t>
            </a:r>
            <a:endParaRPr lang="ru-RU" sz="72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13625" y="1412776"/>
            <a:ext cx="8478855" cy="193899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lvl="0" algn="ctr"/>
            <a:r>
              <a:rPr lang="uk-UA" sz="4000" b="1" dirty="0">
                <a:ln w="1143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Якщо ви хочете заощадити, то для цього вам потрібно лише вимикати пристрої з режиму «очікування»!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724837" y="3938927"/>
            <a:ext cx="244827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 грн. 76 </a:t>
            </a:r>
            <a:r>
              <a:rPr lang="uk-UA" sz="32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коп</a:t>
            </a:r>
            <a:endParaRPr lang="ru-RU" sz="32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860032" y="3958436"/>
            <a:ext cx="272901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52 грн. 80 коп.</a:t>
            </a:r>
          </a:p>
        </p:txBody>
      </p:sp>
      <p:pic>
        <p:nvPicPr>
          <p:cNvPr id="2050" name="Picture 2" descr="Похожее изображение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61" t="868" r="29417"/>
          <a:stretch/>
        </p:blipFill>
        <p:spPr bwMode="auto">
          <a:xfrm>
            <a:off x="3194210" y="3289524"/>
            <a:ext cx="1308296" cy="1774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Похожее изображение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82" t="6126" r="7859" b="8049"/>
          <a:stretch/>
        </p:blipFill>
        <p:spPr bwMode="auto">
          <a:xfrm>
            <a:off x="7470314" y="3351768"/>
            <a:ext cx="1548187" cy="1728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1018224" y="5661248"/>
            <a:ext cx="430977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4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633 грн. 60 коп.</a:t>
            </a:r>
          </a:p>
        </p:txBody>
      </p:sp>
      <p:pic>
        <p:nvPicPr>
          <p:cNvPr id="2054" name="Picture 6" descr="Похожее изображение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14" t="774" r="17714"/>
          <a:stretch/>
        </p:blipFill>
        <p:spPr bwMode="auto">
          <a:xfrm>
            <a:off x="5380478" y="4854013"/>
            <a:ext cx="1688123" cy="1940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0058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>
            <a:extLst>
              <a:ext uri="{FF2B5EF4-FFF2-40B4-BE49-F238E27FC236}">
                <a16:creationId xmlns:a16="http://schemas.microsoft.com/office/drawing/2014/main" id="{846DFA6A-7D08-4FB6-9DD1-33C407A7ED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1600" y="980728"/>
            <a:ext cx="7408333" cy="345069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uk-UA" sz="3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Відключайте пристрої, що тривалий час знаходяться в режимі очікування. Телевізори, музичні центри, комп'ютери, зарядні пристрої в режимі очікування протягом 4 років дадуть додаткову витрату енергії 300-400 кВт/год.</a:t>
            </a:r>
            <a:endParaRPr lang="ru-RU" sz="36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671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Похожее изображение">
            <a:hlinkClick r:id="rId2" action="ppaction://hlinkfile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313" y="1196752"/>
            <a:ext cx="5940425" cy="538289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354</TotalTime>
  <Words>402</Words>
  <Application>Microsoft Office PowerPoint</Application>
  <PresentationFormat>Экран (4:3)</PresentationFormat>
  <Paragraphs>56</Paragraphs>
  <Slides>17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4" baseType="lpstr">
      <vt:lpstr>Calibri</vt:lpstr>
      <vt:lpstr>Candara</vt:lpstr>
      <vt:lpstr>Garamond</vt:lpstr>
      <vt:lpstr>Symbol</vt:lpstr>
      <vt:lpstr>Times New Roman</vt:lpstr>
      <vt:lpstr>Wingdings</vt:lpstr>
      <vt:lpstr>Волна</vt:lpstr>
      <vt:lpstr>Презентация PowerPoint</vt:lpstr>
      <vt:lpstr>Мета:</vt:lpstr>
      <vt:lpstr>Завдання</vt:lpstr>
      <vt:lpstr>Презентация PowerPoint</vt:lpstr>
      <vt:lpstr>Презентация PowerPoint</vt:lpstr>
      <vt:lpstr>Презентация PowerPoint</vt:lpstr>
      <vt:lpstr>Дослідження</vt:lpstr>
      <vt:lpstr>День перший </vt:lpstr>
      <vt:lpstr>День другий </vt:lpstr>
      <vt:lpstr>Опрацювання результатів</vt:lpstr>
      <vt:lpstr>Числові значення у перший день</vt:lpstr>
      <vt:lpstr>Числові значення у другий день</vt:lpstr>
      <vt:lpstr>Економія </vt:lpstr>
      <vt:lpstr>Презентация PowerPoint</vt:lpstr>
      <vt:lpstr>Висновки 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Юлія Степанівна Кальф</cp:lastModifiedBy>
  <cp:revision>35</cp:revision>
  <dcterms:created xsi:type="dcterms:W3CDTF">2017-11-16T19:52:15Z</dcterms:created>
  <dcterms:modified xsi:type="dcterms:W3CDTF">2022-09-29T20:54:33Z</dcterms:modified>
</cp:coreProperties>
</file>