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499" r:id="rId2"/>
    <p:sldId id="874" r:id="rId3"/>
    <p:sldId id="875" r:id="rId4"/>
    <p:sldId id="876" r:id="rId5"/>
    <p:sldId id="860" r:id="rId6"/>
    <p:sldId id="861" r:id="rId7"/>
    <p:sldId id="862" r:id="rId8"/>
    <p:sldId id="863" r:id="rId9"/>
    <p:sldId id="864" r:id="rId10"/>
    <p:sldId id="854" r:id="rId11"/>
    <p:sldId id="865" r:id="rId12"/>
  </p:sldIdLst>
  <p:sldSz cx="14400213" cy="8099425"/>
  <p:notesSz cx="6858000" cy="9144000"/>
  <p:defaultTextStyle>
    <a:defPPr>
      <a:defRPr lang="nl-NL"/>
    </a:defPPr>
    <a:lvl1pPr marL="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1pPr>
    <a:lvl2pPr marL="53986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2pPr>
    <a:lvl3pPr marL="1079727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3pPr>
    <a:lvl4pPr marL="1619592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4pPr>
    <a:lvl5pPr marL="215945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5pPr>
    <a:lvl6pPr marL="269932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6pPr>
    <a:lvl7pPr marL="323918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7pPr>
    <a:lvl8pPr marL="377904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8pPr>
    <a:lvl9pPr marL="4318911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48235"/>
    <a:srgbClr val="404040"/>
    <a:srgbClr val="09629F"/>
    <a:srgbClr val="DB4437"/>
    <a:srgbClr val="009688"/>
    <a:srgbClr val="70AD47"/>
    <a:srgbClr val="B45F06"/>
    <a:srgbClr val="E69138"/>
    <a:srgbClr val="78909C"/>
    <a:srgbClr val="4FC3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ітлий стиль 3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із теми 1 –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із теми 2 –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із теми 2 –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із теми 2 –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Стиль із теми 1 –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37" autoAdjust="0"/>
    <p:restoredTop sz="94660"/>
  </p:normalViewPr>
  <p:slideViewPr>
    <p:cSldViewPr snapToGrid="0">
      <p:cViewPr varScale="1">
        <p:scale>
          <a:sx n="68" d="100"/>
          <a:sy n="68" d="100"/>
        </p:scale>
        <p:origin x="-931" y="-62"/>
      </p:cViewPr>
      <p:guideLst>
        <p:guide orient="horz" pos="2551"/>
        <p:guide pos="45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9F47D-97CC-44E4-A185-7F6298C878C2}" type="datetimeFigureOut">
              <a:rPr lang="uk-UA" smtClean="0"/>
              <a:t>06.05.2025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9399A-B587-42BB-B4A2-B5768FCE61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3505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9399A-B587-42BB-B4A2-B5768FCE6146}" type="slidenum">
              <a:rPr lang="uk-UA" smtClean="0"/>
              <a:t>5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10818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9399A-B587-42BB-B4A2-B5768FCE6146}" type="slidenum">
              <a:rPr lang="uk-UA" smtClean="0"/>
              <a:t>6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86787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9399A-B587-42BB-B4A2-B5768FCE6146}" type="slidenum">
              <a:rPr lang="uk-UA" smtClean="0"/>
              <a:t>7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57259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9399A-B587-42BB-B4A2-B5768FCE6146}" type="slidenum">
              <a:rPr lang="uk-UA" smtClean="0"/>
              <a:t>8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1780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9399A-B587-42BB-B4A2-B5768FCE6146}" type="slidenum">
              <a:rPr lang="uk-UA" smtClean="0"/>
              <a:t>9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10360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9399A-B587-42BB-B4A2-B5768FCE6146}" type="slidenum">
              <a:rPr lang="uk-UA" smtClean="0"/>
              <a:t>10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63804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0027" y="1325531"/>
            <a:ext cx="10800160" cy="2819800"/>
          </a:xfrm>
        </p:spPr>
        <p:txBody>
          <a:bodyPr anchor="b"/>
          <a:lstStyle>
            <a:lvl1pPr algn="ctr">
              <a:defRPr sz="7086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0027" y="4254073"/>
            <a:ext cx="10800160" cy="1955486"/>
          </a:xfrm>
        </p:spPr>
        <p:txBody>
          <a:bodyPr/>
          <a:lstStyle>
            <a:lvl1pPr marL="0" indent="0" algn="ctr">
              <a:buNone/>
              <a:defRPr sz="2834"/>
            </a:lvl1pPr>
            <a:lvl2pPr marL="539953" indent="0" algn="ctr">
              <a:buNone/>
              <a:defRPr sz="2362"/>
            </a:lvl2pPr>
            <a:lvl3pPr marL="1079906" indent="0" algn="ctr">
              <a:buNone/>
              <a:defRPr sz="2126"/>
            </a:lvl3pPr>
            <a:lvl4pPr marL="1619860" indent="0" algn="ctr">
              <a:buNone/>
              <a:defRPr sz="1890"/>
            </a:lvl4pPr>
            <a:lvl5pPr marL="2159813" indent="0" algn="ctr">
              <a:buNone/>
              <a:defRPr sz="1890"/>
            </a:lvl5pPr>
            <a:lvl6pPr marL="2699766" indent="0" algn="ctr">
              <a:buNone/>
              <a:defRPr sz="1890"/>
            </a:lvl6pPr>
            <a:lvl7pPr marL="3239719" indent="0" algn="ctr">
              <a:buNone/>
              <a:defRPr sz="1890"/>
            </a:lvl7pPr>
            <a:lvl8pPr marL="3779672" indent="0" algn="ctr">
              <a:buNone/>
              <a:defRPr sz="1890"/>
            </a:lvl8pPr>
            <a:lvl9pPr marL="4319626" indent="0" algn="ctr">
              <a:buNone/>
              <a:defRPr sz="189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622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370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514" y="2019234"/>
            <a:ext cx="12420184" cy="3369135"/>
          </a:xfrm>
        </p:spPr>
        <p:txBody>
          <a:bodyPr anchor="b"/>
          <a:lstStyle>
            <a:lvl1pPr>
              <a:defRPr sz="7086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514" y="5420241"/>
            <a:ext cx="12420184" cy="1771749"/>
          </a:xfrm>
        </p:spPr>
        <p:txBody>
          <a:bodyPr/>
          <a:lstStyle>
            <a:lvl1pPr marL="0" indent="0">
              <a:buNone/>
              <a:defRPr sz="2834">
                <a:solidFill>
                  <a:schemeClr val="tx1">
                    <a:tint val="75000"/>
                  </a:schemeClr>
                </a:solidFill>
              </a:defRPr>
            </a:lvl1pPr>
            <a:lvl2pPr marL="53995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06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8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813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76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719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67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62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98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014" y="2156098"/>
            <a:ext cx="6120091" cy="5139011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90109" y="2156098"/>
            <a:ext cx="6120091" cy="5139011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488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431221"/>
            <a:ext cx="12420184" cy="1565514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1892" y="1985485"/>
            <a:ext cx="6091965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1892" y="2958540"/>
            <a:ext cx="6091965" cy="4351567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0108" y="1985485"/>
            <a:ext cx="6121966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90108" y="2958540"/>
            <a:ext cx="6121966" cy="4351567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408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009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57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2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1966" y="1166169"/>
            <a:ext cx="7290108" cy="5755841"/>
          </a:xfrm>
        </p:spPr>
        <p:txBody>
          <a:bodyPr/>
          <a:lstStyle>
            <a:lvl1pPr>
              <a:defRPr sz="3779"/>
            </a:lvl1pPr>
            <a:lvl2pPr>
              <a:defRPr sz="3307"/>
            </a:lvl2pPr>
            <a:lvl3pPr>
              <a:defRPr sz="2834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2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06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2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1966" y="1166169"/>
            <a:ext cx="7290108" cy="5755841"/>
          </a:xfrm>
        </p:spPr>
        <p:txBody>
          <a:bodyPr anchor="t"/>
          <a:lstStyle>
            <a:lvl1pPr marL="0" indent="0">
              <a:buNone/>
              <a:defRPr sz="3779"/>
            </a:lvl1pPr>
            <a:lvl2pPr marL="539953" indent="0">
              <a:buNone/>
              <a:defRPr sz="3307"/>
            </a:lvl2pPr>
            <a:lvl3pPr marL="1079906" indent="0">
              <a:buNone/>
              <a:defRPr sz="2834"/>
            </a:lvl3pPr>
            <a:lvl4pPr marL="1619860" indent="0">
              <a:buNone/>
              <a:defRPr sz="2362"/>
            </a:lvl4pPr>
            <a:lvl5pPr marL="2159813" indent="0">
              <a:buNone/>
              <a:defRPr sz="2362"/>
            </a:lvl5pPr>
            <a:lvl6pPr marL="2699766" indent="0">
              <a:buNone/>
              <a:defRPr sz="2362"/>
            </a:lvl6pPr>
            <a:lvl7pPr marL="3239719" indent="0">
              <a:buNone/>
              <a:defRPr sz="2362"/>
            </a:lvl7pPr>
            <a:lvl8pPr marL="3779672" indent="0">
              <a:buNone/>
              <a:defRPr sz="2362"/>
            </a:lvl8pPr>
            <a:lvl9pPr marL="4319626" indent="0">
              <a:buNone/>
              <a:defRPr sz="2362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2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48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649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5152" y="431220"/>
            <a:ext cx="3105046" cy="6863888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016" y="431220"/>
            <a:ext cx="9135135" cy="686388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819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015" y="431221"/>
            <a:ext cx="12420184" cy="1565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015" y="2156098"/>
            <a:ext cx="12420184" cy="5139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15" y="7506969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C46C2-E70E-41E8-B8D2-5438C7F4DB6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70071" y="7506969"/>
            <a:ext cx="4860072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70150" y="7506969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5AF59-58FE-43EB-B1D0-B07C81C98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86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over dir="u"/>
  </p:transition>
  <p:txStyles>
    <p:titleStyle>
      <a:lvl1pPr algn="l" defTabSz="1079906" rtl="0" eaLnBrk="1" latinLnBrk="0" hangingPunct="1">
        <a:lnSpc>
          <a:spcPct val="90000"/>
        </a:lnSpc>
        <a:spcBef>
          <a:spcPct val="0"/>
        </a:spcBef>
        <a:buNone/>
        <a:defRPr sz="5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77" indent="-269977" algn="l" defTabSz="107990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809930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2pPr>
      <a:lvl3pPr marL="134988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88983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42978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96974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50969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404964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589602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5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0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86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81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76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719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672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62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fizikanova.com.ua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2" y="1634370"/>
            <a:ext cx="14398977" cy="494701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365" y="1634371"/>
            <a:ext cx="8369449" cy="4947015"/>
          </a:xfrm>
        </p:spPr>
        <p:txBody>
          <a:bodyPr anchor="ctr">
            <a:noAutofit/>
          </a:bodyPr>
          <a:lstStyle/>
          <a:p>
            <a:r>
              <a:rPr lang="uk-UA" sz="6000" b="1" dirty="0">
                <a:solidFill>
                  <a:schemeClr val="bg1"/>
                </a:solidFill>
                <a:latin typeface="Times New Roman" pitchFamily="18" charset="0"/>
                <a:ea typeface="Roboto" panose="02000000000000000000" pitchFamily="2" charset="0"/>
                <a:cs typeface="Times New Roman" pitchFamily="18" charset="0"/>
              </a:rPr>
              <a:t>Розв'язування </a:t>
            </a:r>
            <a:r>
              <a:rPr lang="uk-UA" sz="6000" b="1" dirty="0" smtClean="0">
                <a:solidFill>
                  <a:schemeClr val="bg1"/>
                </a:solidFill>
                <a:latin typeface="Times New Roman" pitchFamily="18" charset="0"/>
                <a:ea typeface="Roboto" panose="02000000000000000000" pitchFamily="2" charset="0"/>
                <a:cs typeface="Times New Roman" pitchFamily="18" charset="0"/>
              </a:rPr>
              <a:t>задач </a:t>
            </a:r>
            <a:r>
              <a:rPr lang="uk-UA" sz="6000" dirty="0" smtClean="0">
                <a:solidFill>
                  <a:schemeClr val="bg1"/>
                </a:solidFill>
                <a:latin typeface="Times New Roman" pitchFamily="18" charset="0"/>
                <a:ea typeface="Roboto" panose="02000000000000000000" pitchFamily="2" charset="0"/>
                <a:cs typeface="Times New Roman" pitchFamily="18" charset="0"/>
              </a:rPr>
              <a:t/>
            </a:r>
            <a:br>
              <a:rPr lang="uk-UA" sz="6000" dirty="0" smtClean="0">
                <a:solidFill>
                  <a:schemeClr val="bg1"/>
                </a:solidFill>
                <a:latin typeface="Times New Roman" pitchFamily="18" charset="0"/>
                <a:ea typeface="Roboto" panose="02000000000000000000" pitchFamily="2" charset="0"/>
                <a:cs typeface="Times New Roman" pitchFamily="18" charset="0"/>
              </a:rPr>
            </a:br>
            <a:r>
              <a:rPr lang="uk-UA" sz="6000" dirty="0" smtClean="0">
                <a:solidFill>
                  <a:schemeClr val="bg1"/>
                </a:solidFill>
                <a:latin typeface="Times New Roman" pitchFamily="18" charset="0"/>
                <a:ea typeface="Roboto" panose="02000000000000000000" pitchFamily="2" charset="0"/>
                <a:cs typeface="Times New Roman" pitchFamily="18" charset="0"/>
              </a:rPr>
              <a:t>з теми </a:t>
            </a:r>
            <a:br>
              <a:rPr lang="uk-UA" sz="6000" dirty="0" smtClean="0">
                <a:solidFill>
                  <a:schemeClr val="bg1"/>
                </a:solidFill>
                <a:latin typeface="Times New Roman" pitchFamily="18" charset="0"/>
                <a:ea typeface="Roboto" panose="02000000000000000000" pitchFamily="2" charset="0"/>
                <a:cs typeface="Times New Roman" pitchFamily="18" charset="0"/>
              </a:rPr>
            </a:br>
            <a:r>
              <a:rPr lang="uk-UA" sz="6000" b="1" dirty="0" smtClean="0">
                <a:solidFill>
                  <a:srgbClr val="FFFF00"/>
                </a:solidFill>
                <a:latin typeface="Times New Roman" pitchFamily="18" charset="0"/>
                <a:ea typeface="Roboto" panose="02000000000000000000" pitchFamily="2" charset="0"/>
                <a:cs typeface="Times New Roman" pitchFamily="18" charset="0"/>
              </a:rPr>
              <a:t>«Коливальний рух. Гармонічні коливання»</a:t>
            </a:r>
            <a:endParaRPr lang="uk-UA" sz="6000" b="1" dirty="0">
              <a:solidFill>
                <a:srgbClr val="FFFF00"/>
              </a:solidFill>
              <a:latin typeface="Times New Roman" pitchFamily="18" charset="0"/>
              <a:ea typeface="Roboto" panose="02000000000000000000" pitchFamily="2" charset="0"/>
              <a:cs typeface="Times New Roman" pitchFamily="18" charset="0"/>
            </a:endParaRPr>
          </a:p>
        </p:txBody>
      </p:sp>
      <p:pic>
        <p:nvPicPr>
          <p:cNvPr id="1032" name="Picture 8" descr="Пов’язане зображення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5614" y="7178663"/>
            <a:ext cx="394913" cy="39491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xtLst/>
        </p:spPr>
      </p:pic>
      <p:pic>
        <p:nvPicPr>
          <p:cNvPr id="1026" name="Picture 2" descr="ÐÐ¾Ð²âÑÐ·Ð°Ð½Ðµ Ð·Ð¾Ð±ÑÐ°Ð¶ÐµÐ½Ð½Ñ">
            <a:extLst>
              <a:ext uri="{FF2B5EF4-FFF2-40B4-BE49-F238E27FC236}">
                <a16:creationId xmlns="" xmlns:a16="http://schemas.microsoft.com/office/drawing/2014/main" id="{5BA0082B-0AB1-48FC-A8CC-A533D3241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100" y="1665099"/>
            <a:ext cx="5677499" cy="453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0456" y="193638"/>
            <a:ext cx="93483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Практичне заняття</a:t>
            </a:r>
            <a:endParaRPr lang="uk-UA" sz="6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128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69" y="2022437"/>
            <a:ext cx="13761449" cy="5249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низ 1"/>
          <p:cNvSpPr/>
          <p:nvPr/>
        </p:nvSpPr>
        <p:spPr>
          <a:xfrm>
            <a:off x="204395" y="935915"/>
            <a:ext cx="1097280" cy="1645920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 smtClean="0">
                <a:solidFill>
                  <a:srgbClr val="FF0000"/>
                </a:solidFill>
              </a:rPr>
              <a:t>?</a:t>
            </a:r>
            <a:endParaRPr lang="uk-UA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63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9" y="1395033"/>
            <a:ext cx="13582840" cy="6314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8640" y="317815"/>
            <a:ext cx="130812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Вибери  пари,  які  утворюють  правильне  твердження  і  з’єднай  їх </a:t>
            </a:r>
          </a:p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помаранчеві та блакитні маркери.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82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02" y="935915"/>
            <a:ext cx="13485763" cy="6486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118334" y="1043492"/>
            <a:ext cx="1237130" cy="935915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chemeClr val="tx1"/>
                </a:solidFill>
              </a:rPr>
              <a:t>?</a:t>
            </a:r>
            <a:endParaRPr lang="uk-UA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8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utton Color - Down">
            <a:extLst>
              <a:ext uri="{FF2B5EF4-FFF2-40B4-BE49-F238E27FC236}">
                <a16:creationId xmlns="" xmlns:a16="http://schemas.microsoft.com/office/drawing/2014/main" id="{4805550A-F091-4A25-BF12-BE58D40877D3}"/>
              </a:ext>
            </a:extLst>
          </p:cNvPr>
          <p:cNvSpPr/>
          <p:nvPr/>
        </p:nvSpPr>
        <p:spPr>
          <a:xfrm>
            <a:off x="974728" y="1873446"/>
            <a:ext cx="4906120" cy="49218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1. Обчисліть значення частоти і періоду коливань тіла, якщо циклічна частота його коливань дорівнює </a:t>
            </a:r>
            <a:r>
              <a:rPr lang="uk-UA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100π </a:t>
            </a:r>
            <a:r>
              <a:rPr lang="uk-UA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uk-UA" sz="4000" b="1" baseline="30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uk-UA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rgbClr val="009688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Розв'язування задач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grpSp>
        <p:nvGrpSpPr>
          <p:cNvPr id="3" name="Групувати 2"/>
          <p:cNvGrpSpPr/>
          <p:nvPr/>
        </p:nvGrpSpPr>
        <p:grpSpPr>
          <a:xfrm>
            <a:off x="121071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pic>
        <p:nvPicPr>
          <p:cNvPr id="6" name="Picture 2" descr="Ð ÐµÐ·ÑÐ»ÑÑÐ°Ñ Ð¿Ð¾ÑÑÐºÑ Ð·Ð¾Ð±ÑÐ°Ð¶ÐµÐ½Ñ Ð·Ð° Ð·Ð°Ð¿Ð¸ÑÐ¾Ð¼ &quot;ÑÐ²ÐµÐ¹Ð½Ð°Ñ Ð¼Ð°ÑÐ¸Ð½ÐºÐ°&quot;">
            <a:extLst>
              <a:ext uri="{FF2B5EF4-FFF2-40B4-BE49-F238E27FC236}">
                <a16:creationId xmlns="" xmlns:a16="http://schemas.microsoft.com/office/drawing/2014/main" id="{80542566-92DC-4296-99A7-DBD822C1C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385" y="1728975"/>
            <a:ext cx="6927100" cy="5189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66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utton Color - Down">
            <a:extLst>
              <a:ext uri="{FF2B5EF4-FFF2-40B4-BE49-F238E27FC236}">
                <a16:creationId xmlns="" xmlns:a16="http://schemas.microsoft.com/office/drawing/2014/main" id="{4805550A-F091-4A25-BF12-BE58D40877D3}"/>
              </a:ext>
            </a:extLst>
          </p:cNvPr>
          <p:cNvSpPr/>
          <p:nvPr/>
        </p:nvSpPr>
        <p:spPr>
          <a:xfrm>
            <a:off x="416511" y="1895663"/>
            <a:ext cx="6537695" cy="456321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Визначте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амплітуду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гармонічних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коливань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здійснюються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за законом косинуса,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якщо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фази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π/3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зміщення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від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положення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рівноваги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становить </a:t>
            </a:r>
            <a:r>
              <a:rPr lang="ru-RU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см.</a:t>
            </a:r>
            <a:endParaRPr lang="uk-UA" sz="4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rgbClr val="009688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Розв'язування задач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grpSp>
        <p:nvGrpSpPr>
          <p:cNvPr id="3" name="Групувати 2"/>
          <p:cNvGrpSpPr/>
          <p:nvPr/>
        </p:nvGrpSpPr>
        <p:grpSpPr>
          <a:xfrm>
            <a:off x="121071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pic>
        <p:nvPicPr>
          <p:cNvPr id="3074" name="Picture 2" descr="Ð ÐµÐ·ÑÐ»ÑÑÐ°Ñ Ð¿Ð¾ÑÑÐºÑ Ð·Ð¾Ð±ÑÐ°Ð¶ÐµÐ½Ñ Ð·Ð° Ð·Ð°Ð¿Ð¸ÑÐ¾Ð¼ &quot;Ð¿Ð¾Ð¿Ð»Ð°Ð²Ð¾Ðº&quot;">
            <a:extLst>
              <a:ext uri="{FF2B5EF4-FFF2-40B4-BE49-F238E27FC236}">
                <a16:creationId xmlns="" xmlns:a16="http://schemas.microsoft.com/office/drawing/2014/main" id="{947AA91A-012F-476D-8B49-D3C8AE6F9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661" y="1957945"/>
            <a:ext cx="6667500" cy="443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51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 ÐµÐ·ÑÐ»ÑÑÐ°Ñ Ð¿Ð¾ÑÑÐºÑ Ð·Ð¾Ð±ÑÐ°Ð¶ÐµÐ½Ñ Ð·Ð° Ð·Ð°Ð¿Ð¸ÑÐ¾Ð¼ &quot;Ð±ÑÐ¹&quot;">
            <a:extLst>
              <a:ext uri="{FF2B5EF4-FFF2-40B4-BE49-F238E27FC236}">
                <a16:creationId xmlns="" xmlns:a16="http://schemas.microsoft.com/office/drawing/2014/main" id="{E0BA817E-DAF0-4991-B31B-CC8AD4AD3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468" y="1553974"/>
            <a:ext cx="4359693" cy="581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Button Color - Down">
                <a:extLst>
                  <a:ext uri="{FF2B5EF4-FFF2-40B4-BE49-F238E27FC236}">
                    <a16:creationId xmlns="" xmlns:a16="http://schemas.microsoft.com/office/drawing/2014/main" id="{4805550A-F091-4A25-BF12-BE58D40877D3}"/>
                  </a:ext>
                </a:extLst>
              </p:cNvPr>
              <p:cNvSpPr/>
              <p:nvPr/>
            </p:nvSpPr>
            <p:spPr>
              <a:xfrm>
                <a:off x="423129" y="1305885"/>
                <a:ext cx="8398142" cy="6522029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4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3. Гармонічні коливання матеріальної точки описуються рівнянням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uk-UA" sz="4000" b="1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𝒙</m:t>
                    </m:r>
                    <m:r>
                      <a:rPr lang="uk-UA" sz="4000" b="1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000" b="1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uk-UA" sz="4000" b="1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sz="4000" b="1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𝟎𝟕</m:t>
                    </m:r>
                    <m:func>
                      <m:funcPr>
                        <m:ctrlPr>
                          <a:rPr lang="uk-UA" sz="4000" b="1" i="1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uk-UA" sz="4000" b="1" i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𝐜𝐨𝐬</m:t>
                        </m:r>
                      </m:fName>
                      <m:e>
                        <m:d>
                          <m:dPr>
                            <m:ctrlPr>
                              <a:rPr lang="uk-UA" sz="4000" b="1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uk-UA" sz="4000" b="1" i="1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uk-UA" sz="4000" b="1" i="0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𝛑</m:t>
                                </m:r>
                                <m:r>
                                  <a:rPr lang="uk-UA" sz="4000" b="1" i="1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𝒕</m:t>
                                </m:r>
                              </m:num>
                              <m:den>
                                <m:r>
                                  <a:rPr lang="uk-UA" sz="4000" b="1" i="1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den>
                            </m:f>
                            <m:r>
                              <a:rPr lang="uk-UA" sz="4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uk-UA" sz="4000" b="1" i="1">
                                    <a:solidFill>
                                      <a:srgbClr val="FFFF00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uk-UA" sz="4000" b="1" i="0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𝛑</m:t>
                                </m:r>
                              </m:num>
                              <m:den>
                                <m:r>
                                  <a:rPr lang="uk-UA" sz="4000" b="1" i="0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r>
                  <a:rPr lang="uk-UA" sz="4000" b="1" dirty="0">
                    <a:solidFill>
                      <a:srgbClr val="FFFF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(м). </a:t>
                </a:r>
                <a:r>
                  <a:rPr lang="uk-UA" sz="4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Визначте амплітуду, період і частоту коливань тіла. Визначте фазу коливань і координату тіла через </a:t>
                </a:r>
                <a:r>
                  <a:rPr lang="uk-UA" sz="4000" b="1" dirty="0">
                    <a:solidFill>
                      <a:srgbClr val="FFFF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 с</a:t>
                </a:r>
                <a:r>
                  <a:rPr lang="uk-UA" sz="4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після початку відліку часу. Побудуйте графік цих коливань.</a:t>
                </a:r>
              </a:p>
            </p:txBody>
          </p:sp>
        </mc:Choice>
        <mc:Fallback>
          <p:sp>
            <p:nvSpPr>
              <p:cNvPr id="13" name="Button Color - Down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805550A-F091-4A25-BF12-BE58D40877D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129" y="1305885"/>
                <a:ext cx="8398142" cy="6522029"/>
              </a:xfrm>
              <a:prstGeom prst="rect">
                <a:avLst/>
              </a:prstGeom>
              <a:blipFill rotWithShape="1">
                <a:blip r:embed="rId4"/>
                <a:stretch>
                  <a:fillRect l="-1590" t="-1115" r="-3540" b="-3532"/>
                </a:stretch>
              </a:blipFill>
              <a:ln w="38100"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rgbClr val="009688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Розв'язування задач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grpSp>
        <p:nvGrpSpPr>
          <p:cNvPr id="3" name="Групувати 2"/>
          <p:cNvGrpSpPr/>
          <p:nvPr/>
        </p:nvGrpSpPr>
        <p:grpSpPr>
          <a:xfrm>
            <a:off x="121071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7530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utton Color - Down">
            <a:extLst>
              <a:ext uri="{FF2B5EF4-FFF2-40B4-BE49-F238E27FC236}">
                <a16:creationId xmlns="" xmlns:a16="http://schemas.microsoft.com/office/drawing/2014/main" id="{4805550A-F091-4A25-BF12-BE58D40877D3}"/>
              </a:ext>
            </a:extLst>
          </p:cNvPr>
          <p:cNvSpPr/>
          <p:nvPr/>
        </p:nvSpPr>
        <p:spPr>
          <a:xfrm>
            <a:off x="423129" y="1305885"/>
            <a:ext cx="8380212" cy="652202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4. Період гармонічних коливань матеріальної точки, що здійснюються за законом синуса, дорівнює </a:t>
            </a:r>
            <a:r>
              <a:rPr lang="uk-UA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2,4 с, </a:t>
            </a:r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амплітуда – </a:t>
            </a:r>
            <a:r>
              <a:rPr lang="uk-UA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см</a:t>
            </a:r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початкова фаза коливань – нулю. </a:t>
            </a:r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Запишіть рівняння і побудуйте графік цих коливань, а також визначте зміщення матеріальної точки через </a:t>
            </a:r>
            <a:r>
              <a:rPr lang="uk-UA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0,3 с </a:t>
            </a:r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після початку коливань.</a:t>
            </a:r>
          </a:p>
        </p:txBody>
      </p: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rgbClr val="009688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Розв'язування задач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grpSp>
        <p:nvGrpSpPr>
          <p:cNvPr id="3" name="Групувати 2"/>
          <p:cNvGrpSpPr/>
          <p:nvPr/>
        </p:nvGrpSpPr>
        <p:grpSpPr>
          <a:xfrm>
            <a:off x="121071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E2708BAE-997E-40B4-81EE-6B2C5FC96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399" y="2127482"/>
            <a:ext cx="4937175" cy="487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75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9931879-B769-4A32-A9E1-361BD35EB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102" y="3790924"/>
            <a:ext cx="7852008" cy="4291781"/>
          </a:xfrm>
          <a:prstGeom prst="rect">
            <a:avLst/>
          </a:prstGeom>
        </p:spPr>
      </p:pic>
      <p:sp>
        <p:nvSpPr>
          <p:cNvPr id="13" name="Button Color - Down">
            <a:extLst>
              <a:ext uri="{FF2B5EF4-FFF2-40B4-BE49-F238E27FC236}">
                <a16:creationId xmlns="" xmlns:a16="http://schemas.microsoft.com/office/drawing/2014/main" id="{4805550A-F091-4A25-BF12-BE58D40877D3}"/>
              </a:ext>
            </a:extLst>
          </p:cNvPr>
          <p:cNvSpPr/>
          <p:nvPr/>
        </p:nvSpPr>
        <p:spPr>
          <a:xfrm>
            <a:off x="245682" y="1259916"/>
            <a:ext cx="13908848" cy="253100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5. За графіком, наведеним на рисунку, визначте амплітуду та період коливань тіла. Обчисліть частоту та циклічну частоту коливань тіла; запишіть рівняння коливань; знайдіть зміщення тіла у фазі </a:t>
            </a:r>
            <a:r>
              <a:rPr lang="el-GR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π/3 </a:t>
            </a:r>
            <a:r>
              <a:rPr lang="uk-UA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рад.</a:t>
            </a:r>
          </a:p>
        </p:txBody>
      </p: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rgbClr val="009688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Розв'язування задач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grpSp>
        <p:nvGrpSpPr>
          <p:cNvPr id="3" name="Групувати 2"/>
          <p:cNvGrpSpPr/>
          <p:nvPr/>
        </p:nvGrpSpPr>
        <p:grpSpPr>
          <a:xfrm>
            <a:off x="121071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136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utton Color - Down">
            <a:extLst>
              <a:ext uri="{FF2B5EF4-FFF2-40B4-BE49-F238E27FC236}">
                <a16:creationId xmlns="" xmlns:a16="http://schemas.microsoft.com/office/drawing/2014/main" id="{4805550A-F091-4A25-BF12-BE58D40877D3}"/>
              </a:ext>
            </a:extLst>
          </p:cNvPr>
          <p:cNvSpPr/>
          <p:nvPr/>
        </p:nvSpPr>
        <p:spPr>
          <a:xfrm>
            <a:off x="1275230" y="1909305"/>
            <a:ext cx="5161956" cy="49218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Тіло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масою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 </a:t>
            </a:r>
            <a:r>
              <a:rPr lang="ru-RU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коливається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пружині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жорсткістю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 </a:t>
            </a:r>
            <a:r>
              <a:rPr lang="ru-RU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Н/м.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Визначте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період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коливань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тіла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4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rgbClr val="009688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Розв'язування задач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grpSp>
        <p:nvGrpSpPr>
          <p:cNvPr id="3" name="Групувати 2"/>
          <p:cNvGrpSpPr/>
          <p:nvPr/>
        </p:nvGrpSpPr>
        <p:grpSpPr>
          <a:xfrm>
            <a:off x="121071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5654ED22-5B26-4485-99AF-146815B3F9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2161" y="1288167"/>
            <a:ext cx="3502375" cy="662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3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78126" y="-551609"/>
            <a:ext cx="14685665" cy="48948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2511" dirty="0"/>
          </a:p>
        </p:txBody>
      </p:sp>
      <p:sp>
        <p:nvSpPr>
          <p:cNvPr id="7" name="Rectangle 53"/>
          <p:cNvSpPr/>
          <p:nvPr/>
        </p:nvSpPr>
        <p:spPr>
          <a:xfrm>
            <a:off x="2255521" y="848918"/>
            <a:ext cx="9845040" cy="27735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2" name="Button Color - Down"/>
          <p:cNvSpPr/>
          <p:nvPr/>
        </p:nvSpPr>
        <p:spPr>
          <a:xfrm>
            <a:off x="2842033" y="1171417"/>
            <a:ext cx="8845346" cy="21286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B45F0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Домашнє завдання</a:t>
            </a:r>
            <a:endParaRPr lang="nl-NL" sz="48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4" name="Button Color - Down"/>
          <p:cNvSpPr/>
          <p:nvPr/>
        </p:nvSpPr>
        <p:spPr>
          <a:xfrm>
            <a:off x="1242729" y="3945013"/>
            <a:ext cx="12043954" cy="336155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B45F0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err="1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Повторити</a:t>
            </a:r>
            <a:r>
              <a:rPr lang="ru-RU" sz="48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§ </a:t>
            </a:r>
            <a:r>
              <a:rPr lang="ru-RU" sz="4800" b="1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19,20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8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Виконати</a:t>
            </a:r>
            <a:r>
              <a:rPr lang="ru-RU" sz="4800" b="1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48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тестування</a:t>
            </a:r>
            <a:endParaRPr lang="uk-UA" sz="48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uk-UA" sz="48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21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5076</TotalTime>
  <Words>250</Words>
  <Application>Microsoft Office PowerPoint</Application>
  <PresentationFormat>Произвольный</PresentationFormat>
  <Paragraphs>29</Paragraphs>
  <Slides>11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1_Office Theme</vt:lpstr>
      <vt:lpstr>Розв'язування задач  з теми  «Коливальний рух. Гармонічні коливання»</vt:lpstr>
      <vt:lpstr>Презентация PowerPoint</vt:lpstr>
      <vt:lpstr>Презентация PowerPoint</vt:lpstr>
      <vt:lpstr>Презентация PowerPoint</vt:lpstr>
      <vt:lpstr>Розв'язування задач</vt:lpstr>
      <vt:lpstr>Розв'язування задач</vt:lpstr>
      <vt:lpstr>Розв'язування задач</vt:lpstr>
      <vt:lpstr>Розв'язування задач</vt:lpstr>
      <vt:lpstr>Розв'язування задач</vt:lpstr>
      <vt:lpstr>Розв'язування задач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Мартин Коноплянка</dc:creator>
  <cp:lastModifiedBy>Дім</cp:lastModifiedBy>
  <cp:revision>504</cp:revision>
  <dcterms:created xsi:type="dcterms:W3CDTF">2015-01-15T13:10:55Z</dcterms:created>
  <dcterms:modified xsi:type="dcterms:W3CDTF">2025-05-06T13:17:18Z</dcterms:modified>
</cp:coreProperties>
</file>