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9" r:id="rId5"/>
    <p:sldId id="268" r:id="rId6"/>
    <p:sldId id="267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64" r:id="rId16"/>
    <p:sldId id="263" r:id="rId17"/>
    <p:sldId id="278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A839"/>
    <a:srgbClr val="69B3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howGuides="1">
      <p:cViewPr varScale="1">
        <p:scale>
          <a:sx n="88" d="100"/>
          <a:sy n="88" d="100"/>
        </p:scale>
        <p:origin x="710" y="6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4354F5-061E-4751-ADB5-C1245098BA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30140CB-528D-4FA2-916E-D6FAF1F5DF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794CB40-CE84-4505-98C1-E244F6479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0D72D7-14D8-41ED-9F73-A6CAA4431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CDB4CD3-AC3D-455F-8AD0-3A478966B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671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44305F-A270-4B1C-BC95-5F01BF4BD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0FD152-1D31-4AF5-A5BB-9AC0A6B400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C0B6885-F39F-4CD2-865A-7050F37D9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AD83C4-44A5-4F17-8830-28B5DCDA6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136DAC-401F-47C4-B621-8F134E409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6648354-3FFC-45FA-8EF2-ED7FF88A7546}"/>
              </a:ext>
            </a:extLst>
          </p:cNvPr>
          <p:cNvSpPr/>
          <p:nvPr userDrawn="1"/>
        </p:nvSpPr>
        <p:spPr>
          <a:xfrm>
            <a:off x="4836000" y="6361400"/>
            <a:ext cx="7356000" cy="5326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DA2A526-49D8-416B-9145-AF48A1F30566}"/>
              </a:ext>
            </a:extLst>
          </p:cNvPr>
          <p:cNvSpPr/>
          <p:nvPr userDrawn="1"/>
        </p:nvSpPr>
        <p:spPr>
          <a:xfrm>
            <a:off x="0" y="1740188"/>
            <a:ext cx="606000" cy="515381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353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192617-97CC-475C-B168-B16A7D70D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BF28333-4562-4FDC-BDD0-0F64FE799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4CC2F4-1F0A-426C-A49D-3DC308A7A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2D42F8B-0000-43CA-AD35-C72F35F09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A0C6EA-71BE-4CC4-93D4-9C47C5BB2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521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0A8B5B-9D14-4205-88AD-32FB86242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F0A718-E508-46B3-A23F-2BECEAF91F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93AD259-07E6-47C0-8F69-7CF7252005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4F19AD5-182D-4646-A6F0-D4B32C44E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A5D8F99-B7C1-4A24-A260-33A240921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2B9F35D-F5AD-4D2B-A81C-B7A098210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359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A75B666-56EB-4BC3-A2DA-3F26BD5CBF9B}"/>
              </a:ext>
            </a:extLst>
          </p:cNvPr>
          <p:cNvSpPr/>
          <p:nvPr userDrawn="1"/>
        </p:nvSpPr>
        <p:spPr>
          <a:xfrm>
            <a:off x="2091000" y="447750"/>
            <a:ext cx="9675000" cy="5962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848B91CB-D8C9-4DA9-8CED-26CE57EE34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81000" y="1021555"/>
            <a:ext cx="3420000" cy="4814887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3E73841-EE02-4C80-87BF-07D6556EAF56}"/>
              </a:ext>
            </a:extLst>
          </p:cNvPr>
          <p:cNvSpPr/>
          <p:nvPr userDrawn="1"/>
        </p:nvSpPr>
        <p:spPr>
          <a:xfrm>
            <a:off x="3862862" y="1172162"/>
            <a:ext cx="652675" cy="4320000"/>
          </a:xfrm>
          <a:prstGeom prst="rect">
            <a:avLst/>
          </a:prstGeom>
          <a:pattFill prst="pct5">
            <a:fgClr>
              <a:schemeClr val="bg1"/>
            </a:fgClr>
            <a:bgClr>
              <a:srgbClr val="55A83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7B65CF81-B173-4646-A374-B2745ECC3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1000" y="1578587"/>
            <a:ext cx="6525000" cy="1325563"/>
          </a:xfrm>
        </p:spPr>
        <p:txBody>
          <a:bodyPr>
            <a:normAutofit/>
          </a:bodyPr>
          <a:lstStyle>
            <a:lvl1pPr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71819EB9-C582-4395-9B13-E428103A36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92850" y="3330574"/>
            <a:ext cx="6525000" cy="132556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44795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A75B666-56EB-4BC3-A2DA-3F26BD5CBF9B}"/>
              </a:ext>
            </a:extLst>
          </p:cNvPr>
          <p:cNvSpPr/>
          <p:nvPr userDrawn="1"/>
        </p:nvSpPr>
        <p:spPr>
          <a:xfrm>
            <a:off x="381000" y="447748"/>
            <a:ext cx="9675000" cy="5962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848B91CB-D8C9-4DA9-8CED-26CE57EE34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941000" y="1021554"/>
            <a:ext cx="4098388" cy="4814887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7B65CF81-B173-4646-A374-B2745ECC3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597" y="1008954"/>
            <a:ext cx="6525000" cy="1325563"/>
          </a:xfrm>
        </p:spPr>
        <p:txBody>
          <a:bodyPr>
            <a:normAutofit/>
          </a:bodyPr>
          <a:lstStyle>
            <a:lvl1pPr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71819EB9-C582-4395-9B13-E428103A36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66747" y="2574000"/>
            <a:ext cx="6525000" cy="3262441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85620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A75B666-56EB-4BC3-A2DA-3F26BD5CBF9B}"/>
              </a:ext>
            </a:extLst>
          </p:cNvPr>
          <p:cNvSpPr/>
          <p:nvPr userDrawn="1"/>
        </p:nvSpPr>
        <p:spPr>
          <a:xfrm>
            <a:off x="8031000" y="447747"/>
            <a:ext cx="3735000" cy="5962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848B91CB-D8C9-4DA9-8CED-26CE57EE34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98502" y="3654002"/>
            <a:ext cx="6525000" cy="260999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7B65CF81-B173-4646-A374-B2745ECC3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8501" y="594001"/>
            <a:ext cx="6525000" cy="855000"/>
          </a:xfrm>
        </p:spPr>
        <p:txBody>
          <a:bodyPr>
            <a:normAutofit/>
          </a:bodyPr>
          <a:lstStyle>
            <a:lvl1pPr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71819EB9-C582-4395-9B13-E428103A36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98501" y="1764001"/>
            <a:ext cx="6525000" cy="1685564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090075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A75B666-56EB-4BC3-A2DA-3F26BD5CBF9B}"/>
              </a:ext>
            </a:extLst>
          </p:cNvPr>
          <p:cNvSpPr/>
          <p:nvPr userDrawn="1"/>
        </p:nvSpPr>
        <p:spPr>
          <a:xfrm flipH="1">
            <a:off x="0" y="0"/>
            <a:ext cx="209100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848B91CB-D8C9-4DA9-8CED-26CE57EE34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81000" y="369001"/>
            <a:ext cx="4050000" cy="6165000"/>
          </a:xfrm>
        </p:spPr>
        <p:txBody>
          <a:bodyPr/>
          <a:lstStyle/>
          <a:p>
            <a:endParaRPr lang="ru-RU"/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71819EB9-C582-4395-9B13-E428103A36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92850" y="864000"/>
            <a:ext cx="6918150" cy="5265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1894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7">
            <a:extLst>
              <a:ext uri="{FF2B5EF4-FFF2-40B4-BE49-F238E27FC236}">
                <a16:creationId xmlns:a16="http://schemas.microsoft.com/office/drawing/2014/main" id="{848B91CB-D8C9-4DA9-8CED-26CE57EE34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26000" y="594000"/>
            <a:ext cx="4140000" cy="5714999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7B65CF81-B173-4646-A374-B2745ECC3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8501" y="594001"/>
            <a:ext cx="6525000" cy="855000"/>
          </a:xfrm>
        </p:spPr>
        <p:txBody>
          <a:bodyPr>
            <a:normAutofit/>
          </a:bodyPr>
          <a:lstStyle>
            <a:lvl1pPr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71819EB9-C582-4395-9B13-E428103A36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98501" y="1764001"/>
            <a:ext cx="6525000" cy="1685564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7" name="Рисунок 7">
            <a:extLst>
              <a:ext uri="{FF2B5EF4-FFF2-40B4-BE49-F238E27FC236}">
                <a16:creationId xmlns:a16="http://schemas.microsoft.com/office/drawing/2014/main" id="{44A2944D-4376-4EA8-B7C1-B1C6B47FD31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566001" y="4079565"/>
            <a:ext cx="4140000" cy="2544434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357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7B65CF81-B173-4646-A374-B2745ECC3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449" y="594001"/>
            <a:ext cx="6493500" cy="855000"/>
          </a:xfrm>
        </p:spPr>
        <p:txBody>
          <a:bodyPr>
            <a:normAutofit/>
          </a:bodyPr>
          <a:lstStyle>
            <a:lvl1pPr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71819EB9-C582-4395-9B13-E428103A36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70949" y="1736324"/>
            <a:ext cx="6525000" cy="855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ADD62E3-6759-4646-858D-375433F62C6C}"/>
              </a:ext>
            </a:extLst>
          </p:cNvPr>
          <p:cNvSpPr/>
          <p:nvPr userDrawn="1"/>
        </p:nvSpPr>
        <p:spPr>
          <a:xfrm flipH="1">
            <a:off x="-1" y="6308998"/>
            <a:ext cx="7423501" cy="54900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Текст 11">
            <a:extLst>
              <a:ext uri="{FF2B5EF4-FFF2-40B4-BE49-F238E27FC236}">
                <a16:creationId xmlns:a16="http://schemas.microsoft.com/office/drawing/2014/main" id="{C2B4DA70-53E7-4B96-A26A-9E85A3ED9DA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25999" y="594001"/>
            <a:ext cx="4410001" cy="566999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7" name="Рисунок 7">
            <a:extLst>
              <a:ext uri="{FF2B5EF4-FFF2-40B4-BE49-F238E27FC236}">
                <a16:creationId xmlns:a16="http://schemas.microsoft.com/office/drawing/2014/main" id="{44A2944D-4376-4EA8-B7C1-B1C6B47FD31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2449" y="2915548"/>
            <a:ext cx="2970897" cy="3667949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7">
            <a:extLst>
              <a:ext uri="{FF2B5EF4-FFF2-40B4-BE49-F238E27FC236}">
                <a16:creationId xmlns:a16="http://schemas.microsoft.com/office/drawing/2014/main" id="{545BF82E-0005-4C40-9F7D-EF474BCD327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050448" y="2915547"/>
            <a:ext cx="2970897" cy="3667949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13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7B65CF81-B173-4646-A374-B2745ECC3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074" y="363655"/>
            <a:ext cx="7261501" cy="855000"/>
          </a:xfrm>
        </p:spPr>
        <p:txBody>
          <a:bodyPr>
            <a:normAutofit/>
          </a:bodyPr>
          <a:lstStyle>
            <a:lvl1pPr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71819EB9-C582-4395-9B13-E428103A36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8574" y="1407123"/>
            <a:ext cx="7261501" cy="1685564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B07EE5E-7454-44BB-974A-F0ECC381C2BF}"/>
              </a:ext>
            </a:extLst>
          </p:cNvPr>
          <p:cNvSpPr/>
          <p:nvPr userDrawn="1"/>
        </p:nvSpPr>
        <p:spPr>
          <a:xfrm flipH="1">
            <a:off x="364496" y="3159001"/>
            <a:ext cx="11860355" cy="334591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исунок 7">
            <a:extLst>
              <a:ext uri="{FF2B5EF4-FFF2-40B4-BE49-F238E27FC236}">
                <a16:creationId xmlns:a16="http://schemas.microsoft.com/office/drawing/2014/main" id="{F1016137-3C71-4CC5-8D39-5B331A8FB39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128951" y="729000"/>
            <a:ext cx="3698551" cy="5306698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407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B07EE5E-7454-44BB-974A-F0ECC381C2BF}"/>
              </a:ext>
            </a:extLst>
          </p:cNvPr>
          <p:cNvSpPr/>
          <p:nvPr userDrawn="1"/>
        </p:nvSpPr>
        <p:spPr>
          <a:xfrm flipH="1" flipV="1">
            <a:off x="-2" y="-2"/>
            <a:ext cx="12224851" cy="342900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Рисунок 7">
            <a:extLst>
              <a:ext uri="{FF2B5EF4-FFF2-40B4-BE49-F238E27FC236}">
                <a16:creationId xmlns:a16="http://schemas.microsoft.com/office/drawing/2014/main" id="{F1016137-3C71-4CC5-8D39-5B331A8FB39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3724" y="440624"/>
            <a:ext cx="3698551" cy="5868376"/>
          </a:xfrm>
        </p:spPr>
        <p:txBody>
          <a:bodyPr/>
          <a:lstStyle/>
          <a:p>
            <a:endParaRPr lang="ru-RU"/>
          </a:p>
        </p:txBody>
      </p:sp>
      <p:sp>
        <p:nvSpPr>
          <p:cNvPr id="8" name="Текст 11">
            <a:extLst>
              <a:ext uri="{FF2B5EF4-FFF2-40B4-BE49-F238E27FC236}">
                <a16:creationId xmlns:a16="http://schemas.microsoft.com/office/drawing/2014/main" id="{9160C400-2233-4E4D-A368-4290EA142A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9917" y="1584000"/>
            <a:ext cx="7261501" cy="1685564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1" name="Текст 11">
            <a:extLst>
              <a:ext uri="{FF2B5EF4-FFF2-40B4-BE49-F238E27FC236}">
                <a16:creationId xmlns:a16="http://schemas.microsoft.com/office/drawing/2014/main" id="{754F3962-98E8-4124-9F3B-E312F367A8F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566001" y="3617466"/>
            <a:ext cx="7261501" cy="269153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2077FD-7CCC-4AC8-9F72-74535704B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6001" y="388935"/>
            <a:ext cx="7275418" cy="1195065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1279099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B07EE5E-7454-44BB-974A-F0ECC381C2BF}"/>
              </a:ext>
            </a:extLst>
          </p:cNvPr>
          <p:cNvSpPr/>
          <p:nvPr userDrawn="1"/>
        </p:nvSpPr>
        <p:spPr>
          <a:xfrm flipH="1" flipV="1">
            <a:off x="-3" y="-3"/>
            <a:ext cx="12224851" cy="685800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94825C-1044-450A-8E35-14455AD09C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06650" y="3429000"/>
            <a:ext cx="7334250" cy="14843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4C9FB-B954-402C-8866-2914B60C3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975" y="1944000"/>
            <a:ext cx="10515600" cy="1325563"/>
          </a:xfrm>
        </p:spPr>
        <p:txBody>
          <a:bodyPr/>
          <a:lstStyle>
            <a:lvl1pPr algn="ctr">
              <a:defRPr b="1" i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1729013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A10A81-0A01-46FD-9456-91091EC26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A27D4AF-8039-495C-B4B2-5396C87757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B2A9C07-03C4-4149-B862-1805D6B1B2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629BFF2-E7E9-4FAC-BC5A-DA71140848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0FD09C2-247D-42B8-BF11-F362094342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19243D8-A585-4CE4-9989-28ADA7378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EAFDA43-84DE-4D1F-AA5E-AB0392EE6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02F2982-9CAA-4512-BDFF-941501310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893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84E8EC-8932-4AF4-B988-864471A76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1A4DFAC-16FF-4B0E-B86B-58CADA632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1102F3C-1400-45C3-8EA7-F4575C77E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8DB83A0-BE45-4ADF-9193-0629FFAD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411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2E70F8D-2F26-4EAA-8784-1E19EFDDD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AADDB84-A99D-47D1-97C2-F9709887E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825D61-F579-44E4-A029-0596DEE3B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474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FF6834-F3A6-4C1A-8135-09D39EA74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846087-2B1F-4388-813A-63246B2934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4A791C3-CB66-41E7-B54D-F792BADA89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6F05580-7B66-4198-89DF-761ADB6E0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7E3AB7C-8F82-45B5-9435-13B817A8B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A3ADD2C-5886-485B-9E26-4D0355E79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5329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D75656-7927-4028-8F2C-3703DE8DB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8065C3A-58E0-4317-A005-4CDE7A8506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88D513E-4780-4865-BEB2-743BEA7013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5E8BCAA-F398-48DA-AC84-1FC811D5E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2F36A85-CC79-449B-B1BF-EB7B2A6C9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0FD0E41-62AF-41D9-92E6-BE48FA001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9673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C4AB11-345A-4E71-865B-CBCDC10FF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0A9A25D-0929-44E8-A479-BE0C8240DF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47D4536-B839-4448-BF71-576542A65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8C6F98-25D8-4470-ABE7-997D0B6C5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4975E96-6F45-4170-B216-90D34F88D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325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BCA50B9-9C7F-4C4F-85C2-77A38E550D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8FCB700-ADCA-4646-9A1E-F2810ED720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3EAC93-BC73-4FB2-AEF7-E1F44D1CB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0A4377-AC2C-4FCA-8797-73433F104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11EFFA-DB57-41B0-818A-0284AD9B8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315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2E7C2B-DBC7-4DC6-BE48-6CC4179AC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3BE3A49-B78D-4DA9-AA76-4064F8586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A73D2E-8E5D-411B-B766-5E9DD0B121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3ADA9-3231-4B22-B735-3A52651D148F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5E8B24-9FAC-4BFA-951E-DFC439BE9F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9AB0821-98F4-4674-8A81-508395B9B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56CB4-3EC1-4CF1-BDF9-8FB1FCC6B657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22"/>
            <a:extLst>
              <a:ext uri="{FF2B5EF4-FFF2-40B4-BE49-F238E27FC236}">
                <a16:creationId xmlns:a16="http://schemas.microsoft.com/office/drawing/2014/main" id="{04EFABF7-9814-4A5F-B176-1A217D8D1B7A}"/>
              </a:ext>
            </a:extLst>
          </p:cNvPr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27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8" r:id="rId10"/>
    <p:sldLayoutId id="2147483665" r:id="rId11"/>
    <p:sldLayoutId id="2147483666" r:id="rId12"/>
    <p:sldLayoutId id="2147483667" r:id="rId13"/>
    <p:sldLayoutId id="2147483653" r:id="rId14"/>
    <p:sldLayoutId id="2147483654" r:id="rId15"/>
    <p:sldLayoutId id="2147483655" r:id="rId16"/>
    <p:sldLayoutId id="2147483656" r:id="rId17"/>
    <p:sldLayoutId id="2147483657" r:id="rId18"/>
    <p:sldLayoutId id="2147483658" r:id="rId19"/>
    <p:sldLayoutId id="2147483659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4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.jpg"/><Relationship Id="rId10" Type="http://schemas.openxmlformats.org/officeDocument/2006/relationships/image" Target="../media/image30.jpeg"/><Relationship Id="rId4" Type="http://schemas.openxmlformats.org/officeDocument/2006/relationships/image" Target="../media/image25.jpg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.nvrada.gov.ua/23-serpnya-den-derzhavnogo-prapora-ukrayiny-3/" TargetMode="External"/><Relationship Id="rId2" Type="http://schemas.openxmlformats.org/officeDocument/2006/relationships/hyperlink" Target="https://www.econa.org.ua/index.php/econ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grobiogas.com.ua/alternative-energy-sourc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CCAC8E7-00F3-4768-9169-7C3B37C39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1000" y="2451218"/>
            <a:ext cx="7065000" cy="1325563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5400" dirty="0" smtClean="0"/>
              <a:t>АЛЬТЕРНАТИВНІ ВИДИ </a:t>
            </a:r>
            <a:r>
              <a:rPr lang="ru-RU" sz="5400" dirty="0" smtClean="0">
                <a:solidFill>
                  <a:srgbClr val="FFFF00"/>
                </a:solidFill>
              </a:rPr>
              <a:t>ПАЛИВА</a:t>
            </a:r>
            <a:endParaRPr lang="ru-RU" sz="5400" dirty="0">
              <a:solidFill>
                <a:srgbClr val="FFFF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" r="11634"/>
          <a:stretch/>
        </p:blipFill>
        <p:spPr>
          <a:xfrm>
            <a:off x="200999" y="774000"/>
            <a:ext cx="3909447" cy="2595267"/>
          </a:xfrm>
          <a:prstGeom prst="rect">
            <a:avLst/>
          </a:prstGeom>
        </p:spPr>
      </p:pic>
      <p:pic>
        <p:nvPicPr>
          <p:cNvPr id="1028" name="Picture 4" descr="Біоетано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46" y="3474000"/>
            <a:ext cx="3891000" cy="259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221000" y="4554000"/>
            <a:ext cx="4140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000" b="1" i="1" dirty="0" smtClean="0">
                <a:solidFill>
                  <a:schemeClr val="bg1"/>
                </a:solidFill>
              </a:rPr>
              <a:t>Підготувала учитель фізики</a:t>
            </a:r>
          </a:p>
          <a:p>
            <a:pPr algn="r"/>
            <a:r>
              <a:rPr lang="uk-UA" sz="2000" b="1" i="1" dirty="0" smtClean="0">
                <a:solidFill>
                  <a:schemeClr val="bg1"/>
                </a:solidFill>
              </a:rPr>
              <a:t>Охтирської ЗОШ №5</a:t>
            </a:r>
          </a:p>
          <a:p>
            <a:pPr algn="r"/>
            <a:r>
              <a:rPr lang="uk-UA" sz="2000" b="1" i="1" dirty="0" err="1" smtClean="0">
                <a:solidFill>
                  <a:schemeClr val="bg1"/>
                </a:solidFill>
              </a:rPr>
              <a:t>Стороженко</a:t>
            </a:r>
            <a:r>
              <a:rPr lang="uk-UA" sz="2000" b="1" i="1" dirty="0" smtClean="0">
                <a:solidFill>
                  <a:schemeClr val="bg1"/>
                </a:solidFill>
              </a:rPr>
              <a:t> Ірина Миколаївна</a:t>
            </a:r>
            <a:endParaRPr lang="uk-UA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77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0CB8ED5-5558-4AA1-B729-D61E3613A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2310" y="683562"/>
            <a:ext cx="65250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Що є </a:t>
            </a:r>
            <a:r>
              <a:rPr lang="uk-UA" dirty="0" smtClean="0">
                <a:solidFill>
                  <a:srgbClr val="FFFF00"/>
                </a:solidFill>
              </a:rPr>
              <a:t>основним джерелом енергії </a:t>
            </a:r>
            <a:r>
              <a:rPr lang="uk-UA" dirty="0" smtClean="0"/>
              <a:t>в сучасному житті людини?</a:t>
            </a:r>
            <a:endParaRPr lang="uk-UA" dirty="0">
              <a:solidFill>
                <a:srgbClr val="FFC000"/>
              </a:solidFill>
            </a:endParaRPr>
          </a:p>
        </p:txBody>
      </p:sp>
      <p:pic>
        <p:nvPicPr>
          <p:cNvPr id="2050" name="Picture 2" descr="Британські експерти обрали найкраще авто року - Korrespondent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985" y="1021554"/>
            <a:ext cx="2980403" cy="188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ОкупанОкупанти знищили найбільший транспортний літак світу АН-225 &quot;Мрія&quot;ти  знищили найбільший транспортний літак світу АН-225 &quot;Мрія&quot; | inPoland.net.pl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8461" y="2793830"/>
            <a:ext cx="2980402" cy="1676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к повысить эффективность открытого камина?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559" y="4284000"/>
            <a:ext cx="2980403" cy="184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Теплоелектроцентраль — Вікіпедія"/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25"/>
          <a:stretch/>
        </p:blipFill>
        <p:spPr bwMode="auto">
          <a:xfrm>
            <a:off x="124449" y="2549948"/>
            <a:ext cx="2893874" cy="189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959" y="4195779"/>
            <a:ext cx="2894988" cy="1848916"/>
          </a:xfrm>
          <a:prstGeom prst="rect">
            <a:avLst/>
          </a:prstGeom>
        </p:spPr>
      </p:pic>
      <p:sp>
        <p:nvSpPr>
          <p:cNvPr id="7" name="Стрелка вправо 6"/>
          <p:cNvSpPr/>
          <p:nvPr/>
        </p:nvSpPr>
        <p:spPr>
          <a:xfrm>
            <a:off x="7966245" y="1598955"/>
            <a:ext cx="810000" cy="41017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трелка вправо 15"/>
          <p:cNvSpPr/>
          <p:nvPr/>
        </p:nvSpPr>
        <p:spPr>
          <a:xfrm rot="1603446">
            <a:off x="7671558" y="2430222"/>
            <a:ext cx="810000" cy="41017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944" y="4304152"/>
            <a:ext cx="2457450" cy="1848915"/>
          </a:xfrm>
          <a:prstGeom prst="rect">
            <a:avLst/>
          </a:prstGeom>
        </p:spPr>
      </p:pic>
      <p:sp>
        <p:nvSpPr>
          <p:cNvPr id="17" name="Стрелка вправо 16"/>
          <p:cNvSpPr/>
          <p:nvPr/>
        </p:nvSpPr>
        <p:spPr>
          <a:xfrm rot="3276354">
            <a:off x="7141114" y="3146479"/>
            <a:ext cx="810000" cy="41017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Стрелка вправо 17"/>
          <p:cNvSpPr/>
          <p:nvPr/>
        </p:nvSpPr>
        <p:spPr>
          <a:xfrm rot="5862471">
            <a:off x="4919810" y="3426824"/>
            <a:ext cx="810000" cy="41017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Стрелка вправо 18"/>
          <p:cNvSpPr/>
          <p:nvPr/>
        </p:nvSpPr>
        <p:spPr>
          <a:xfrm rot="7889877">
            <a:off x="3807410" y="3136768"/>
            <a:ext cx="810000" cy="41017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Стрелка вправо 19"/>
          <p:cNvSpPr/>
          <p:nvPr/>
        </p:nvSpPr>
        <p:spPr>
          <a:xfrm rot="9940069">
            <a:off x="3141784" y="2444074"/>
            <a:ext cx="810000" cy="363963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 descr="Сухе пальне - Сухий спирт у колбі (17 таблеток) | REIBERT.inf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225" y="4431223"/>
            <a:ext cx="1878503" cy="184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Стрелка вправо 20"/>
          <p:cNvSpPr/>
          <p:nvPr/>
        </p:nvSpPr>
        <p:spPr>
          <a:xfrm rot="4137285">
            <a:off x="6126920" y="3377956"/>
            <a:ext cx="810000" cy="41017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762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2E471C34-EC52-4443-AABF-516C48342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1000" y="990000"/>
            <a:ext cx="3825000" cy="3347999"/>
          </a:xfrm>
        </p:spPr>
        <p:txBody>
          <a:bodyPr>
            <a:noAutofit/>
          </a:bodyPr>
          <a:lstStyle/>
          <a:p>
            <a:r>
              <a:rPr lang="ru-RU" sz="4000" dirty="0" smtClean="0"/>
              <a:t>       </a:t>
            </a:r>
            <a:r>
              <a:rPr lang="ru-RU" sz="4000" dirty="0" smtClean="0">
                <a:solidFill>
                  <a:srgbClr val="FFFF00"/>
                </a:solidFill>
              </a:rPr>
              <a:t>ПАЛИВО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  </a:t>
            </a:r>
            <a:br>
              <a:rPr lang="ru-RU" sz="4000" dirty="0" smtClean="0"/>
            </a:br>
            <a:r>
              <a:rPr lang="uk-UA" sz="4000" dirty="0" smtClean="0">
                <a:solidFill>
                  <a:schemeClr val="tx1"/>
                </a:solidFill>
              </a:rPr>
              <a:t>горючі речовини, </a:t>
            </a:r>
            <a:br>
              <a:rPr lang="uk-UA" sz="4000" dirty="0" smtClean="0">
                <a:solidFill>
                  <a:schemeClr val="tx1"/>
                </a:solidFill>
              </a:rPr>
            </a:br>
            <a:r>
              <a:rPr lang="uk-UA" sz="4000" dirty="0" smtClean="0">
                <a:solidFill>
                  <a:schemeClr val="tx1"/>
                </a:solidFill>
              </a:rPr>
              <a:t>здатні виділяти теплову енергію в процесі горіння</a:t>
            </a:r>
            <a:endParaRPr lang="uk-UA" sz="4000" dirty="0">
              <a:solidFill>
                <a:schemeClr val="tx1"/>
              </a:solidFill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9F744015-0687-4E46-9918-AA4B90D5C0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6000" y="980468"/>
            <a:ext cx="6885000" cy="3067081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ru-RU" dirty="0" smtClean="0">
                <a:solidFill>
                  <a:schemeClr val="tx1"/>
                </a:solidFill>
              </a:rPr>
              <a:t>В </a:t>
            </a:r>
            <a:r>
              <a:rPr lang="uk-UA" dirty="0" smtClean="0">
                <a:solidFill>
                  <a:schemeClr val="tx1"/>
                </a:solidFill>
              </a:rPr>
              <a:t>українській мові розрізняють такі поняття: </a:t>
            </a:r>
          </a:p>
          <a:p>
            <a:pPr>
              <a:lnSpc>
                <a:spcPct val="120000"/>
              </a:lnSpc>
            </a:pPr>
            <a:r>
              <a:rPr lang="uk-UA" i="1" dirty="0">
                <a:solidFill>
                  <a:schemeClr val="tx1"/>
                </a:solidFill>
              </a:rPr>
              <a:t>п</a:t>
            </a:r>
            <a:r>
              <a:rPr lang="uk-UA" i="1" dirty="0" smtClean="0">
                <a:solidFill>
                  <a:schemeClr val="tx1"/>
                </a:solidFill>
              </a:rPr>
              <a:t>аливо  - </a:t>
            </a:r>
            <a:r>
              <a:rPr lang="uk-UA" dirty="0" smtClean="0">
                <a:solidFill>
                  <a:schemeClr val="tx1"/>
                </a:solidFill>
              </a:rPr>
              <a:t>горюча речовина, яка використовується для одержання теплової енергії: дрова, вугілля, газ, нафта тощо;</a:t>
            </a:r>
          </a:p>
          <a:p>
            <a:pPr>
              <a:lnSpc>
                <a:spcPct val="120000"/>
              </a:lnSpc>
            </a:pPr>
            <a:r>
              <a:rPr lang="uk-UA" i="1" dirty="0">
                <a:solidFill>
                  <a:schemeClr val="tx1"/>
                </a:solidFill>
              </a:rPr>
              <a:t>п</a:t>
            </a:r>
            <a:r>
              <a:rPr lang="uk-UA" i="1" dirty="0" smtClean="0">
                <a:solidFill>
                  <a:schemeClr val="tx1"/>
                </a:solidFill>
              </a:rPr>
              <a:t>альне – </a:t>
            </a:r>
            <a:r>
              <a:rPr lang="uk-UA" dirty="0" smtClean="0">
                <a:solidFill>
                  <a:schemeClr val="tx1"/>
                </a:solidFill>
              </a:rPr>
              <a:t>паливо для двигунів; речовина, що є джерелом енергії під час спалювання у двигунах, котельних та інших енергетичних установках: бензин, дизельне паливо, ракетне паливо тощо</a:t>
            </a:r>
            <a:endParaRPr lang="en-US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21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831000" y="1674000"/>
            <a:ext cx="4410000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ПРИРОДНЕ</a:t>
            </a:r>
            <a:endParaRPr lang="uk-UA" sz="4400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6879617" y="1674000"/>
            <a:ext cx="4389600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ШТУЧНЕ</a:t>
            </a:r>
            <a:endParaRPr lang="uk-UA" sz="4400" b="1" dirty="0"/>
          </a:p>
        </p:txBody>
      </p:sp>
      <p:pic>
        <p:nvPicPr>
          <p:cNvPr id="27" name="Picture 2" descr="Результат пошуку зображень за запитом &quot;вугілл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00" y="2934000"/>
            <a:ext cx="2661411" cy="2109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000" y="2931926"/>
            <a:ext cx="2661411" cy="2095172"/>
          </a:xfrm>
          <a:prstGeom prst="rect">
            <a:avLst/>
          </a:prstGeom>
        </p:spPr>
      </p:pic>
      <p:pic>
        <p:nvPicPr>
          <p:cNvPr id="28" name="Picture 6" descr="Результат пошуку зображень за запитом &quot;бензин&quot;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53"/>
          <a:stretch/>
        </p:blipFill>
        <p:spPr bwMode="auto">
          <a:xfrm>
            <a:off x="6400800" y="2931926"/>
            <a:ext cx="2655000" cy="2111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0378" y="2953517"/>
            <a:ext cx="2661411" cy="2090138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233794" y="5364000"/>
            <a:ext cx="2673617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вугілля</a:t>
            </a:r>
            <a:endParaRPr lang="uk-UA" sz="44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3171000" y="5350509"/>
            <a:ext cx="2673617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нафта</a:t>
            </a:r>
            <a:endParaRPr lang="uk-UA" sz="4400" b="1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6400800" y="5350509"/>
            <a:ext cx="2673617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бензин</a:t>
            </a:r>
            <a:endParaRPr lang="uk-UA" sz="4400" b="1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9300378" y="5335282"/>
            <a:ext cx="2673617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дрова</a:t>
            </a:r>
            <a:endParaRPr lang="uk-UA" sz="44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0" y="-36000"/>
            <a:ext cx="12192000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rgbClr val="FFFF00"/>
                </a:solidFill>
                <a:latin typeface="+mj-lt"/>
              </a:rPr>
              <a:t>В</a:t>
            </a:r>
            <a:r>
              <a:rPr lang="uk-UA" sz="4400" b="1" dirty="0" smtClean="0">
                <a:solidFill>
                  <a:srgbClr val="FFFF00"/>
                </a:solidFill>
                <a:latin typeface="+mj-lt"/>
              </a:rPr>
              <a:t>ИДИ ПАЛИВА</a:t>
            </a:r>
            <a:endParaRPr lang="uk-UA" sz="4400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3" name="Стрелка вправо 2"/>
          <p:cNvSpPr/>
          <p:nvPr/>
        </p:nvSpPr>
        <p:spPr>
          <a:xfrm rot="7549552">
            <a:off x="3794592" y="1030444"/>
            <a:ext cx="908601" cy="226887"/>
          </a:xfrm>
          <a:prstGeom prst="rightArrow">
            <a:avLst/>
          </a:prstGeom>
          <a:solidFill>
            <a:srgbClr val="55A839"/>
          </a:soli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трелка вправо 15"/>
          <p:cNvSpPr/>
          <p:nvPr/>
        </p:nvSpPr>
        <p:spPr>
          <a:xfrm rot="3161473">
            <a:off x="7273999" y="977029"/>
            <a:ext cx="908601" cy="226887"/>
          </a:xfrm>
          <a:prstGeom prst="rightArrow">
            <a:avLst/>
          </a:prstGeom>
          <a:solidFill>
            <a:srgbClr val="55A839"/>
          </a:soli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674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236091" y="1806602"/>
            <a:ext cx="3639480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ТВЕРДЕ</a:t>
            </a:r>
            <a:endParaRPr lang="uk-UA" sz="4400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288440" y="1806602"/>
            <a:ext cx="3645000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РІДКЕ</a:t>
            </a:r>
            <a:endParaRPr lang="uk-UA" sz="4400" b="1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651000" y="5769000"/>
            <a:ext cx="2673617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торф</a:t>
            </a:r>
            <a:endParaRPr lang="uk-UA" sz="44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4728897" y="5768589"/>
            <a:ext cx="2673617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бензин</a:t>
            </a:r>
            <a:endParaRPr lang="uk-UA" sz="4400" b="1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8806795" y="5768589"/>
            <a:ext cx="2673617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газ</a:t>
            </a:r>
            <a:endParaRPr lang="uk-UA" sz="44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273271" y="1815842"/>
            <a:ext cx="3645000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ГАЗОПОДІБНЕ</a:t>
            </a:r>
            <a:endParaRPr lang="uk-UA" sz="4400" b="1" dirty="0"/>
          </a:p>
        </p:txBody>
      </p:sp>
      <p:pic>
        <p:nvPicPr>
          <p:cNvPr id="14" name="Picture 2" descr="Результат пошуку зображень за запитом &quot;торф паливо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91" y="2930182"/>
            <a:ext cx="3639480" cy="242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0" t="1063" r="11664" b="-1063"/>
          <a:stretch/>
        </p:blipFill>
        <p:spPr>
          <a:xfrm>
            <a:off x="4282054" y="2945445"/>
            <a:ext cx="3667517" cy="2426320"/>
          </a:xfrm>
          <a:prstGeom prst="rect">
            <a:avLst/>
          </a:prstGeom>
        </p:spPr>
      </p:pic>
      <p:pic>
        <p:nvPicPr>
          <p:cNvPr id="16" name="Picture 6" descr="Результат пошуку зображень за запитом &quot;природний газ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208" y="2979000"/>
            <a:ext cx="3604792" cy="2359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0" y="-36000"/>
            <a:ext cx="12192000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rgbClr val="FFFF00"/>
                </a:solidFill>
                <a:latin typeface="+mj-lt"/>
              </a:rPr>
              <a:t>В</a:t>
            </a:r>
            <a:r>
              <a:rPr lang="uk-UA" sz="4400" b="1" dirty="0" smtClean="0">
                <a:solidFill>
                  <a:srgbClr val="FFFF00"/>
                </a:solidFill>
                <a:latin typeface="+mj-lt"/>
              </a:rPr>
              <a:t>ИДИ ПАЛИВА</a:t>
            </a:r>
            <a:endParaRPr lang="uk-UA" sz="4400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17" name="Стрелка вправо 16"/>
          <p:cNvSpPr/>
          <p:nvPr/>
        </p:nvSpPr>
        <p:spPr>
          <a:xfrm rot="7549552">
            <a:off x="2309592" y="1052161"/>
            <a:ext cx="908601" cy="226887"/>
          </a:xfrm>
          <a:prstGeom prst="rightArrow">
            <a:avLst/>
          </a:prstGeom>
          <a:solidFill>
            <a:srgbClr val="55A839"/>
          </a:soli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Стрелка вправо 18"/>
          <p:cNvSpPr/>
          <p:nvPr/>
        </p:nvSpPr>
        <p:spPr>
          <a:xfrm rot="3069737">
            <a:off x="8624963" y="1013714"/>
            <a:ext cx="908601" cy="226887"/>
          </a:xfrm>
          <a:prstGeom prst="rightArrow">
            <a:avLst/>
          </a:prstGeom>
          <a:solidFill>
            <a:srgbClr val="55A839"/>
          </a:soli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Стрелка вправо 19"/>
          <p:cNvSpPr/>
          <p:nvPr/>
        </p:nvSpPr>
        <p:spPr>
          <a:xfrm rot="5400000">
            <a:off x="5495012" y="1096744"/>
            <a:ext cx="908601" cy="226887"/>
          </a:xfrm>
          <a:prstGeom prst="rightArrow">
            <a:avLst/>
          </a:prstGeom>
          <a:solidFill>
            <a:srgbClr val="55A839"/>
          </a:soli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303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35" y="1629000"/>
            <a:ext cx="11770729" cy="4320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-36000"/>
            <a:ext cx="12192000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rgbClr val="FFFF00"/>
                </a:solidFill>
                <a:latin typeface="+mj-lt"/>
              </a:rPr>
              <a:t>СПІВВІДНОШЕННЯ ЗАПАСІВ ПАЛИВА</a:t>
            </a:r>
            <a:endParaRPr lang="uk-UA" sz="4400" b="1" dirty="0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33658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0CB8ED5-5558-4AA1-B729-D61E3613A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000" y="648299"/>
            <a:ext cx="6525000" cy="81000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ЕНЕРГЕТИЧНА КРИЗА</a:t>
            </a:r>
            <a:endParaRPr lang="uk-UA" dirty="0">
              <a:solidFill>
                <a:srgbClr val="FFC000"/>
              </a:solidFill>
            </a:endParaRPr>
          </a:p>
        </p:txBody>
      </p:sp>
      <p:pic>
        <p:nvPicPr>
          <p:cNvPr id="22" name="Picture 2" descr="Ставки рентної плати за користування надрами для видобування корисних  копалин: коригуючі коефіцієнти та умови їх застосуванн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3" b="49552"/>
          <a:stretch/>
        </p:blipFill>
        <p:spPr bwMode="auto">
          <a:xfrm>
            <a:off x="7235880" y="640653"/>
            <a:ext cx="4480398" cy="265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Ставки рентної плати за користування надрами для видобування корисних  копалин: коригуючі коефіцієнти та умови їх застосуванн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400" b="49334"/>
          <a:stretch/>
        </p:blipFill>
        <p:spPr bwMode="auto">
          <a:xfrm>
            <a:off x="7235880" y="3294000"/>
            <a:ext cx="4480398" cy="29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8500" y="1764000"/>
            <a:ext cx="6120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79649">
              <a:defRPr/>
            </a:pPr>
            <a:r>
              <a:rPr lang="uk-UA" sz="4000" b="1" kern="0" dirty="0"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При вказаних рівнях запасів та видобутку:</a:t>
            </a:r>
          </a:p>
          <a:p>
            <a:pPr defTabSz="1079649">
              <a:defRPr/>
            </a:pPr>
            <a:r>
              <a:rPr lang="uk-UA" sz="4000" b="1" kern="0" dirty="0">
                <a:solidFill>
                  <a:srgbClr val="FFFF00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вугілля – 150 років</a:t>
            </a:r>
          </a:p>
          <a:p>
            <a:pPr defTabSz="1079649">
              <a:defRPr/>
            </a:pPr>
            <a:r>
              <a:rPr lang="uk-UA" sz="4000" b="1" kern="0" dirty="0">
                <a:solidFill>
                  <a:srgbClr val="FFFF00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нафта – 50 років</a:t>
            </a:r>
          </a:p>
          <a:p>
            <a:pPr defTabSz="1079649">
              <a:defRPr/>
            </a:pPr>
            <a:r>
              <a:rPr lang="uk-UA" sz="4000" b="1" kern="0" dirty="0">
                <a:solidFill>
                  <a:srgbClr val="FFFF00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природний газ – 60 років </a:t>
            </a:r>
            <a:endParaRPr lang="uk-UA" sz="4000" b="1" kern="0" dirty="0">
              <a:solidFill>
                <a:schemeClr val="bg1"/>
              </a:solidFill>
              <a:latin typeface="Calibri" panose="020F0502020204030204" pitchFamily="34" charset="0"/>
              <a:ea typeface="Verdan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47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0CB8ED5-5558-4AA1-B729-D61E3613A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000" y="648299"/>
            <a:ext cx="6525000" cy="81000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ЕКОЛОГІЧНА КРИЗА</a:t>
            </a:r>
            <a:endParaRPr lang="uk-UA" dirty="0">
              <a:solidFill>
                <a:srgbClr val="FFC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2250" y="1719000"/>
            <a:ext cx="64125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79649">
              <a:defRPr/>
            </a:pPr>
            <a:r>
              <a:rPr lang="uk-UA" sz="4000" b="1" kern="0" dirty="0" smtClean="0"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Забруднення повітря</a:t>
            </a:r>
          </a:p>
          <a:p>
            <a:pPr algn="ctr" defTabSz="1079649">
              <a:defRPr/>
            </a:pPr>
            <a:endParaRPr lang="uk-UA" sz="4000" b="1" kern="0" dirty="0" smtClean="0">
              <a:solidFill>
                <a:schemeClr val="bg1"/>
              </a:solidFill>
              <a:latin typeface="Calibri" panose="020F0502020204030204" pitchFamily="34" charset="0"/>
              <a:ea typeface="Verdana" panose="020B0604030504040204" pitchFamily="34" charset="0"/>
              <a:cs typeface="Calibri" panose="020F0502020204030204" pitchFamily="34" charset="0"/>
            </a:endParaRPr>
          </a:p>
          <a:p>
            <a:pPr algn="ctr" defTabSz="1079649">
              <a:defRPr/>
            </a:pPr>
            <a:r>
              <a:rPr lang="uk-UA" sz="4000" b="1" kern="0" dirty="0" smtClean="0"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Забруднення води й ґрунтів</a:t>
            </a:r>
          </a:p>
          <a:p>
            <a:pPr algn="ctr" defTabSz="1079649">
              <a:defRPr/>
            </a:pPr>
            <a:endParaRPr lang="uk-UA" sz="4000" b="1" kern="0" dirty="0" smtClean="0">
              <a:solidFill>
                <a:schemeClr val="bg1"/>
              </a:solidFill>
              <a:latin typeface="Calibri" panose="020F0502020204030204" pitchFamily="34" charset="0"/>
              <a:ea typeface="Verdana" panose="020B0604030504040204" pitchFamily="34" charset="0"/>
              <a:cs typeface="Calibri" panose="020F0502020204030204" pitchFamily="34" charset="0"/>
            </a:endParaRPr>
          </a:p>
          <a:p>
            <a:pPr algn="ctr" defTabSz="1079649">
              <a:defRPr/>
            </a:pPr>
            <a:r>
              <a:rPr lang="uk-UA" sz="4000" b="1" kern="0" dirty="0" smtClean="0"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Порушення природної</a:t>
            </a:r>
          </a:p>
          <a:p>
            <a:pPr algn="ctr" defTabSz="1079649">
              <a:defRPr/>
            </a:pPr>
            <a:r>
              <a:rPr lang="uk-UA" sz="4000" b="1" kern="0" dirty="0" smtClean="0"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 екологічної рівноваги </a:t>
            </a:r>
            <a:r>
              <a:rPr lang="uk-UA" sz="4000" b="1" kern="0" dirty="0" smtClean="0">
                <a:solidFill>
                  <a:srgbClr val="FFFF00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 </a:t>
            </a:r>
            <a:endParaRPr lang="uk-UA" sz="4000" b="1" kern="0" dirty="0">
              <a:solidFill>
                <a:schemeClr val="bg1"/>
              </a:solidFill>
              <a:latin typeface="Calibri" panose="020F0502020204030204" pitchFamily="34" charset="0"/>
              <a:ea typeface="Verdan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 descr="Мировой экологический кризис: Как Украина выполняет обязательства  климатического соглашения / vlasti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783" y="645950"/>
            <a:ext cx="4461697" cy="288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На Закарпатті зафіксовано глобальне забруднення ґрунтів – AgroNew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21"/>
          <a:stretch/>
        </p:blipFill>
        <p:spPr bwMode="auto">
          <a:xfrm>
            <a:off x="7231782" y="3487979"/>
            <a:ext cx="4470379" cy="268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404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0CB8ED5-5558-4AA1-B729-D61E3613A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000" y="648299"/>
            <a:ext cx="6525000" cy="81000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ЕКОЛОГІЧНА КРИЗА</a:t>
            </a:r>
            <a:endParaRPr lang="uk-UA" dirty="0">
              <a:solidFill>
                <a:srgbClr val="FFC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56625" y="2034000"/>
            <a:ext cx="516375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79649">
              <a:defRPr/>
            </a:pPr>
            <a:r>
              <a:rPr lang="uk-UA" sz="3600" b="1" kern="0" dirty="0"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Порушення природної рівноваги вуглекислого газу в атмосфері: значні коливання температури, парниковий ефект тощо</a:t>
            </a:r>
          </a:p>
          <a:p>
            <a:pPr algn="ctr" defTabSz="1079649">
              <a:defRPr/>
            </a:pPr>
            <a:endParaRPr lang="uk-UA" sz="4000" b="1" kern="0" dirty="0" smtClean="0">
              <a:solidFill>
                <a:schemeClr val="bg1"/>
              </a:solidFill>
              <a:latin typeface="Calibri" panose="020F0502020204030204" pitchFamily="34" charset="0"/>
              <a:ea typeface="Verdan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2" descr="Як визначити рівень забруднення довкілля у своєму місті та впливати на  вирішення екологічних проблем - Кіровоград 24: Портал про міс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000" y="1314000"/>
            <a:ext cx="5741161" cy="4063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57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3">
            <a:extLst>
              <a:ext uri="{FF2B5EF4-FFF2-40B4-BE49-F238E27FC236}">
                <a16:creationId xmlns:a16="http://schemas.microsoft.com/office/drawing/2014/main" id="{F4E60848-69E0-4E2C-AD4F-B3EFCF4E2C0C}"/>
              </a:ext>
            </a:extLst>
          </p:cNvPr>
          <p:cNvSpPr txBox="1">
            <a:spLocks/>
          </p:cNvSpPr>
          <p:nvPr/>
        </p:nvSpPr>
        <p:spPr>
          <a:xfrm>
            <a:off x="8391000" y="1343275"/>
            <a:ext cx="3516898" cy="76908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000" b="1" dirty="0" smtClean="0">
                <a:solidFill>
                  <a:schemeClr val="bg1"/>
                </a:solidFill>
              </a:rPr>
              <a:t>БІОГАЗ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F5C0DEE-D063-4D04-9493-FEF0FAF0524C}"/>
              </a:ext>
            </a:extLst>
          </p:cNvPr>
          <p:cNvSpPr/>
          <p:nvPr/>
        </p:nvSpPr>
        <p:spPr>
          <a:xfrm>
            <a:off x="7691937" y="1320653"/>
            <a:ext cx="706083" cy="70608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Текст 3">
            <a:extLst>
              <a:ext uri="{FF2B5EF4-FFF2-40B4-BE49-F238E27FC236}">
                <a16:creationId xmlns:a16="http://schemas.microsoft.com/office/drawing/2014/main" id="{F4BCCF8A-B6D2-43F6-B407-2C3B5182574B}"/>
              </a:ext>
            </a:extLst>
          </p:cNvPr>
          <p:cNvSpPr txBox="1">
            <a:spLocks/>
          </p:cNvSpPr>
          <p:nvPr/>
        </p:nvSpPr>
        <p:spPr>
          <a:xfrm>
            <a:off x="8398020" y="2501775"/>
            <a:ext cx="3516898" cy="9777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000" b="1" dirty="0" smtClean="0">
                <a:solidFill>
                  <a:schemeClr val="bg1"/>
                </a:solidFill>
              </a:rPr>
              <a:t>БІОДИЗЕЛЬ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F89CAA8-2111-42D3-BD37-33708FF10070}"/>
              </a:ext>
            </a:extLst>
          </p:cNvPr>
          <p:cNvSpPr/>
          <p:nvPr/>
        </p:nvSpPr>
        <p:spPr>
          <a:xfrm>
            <a:off x="7684917" y="2469653"/>
            <a:ext cx="706083" cy="70608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екст 3">
            <a:extLst>
              <a:ext uri="{FF2B5EF4-FFF2-40B4-BE49-F238E27FC236}">
                <a16:creationId xmlns:a16="http://schemas.microsoft.com/office/drawing/2014/main" id="{A101F549-A8B2-4308-BB7F-96219161153F}"/>
              </a:ext>
            </a:extLst>
          </p:cNvPr>
          <p:cNvSpPr txBox="1">
            <a:spLocks/>
          </p:cNvSpPr>
          <p:nvPr/>
        </p:nvSpPr>
        <p:spPr>
          <a:xfrm>
            <a:off x="8398020" y="3649286"/>
            <a:ext cx="3516898" cy="9777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000" b="1" dirty="0" smtClean="0">
                <a:solidFill>
                  <a:schemeClr val="bg1"/>
                </a:solidFill>
              </a:rPr>
              <a:t>ВОДЕНЬ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2AB70EC0-A040-4DEF-AD70-2289995557B4}"/>
              </a:ext>
            </a:extLst>
          </p:cNvPr>
          <p:cNvSpPr/>
          <p:nvPr/>
        </p:nvSpPr>
        <p:spPr>
          <a:xfrm>
            <a:off x="7691937" y="3618653"/>
            <a:ext cx="706083" cy="70608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Текст 3">
            <a:extLst>
              <a:ext uri="{FF2B5EF4-FFF2-40B4-BE49-F238E27FC236}">
                <a16:creationId xmlns:a16="http://schemas.microsoft.com/office/drawing/2014/main" id="{076743B6-3875-438E-8E2F-096C0918F1AF}"/>
              </a:ext>
            </a:extLst>
          </p:cNvPr>
          <p:cNvSpPr txBox="1">
            <a:spLocks/>
          </p:cNvSpPr>
          <p:nvPr/>
        </p:nvSpPr>
        <p:spPr>
          <a:xfrm>
            <a:off x="8391000" y="4644000"/>
            <a:ext cx="3516898" cy="9777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>
                <a:solidFill>
                  <a:schemeClr val="bg1"/>
                </a:solidFill>
              </a:rPr>
              <a:t>ПАЛИВНІ БРИКЕТИ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bg1"/>
                </a:solidFill>
              </a:rPr>
              <a:t>ТА ПАЛЕТИ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CF97C6A0-EF41-4AF5-94FB-952CC4E6E6AB}"/>
              </a:ext>
            </a:extLst>
          </p:cNvPr>
          <p:cNvSpPr/>
          <p:nvPr/>
        </p:nvSpPr>
        <p:spPr>
          <a:xfrm>
            <a:off x="7677897" y="4767653"/>
            <a:ext cx="706083" cy="70608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Picture 6" descr="Пини-кей, древесные брикеты - 11300 ₴, купити на ІЗІ (48602221)"/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7"/>
          <a:stretch/>
        </p:blipFill>
        <p:spPr bwMode="auto">
          <a:xfrm>
            <a:off x="489790" y="1074548"/>
            <a:ext cx="2193275" cy="190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Як налагодити виробництво біодизеля на своєму підприємстві — Latifundist.com"/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70"/>
          <a:stretch/>
        </p:blipFill>
        <p:spPr bwMode="auto">
          <a:xfrm>
            <a:off x="4854979" y="3368045"/>
            <a:ext cx="2213392" cy="1929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9" r="24027"/>
          <a:stretch/>
        </p:blipFill>
        <p:spPr>
          <a:xfrm>
            <a:off x="5272667" y="1343275"/>
            <a:ext cx="2157103" cy="188241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4" r="15448"/>
          <a:stretch/>
        </p:blipFill>
        <p:spPr>
          <a:xfrm>
            <a:off x="2920360" y="706420"/>
            <a:ext cx="2184708" cy="1929701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-36000"/>
            <a:ext cx="12192000" cy="649774"/>
          </a:xfrm>
          <a:prstGeom prst="rect">
            <a:avLst/>
          </a:prstGeom>
          <a:solidFill>
            <a:srgbClr val="55A839"/>
          </a:solidFill>
          <a:ln>
            <a:solidFill>
              <a:srgbClr val="55A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rgbClr val="FFFF00"/>
                </a:solidFill>
                <a:latin typeface="+mj-lt"/>
              </a:rPr>
              <a:t>АЛЬТЕРНАТИВНЕ ПАЛИВО</a:t>
            </a:r>
            <a:endParaRPr lang="uk-UA" sz="4400" b="1" dirty="0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19" name="Picture 4" descr="Основні міфи про паливні пелети | ВІКНА. Новини Калуша та Прикарпаття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" r="20181"/>
          <a:stretch/>
        </p:blipFill>
        <p:spPr bwMode="auto">
          <a:xfrm>
            <a:off x="188034" y="3115361"/>
            <a:ext cx="2219534" cy="192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Альтернативне паливо | Крона Импульс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12"/>
          <a:stretch/>
        </p:blipFill>
        <p:spPr bwMode="auto">
          <a:xfrm>
            <a:off x="2521098" y="4658470"/>
            <a:ext cx="2220351" cy="192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999" y="2792992"/>
            <a:ext cx="1696876" cy="1712588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333" y="3744000"/>
            <a:ext cx="489527" cy="466310"/>
          </a:xfrm>
          <a:prstGeom prst="rect">
            <a:avLst/>
          </a:prstGeom>
        </p:spPr>
      </p:pic>
      <p:pic>
        <p:nvPicPr>
          <p:cNvPr id="29" name="Picture 6" descr="Пини-кей, древесные брикеты - 11300 ₴, купити на ІЗІ (48602221)"/>
          <p:cNvPicPr>
            <a:picLocks noChangeAspect="1" noChangeArrowheads="1"/>
          </p:cNvPicPr>
          <p:nvPr/>
        </p:nvPicPr>
        <p:blipFill rotWithShape="1"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7"/>
          <a:stretch/>
        </p:blipFill>
        <p:spPr bwMode="auto">
          <a:xfrm>
            <a:off x="7782333" y="4908171"/>
            <a:ext cx="489527" cy="425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9" r="24027"/>
          <a:stretch/>
        </p:blipFill>
        <p:spPr>
          <a:xfrm>
            <a:off x="7785179" y="1439058"/>
            <a:ext cx="487964" cy="448325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4" r="15448"/>
          <a:stretch/>
        </p:blipFill>
        <p:spPr>
          <a:xfrm>
            <a:off x="7781990" y="2625820"/>
            <a:ext cx="489870" cy="43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5118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0CB8ED5-5558-4AA1-B729-D61E3613A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000" y="648299"/>
            <a:ext cx="5304375" cy="81000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УКРАЇНА, КИЇВ</a:t>
            </a:r>
            <a:endParaRPr lang="uk-UA" dirty="0">
              <a:solidFill>
                <a:srgbClr val="FFC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1458299"/>
            <a:ext cx="54393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79649">
              <a:defRPr/>
            </a:pPr>
            <a:r>
              <a:rPr lang="uk-UA" sz="3600" b="1" kern="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Сміттєспалювальний завод «ЕНЕРГІЯ»</a:t>
            </a:r>
          </a:p>
          <a:p>
            <a:pPr algn="ctr" defTabSz="1079649">
              <a:defRPr/>
            </a:pPr>
            <a:r>
              <a:rPr lang="uk-UA" sz="3600" b="1" kern="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с</a:t>
            </a:r>
            <a:r>
              <a:rPr lang="uk-UA" sz="3600" b="1" kern="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палює </a:t>
            </a:r>
            <a:r>
              <a:rPr lang="uk-UA" sz="3600" b="1" kern="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25% твердих побутових відходів, що утворюються в Києві; забезпечує теплом близько </a:t>
            </a:r>
            <a:endParaRPr lang="uk-UA" sz="3600" b="1" kern="0" dirty="0" smtClean="0">
              <a:solidFill>
                <a:schemeClr val="bg1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defTabSz="1079649">
              <a:defRPr/>
            </a:pPr>
            <a:r>
              <a:rPr lang="uk-UA" sz="3600" b="1" kern="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300 багатоповерхівок</a:t>
            </a:r>
            <a:endParaRPr lang="uk-UA" sz="3600" b="1" kern="0" dirty="0">
              <a:solidFill>
                <a:schemeClr val="bg1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" name="Picture 4" descr="Єдиний в Україні: як працює сміттєспалювальний завод “Енергія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798" y="1314000"/>
            <a:ext cx="5818324" cy="407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69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0CB8ED5-5558-4AA1-B729-D61E3613A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000" y="648299"/>
            <a:ext cx="5304375" cy="81000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ШВЕЦІЯ</a:t>
            </a:r>
            <a:endParaRPr lang="uk-UA" dirty="0">
              <a:solidFill>
                <a:srgbClr val="FFC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8114" y="1685853"/>
            <a:ext cx="543937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79649">
              <a:defRPr/>
            </a:pPr>
            <a:r>
              <a:rPr lang="uk-UA" sz="3600" b="1" kern="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Лідер з переробки сміття.</a:t>
            </a:r>
          </a:p>
          <a:p>
            <a:pPr algn="ctr" defTabSz="1079649">
              <a:defRPr/>
            </a:pPr>
            <a:r>
              <a:rPr lang="uk-UA" sz="3600" b="1" kern="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99% твердих побутових відходів перетворюється на тепло, енергію, біопаливо, добрива або використовують повторно</a:t>
            </a:r>
            <a:endParaRPr lang="uk-UA" sz="3600" b="1" kern="0" dirty="0">
              <a:solidFill>
                <a:schemeClr val="bg1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6" name="Picture 2" descr="Мусоросжигательный завод Герста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250" y="1289027"/>
            <a:ext cx="5740872" cy="4209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58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0CB8ED5-5558-4AA1-B729-D61E3613A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000" y="648299"/>
            <a:ext cx="5304375" cy="81000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АВСТРІЯ, ВІДЕНЬ</a:t>
            </a:r>
            <a:endParaRPr lang="uk-UA" dirty="0">
              <a:solidFill>
                <a:srgbClr val="FFC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5029" y="2122736"/>
            <a:ext cx="54393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79649">
              <a:defRPr/>
            </a:pPr>
            <a:r>
              <a:rPr lang="uk-UA" sz="3600" b="1" kern="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Сміттєспалювальний завод </a:t>
            </a:r>
            <a:r>
              <a:rPr lang="uk-UA" sz="3600" b="1" kern="0" dirty="0" err="1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Шпіттелау</a:t>
            </a:r>
            <a:r>
              <a:rPr lang="uk-UA" sz="3600" b="1" kern="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– теплоелектростанція і мистецький об’єкт</a:t>
            </a:r>
          </a:p>
        </p:txBody>
      </p:sp>
      <p:pic>
        <p:nvPicPr>
          <p:cNvPr id="2050" name="Picture 2" descr="Найкрасивіші сміттєспалюючі заводи – Investory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466" y="1328199"/>
            <a:ext cx="5901839" cy="3945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434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0CB8ED5-5558-4AA1-B729-D61E3613A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000" y="639000"/>
            <a:ext cx="5304375" cy="81000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ДАНІЯ</a:t>
            </a:r>
            <a:endParaRPr lang="uk-UA" dirty="0">
              <a:solidFill>
                <a:srgbClr val="FFC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61000" y="1449497"/>
            <a:ext cx="54393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79649">
              <a:defRPr/>
            </a:pPr>
            <a:r>
              <a:rPr lang="uk-UA" sz="3600" b="1" kern="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Сміттєспалювальний завод у Копенгагені - гірськолижна </a:t>
            </a:r>
            <a:r>
              <a:rPr lang="uk-UA" sz="3600" b="1" kern="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траса, стіна для скелелазіння, доріжки для бігу, майданчик для фітнесу; опалює місто, постачає електроенергію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614" y="909000"/>
            <a:ext cx="5141691" cy="514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28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3A4E84-90D5-4799-831E-45DF53A07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5895" y="954000"/>
            <a:ext cx="8715209" cy="1195065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FFFF00"/>
                </a:solidFill>
              </a:rPr>
              <a:t>АЛЬТЕРНАТИВНЕ ПАЛИВО – </a:t>
            </a:r>
            <a:r>
              <a:rPr lang="ru-RU" sz="5400" b="1" dirty="0" smtClean="0"/>
              <a:t/>
            </a:r>
            <a:br>
              <a:rPr lang="ru-RU" sz="5400" b="1" dirty="0" smtClean="0"/>
            </a:br>
            <a:r>
              <a:rPr lang="ru-RU" sz="5400" b="1" dirty="0" smtClean="0">
                <a:solidFill>
                  <a:schemeClr val="bg1"/>
                </a:solidFill>
              </a:rPr>
              <a:t>КРОК У МАЙБУТНЄ</a:t>
            </a:r>
            <a:endParaRPr lang="ru-RU" sz="54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000" y="3744000"/>
            <a:ext cx="952500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4974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DD72D099-1F72-4D69-B230-B2B7E467A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7200" dirty="0" err="1" smtClean="0"/>
              <a:t>Дякую</a:t>
            </a:r>
            <a:r>
              <a:rPr lang="ru-RU" sz="7200" dirty="0" smtClean="0"/>
              <a:t> за </a:t>
            </a:r>
            <a:r>
              <a:rPr lang="ru-RU" sz="7200" dirty="0" err="1" smtClean="0"/>
              <a:t>увагу</a:t>
            </a:r>
            <a:r>
              <a:rPr lang="ru-RU" sz="7200" dirty="0" smtClean="0"/>
              <a:t>!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30868441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AA12007D-3061-4982-BB8A-82FF962A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err="1" smtClean="0">
                <a:solidFill>
                  <a:schemeClr val="accent5">
                    <a:lumMod val="75000"/>
                  </a:schemeClr>
                </a:solidFill>
              </a:rPr>
              <a:t>Джерела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CD36310-5F3A-4F78-BF25-46A290BCA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062800" cy="4351338"/>
          </a:xfrm>
        </p:spPr>
        <p:txBody>
          <a:bodyPr/>
          <a:lstStyle/>
          <a:p>
            <a:r>
              <a:rPr lang="ru-RU" dirty="0" err="1" smtClean="0"/>
              <a:t>Засєкіна</a:t>
            </a:r>
            <a:r>
              <a:rPr lang="ru-RU" dirty="0" smtClean="0"/>
              <a:t> Т.М. </a:t>
            </a:r>
            <a:r>
              <a:rPr lang="ru-RU" dirty="0" err="1" smtClean="0"/>
              <a:t>Фізика</a:t>
            </a:r>
            <a:r>
              <a:rPr lang="ru-RU" dirty="0" smtClean="0"/>
              <a:t>: </a:t>
            </a:r>
            <a:r>
              <a:rPr lang="ru-RU" dirty="0" err="1" smtClean="0"/>
              <a:t>підручник</a:t>
            </a:r>
            <a:r>
              <a:rPr lang="ru-RU" dirty="0" smtClean="0"/>
              <a:t> для 8 </a:t>
            </a:r>
            <a:r>
              <a:rPr lang="ru-RU" dirty="0" err="1" smtClean="0"/>
              <a:t>класу</a:t>
            </a:r>
            <a:endParaRPr lang="ru-RU" dirty="0" smtClean="0"/>
          </a:p>
          <a:p>
            <a:r>
              <a:rPr lang="ru-RU" dirty="0" err="1" smtClean="0"/>
              <a:t>Івашків</a:t>
            </a:r>
            <a:r>
              <a:rPr lang="ru-RU" dirty="0" smtClean="0"/>
              <a:t> І., </a:t>
            </a:r>
            <a:r>
              <a:rPr lang="ru-RU" dirty="0" err="1" smtClean="0"/>
              <a:t>Трухан</a:t>
            </a:r>
            <a:r>
              <a:rPr lang="ru-RU" dirty="0" smtClean="0"/>
              <a:t> Л. </a:t>
            </a:r>
            <a:r>
              <a:rPr lang="ru-RU" dirty="0" err="1" smtClean="0"/>
              <a:t>Перспективи</a:t>
            </a:r>
            <a:r>
              <a:rPr lang="ru-RU" dirty="0" smtClean="0"/>
              <a:t> </a:t>
            </a:r>
            <a:r>
              <a:rPr lang="ru-RU" dirty="0" err="1" smtClean="0"/>
              <a:t>розвитку</a:t>
            </a:r>
            <a:r>
              <a:rPr lang="ru-RU" dirty="0" smtClean="0"/>
              <a:t> </a:t>
            </a:r>
            <a:r>
              <a:rPr lang="ru-RU" dirty="0" err="1" smtClean="0"/>
              <a:t>альтернативних</a:t>
            </a:r>
            <a:r>
              <a:rPr lang="ru-RU" dirty="0" smtClean="0"/>
              <a:t> </a:t>
            </a:r>
            <a:r>
              <a:rPr lang="ru-RU" dirty="0" err="1" smtClean="0"/>
              <a:t>джерел</a:t>
            </a:r>
            <a:r>
              <a:rPr lang="ru-RU" dirty="0" smtClean="0"/>
              <a:t> </a:t>
            </a:r>
            <a:r>
              <a:rPr lang="ru-RU" dirty="0" err="1" smtClean="0"/>
              <a:t>палива</a:t>
            </a:r>
            <a:r>
              <a:rPr lang="ru-RU" dirty="0" smtClean="0"/>
              <a:t> в </a:t>
            </a:r>
            <a:r>
              <a:rPr lang="ru-RU" dirty="0" err="1" smtClean="0"/>
              <a:t>Україні</a:t>
            </a:r>
            <a:r>
              <a:rPr lang="ru-RU" dirty="0" smtClean="0"/>
              <a:t>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www.econa.org.ua/index.php/econa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en-US" dirty="0">
                <a:hlinkClick r:id="rId3"/>
              </a:rPr>
              <a:t>https://info.nvrada.gov.ua/23-serpnya-den-derzhavnogo-prapora-ukrayiny-3</a:t>
            </a:r>
            <a:r>
              <a:rPr lang="en-US" dirty="0" smtClean="0">
                <a:hlinkClick r:id="rId3"/>
              </a:rPr>
              <a:t>/</a:t>
            </a:r>
            <a:endParaRPr lang="uk-UA" dirty="0" smtClean="0"/>
          </a:p>
          <a:p>
            <a:r>
              <a:rPr lang="en-US" dirty="0">
                <a:hlinkClick r:id="rId4"/>
              </a:rPr>
              <a:t>https://agrobiogas.com.ua/alternative-energy-sources</a:t>
            </a:r>
            <a:r>
              <a:rPr lang="en-US" dirty="0" smtClean="0">
                <a:hlinkClick r:id="rId4"/>
              </a:rPr>
              <a:t>/</a:t>
            </a:r>
            <a:endParaRPr lang="uk-UA" dirty="0" smtClean="0"/>
          </a:p>
          <a:p>
            <a:r>
              <a:rPr lang="uk-UA" dirty="0" smtClean="0"/>
              <a:t>Фото взято з відкритих джерел</a:t>
            </a:r>
            <a:endParaRPr lang="en-US" dirty="0"/>
          </a:p>
          <a:p>
            <a:endParaRPr 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78421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1249</TotalTime>
  <Words>298</Words>
  <Application>Microsoft Office PowerPoint</Application>
  <PresentationFormat>Широкоэкранный</PresentationFormat>
  <Paragraphs>63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Verdana</vt:lpstr>
      <vt:lpstr>Тема Office</vt:lpstr>
      <vt:lpstr>АЛЬТЕРНАТИВНІ ВИДИ ПАЛИВА</vt:lpstr>
      <vt:lpstr>Що є основним джерелом енергії в сучасному житті людини?</vt:lpstr>
      <vt:lpstr>       ПАЛИВО    горючі речовини,  здатні виділяти теплову енергію в процесі горіння</vt:lpstr>
      <vt:lpstr>Презентация PowerPoint</vt:lpstr>
      <vt:lpstr>Презентация PowerPoint</vt:lpstr>
      <vt:lpstr>Презентация PowerPoint</vt:lpstr>
      <vt:lpstr>ЕНЕРГЕТИЧНА КРИЗА</vt:lpstr>
      <vt:lpstr>ЕКОЛОГІЧНА КРИЗА</vt:lpstr>
      <vt:lpstr>ЕКОЛОГІЧНА КРИЗА</vt:lpstr>
      <vt:lpstr>Презентация PowerPoint</vt:lpstr>
      <vt:lpstr>УКРАЇНА, КИЇВ</vt:lpstr>
      <vt:lpstr>ШВЕЦІЯ</vt:lpstr>
      <vt:lpstr>АВСТРІЯ, ВІДЕНЬ</vt:lpstr>
      <vt:lpstr>ДАНІЯ</vt:lpstr>
      <vt:lpstr>АЛЬТЕРНАТИВНЕ ПАЛИВО –  КРОК У МАЙБУТНЄ</vt:lpstr>
      <vt:lpstr>Дякую за увагу!</vt:lpstr>
      <vt:lpstr>Джерела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Home</cp:lastModifiedBy>
  <cp:revision>47</cp:revision>
  <dcterms:created xsi:type="dcterms:W3CDTF">2020-05-04T14:52:20Z</dcterms:created>
  <dcterms:modified xsi:type="dcterms:W3CDTF">2022-11-25T15:34:55Z</dcterms:modified>
</cp:coreProperties>
</file>