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830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554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097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811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415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392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09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357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87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262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5887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6828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3117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963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3325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60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12F1A-FE67-4D5F-8928-7E90647B4083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AA7E0BA-73D3-4C17-8DD3-567E17ABD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031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96747" y="3109421"/>
            <a:ext cx="7766936" cy="1646302"/>
          </a:xfrm>
        </p:spPr>
        <p:txBody>
          <a:bodyPr/>
          <a:lstStyle/>
          <a:p>
            <a:r>
              <a:rPr lang="uk-UA" sz="7200" b="1" dirty="0" smtClean="0">
                <a:latin typeface="Comic Sans MS" panose="030F0702030302020204" pitchFamily="66" charset="0"/>
              </a:rPr>
              <a:t>Рівняння теплового балансу</a:t>
            </a:r>
            <a:endParaRPr lang="ru-RU" sz="7200" b="1" dirty="0"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92324" y="6184433"/>
            <a:ext cx="7766936" cy="1096899"/>
          </a:xfrm>
        </p:spPr>
        <p:txBody>
          <a:bodyPr/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Фізика 8 клас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45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061" y="600722"/>
            <a:ext cx="9043716" cy="132080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Визначити температуру, яка встановиться при змішуванні 1 кг холодної води, при температурі 20° С, та 2 кг гарячої- при температурі 80° С. Втратами тепла та теплоємністю посудини знехтуйте.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Термометр для жидкостей KT 300 для воды, вина, ча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932" y="2456334"/>
            <a:ext cx="3810000" cy="376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Притча о религии: Вода и грязный сосуд - Мудрые и короткие притч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318" y="2038323"/>
            <a:ext cx="4983472" cy="351774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7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7531" y="2849077"/>
            <a:ext cx="3710410" cy="741145"/>
          </a:xfrm>
        </p:spPr>
        <p:txBody>
          <a:bodyPr/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hlinkClick r:id="" action="ppaction://hlinkshowjump?jump=nextslide"/>
                <a:hlinkMouseOver r:id="" action="ppaction://hlinkshowjump?jump=nextslide"/>
              </a:rPr>
              <a:t>Розпочати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85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32201" y="933192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2201" y="1992429"/>
            <a:ext cx="1217466" cy="683393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=1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кг</a:t>
            </a:r>
            <a:endParaRPr lang="en-US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=20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14622" y="923566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14622" y="1732548"/>
            <a:ext cx="1217466" cy="94327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uk-UA" b="1" baseline="-2500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2кг</a:t>
            </a:r>
            <a:endParaRPr lang="en-US" b="1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0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267339" y="933192"/>
            <a:ext cx="3875634" cy="271432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Дано: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m</a:t>
            </a:r>
            <a:r>
              <a:rPr lang="en-US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=1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кг</a:t>
            </a:r>
            <a:endParaRPr lang="en-US" sz="2000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en-US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=20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°С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m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2кг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0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°С</a:t>
            </a:r>
          </a:p>
          <a:p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Визначити: 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-?</a:t>
            </a:r>
            <a:endParaRPr lang="uk-UA" sz="20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uk-UA" sz="2000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endParaRPr lang="uk-UA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701043" y="4437247"/>
            <a:ext cx="3015100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hlinkMouseOver r:id="" action="ppaction://hlinkshowjump?jump=nextslide"/>
              </a:rPr>
              <a:t>Продовжити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436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32201" y="933192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2201" y="1992429"/>
            <a:ext cx="1217466" cy="683393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=1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кг</a:t>
            </a:r>
            <a:endParaRPr lang="en-US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=20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14622" y="923566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14622" y="1732548"/>
            <a:ext cx="1217466" cy="94327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uk-UA" b="1" baseline="-2500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2кг</a:t>
            </a:r>
            <a:endParaRPr lang="en-US" b="1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0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407551" y="847023"/>
            <a:ext cx="3875634" cy="271432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Дано: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m</a:t>
            </a:r>
            <a:r>
              <a:rPr lang="en-US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=1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кг</a:t>
            </a:r>
            <a:endParaRPr lang="en-US" sz="2000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en-US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=20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°С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m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2кг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0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°С</a:t>
            </a:r>
          </a:p>
          <a:p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Визначити: 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-?</a:t>
            </a:r>
            <a:endParaRPr lang="uk-UA" sz="20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uk-UA" sz="2000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endParaRPr lang="uk-UA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26849" y="3859272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6849" y="4273617"/>
            <a:ext cx="1217466" cy="1337911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uk-UA" b="1" baseline="-25000" dirty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dirty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кг</a:t>
            </a:r>
            <a:endParaRPr lang="en-US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-?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14622" y="3763019"/>
            <a:ext cx="7260702" cy="247415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При змішуванні води різної температури будуть відбуватись такі теплові процеси:</a:t>
            </a:r>
          </a:p>
          <a:p>
            <a:pPr marL="742950" indent="-742950">
              <a:buAutoNum type="arabicPeriod"/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Холодна вода буде отримувати тепло від гарячої, при цьому температура холодної води буде зростати.</a:t>
            </a:r>
          </a:p>
          <a:p>
            <a:pPr marL="742950" indent="-742950">
              <a:buAutoNum type="arabicPeriod"/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Гаряча вода буде віддавати тепло холодній воді, при цьому її температура буде знижуватись.</a:t>
            </a:r>
          </a:p>
          <a:p>
            <a:pPr marL="742950" indent="-742950">
              <a:buAutoNum type="arabicPeriod"/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Дані процеси будуть відбуватись до моменту вирівнювання температури.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dirty="0"/>
          </a:p>
        </p:txBody>
      </p:sp>
      <p:sp>
        <p:nvSpPr>
          <p:cNvPr id="15" name="Стрелка вверх 14"/>
          <p:cNvSpPr/>
          <p:nvPr/>
        </p:nvSpPr>
        <p:spPr>
          <a:xfrm>
            <a:off x="9606013" y="4697587"/>
            <a:ext cx="539014" cy="1173824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верх 15"/>
          <p:cNvSpPr/>
          <p:nvPr/>
        </p:nvSpPr>
        <p:spPr>
          <a:xfrm rot="10800000">
            <a:off x="9606013" y="3523763"/>
            <a:ext cx="539014" cy="1173824"/>
          </a:xfrm>
          <a:prstGeom prst="upArrow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ятиугольник 18"/>
          <p:cNvSpPr/>
          <p:nvPr/>
        </p:nvSpPr>
        <p:spPr>
          <a:xfrm>
            <a:off x="8835991" y="5649343"/>
            <a:ext cx="798898" cy="423513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Пятиугольник 19"/>
          <p:cNvSpPr/>
          <p:nvPr/>
        </p:nvSpPr>
        <p:spPr>
          <a:xfrm>
            <a:off x="8835991" y="3340882"/>
            <a:ext cx="798898" cy="423513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dirty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1" name="Заголовок 1">
            <a:hlinkHover r:id="" action="ppaction://hlinkshowjump?jump=nextslide"/>
          </p:cNvPr>
          <p:cNvSpPr txBox="1">
            <a:spLocks/>
          </p:cNvSpPr>
          <p:nvPr/>
        </p:nvSpPr>
        <p:spPr>
          <a:xfrm>
            <a:off x="752657" y="6072856"/>
            <a:ext cx="3015100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Продовжити</a:t>
            </a:r>
            <a:endParaRPr lang="ru-RU" dirty="0"/>
          </a:p>
        </p:txBody>
      </p:sp>
      <p:sp>
        <p:nvSpPr>
          <p:cNvPr id="23" name="Заголовок 1">
            <a:hlinkHover r:id="" action="ppaction://hlinkshowjump?jump=nextslide"/>
          </p:cNvPr>
          <p:cNvSpPr txBox="1">
            <a:spLocks/>
          </p:cNvSpPr>
          <p:nvPr/>
        </p:nvSpPr>
        <p:spPr>
          <a:xfrm>
            <a:off x="4495941" y="6213566"/>
            <a:ext cx="3955040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  <a:hlinkMouseOver r:id="" action="ppaction://hlinkshowjump?jump=previousslide"/>
              </a:rPr>
              <a:t>Повернутись назад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Пятиугольник 23"/>
          <p:cNvSpPr/>
          <p:nvPr/>
        </p:nvSpPr>
        <p:spPr>
          <a:xfrm>
            <a:off x="8835991" y="4474560"/>
            <a:ext cx="798898" cy="423513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26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32201" y="933192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2201" y="1992429"/>
            <a:ext cx="1217466" cy="683393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=1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кг</a:t>
            </a:r>
            <a:endParaRPr lang="en-US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=20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14622" y="923566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14622" y="1732548"/>
            <a:ext cx="1217466" cy="94327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uk-UA" b="1" baseline="-2500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2кг</a:t>
            </a:r>
            <a:endParaRPr lang="en-US" b="1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  <a:r>
              <a:rPr lang="en-US" b="1" smtClean="0">
                <a:solidFill>
                  <a:schemeClr val="bg1"/>
                </a:solidFill>
                <a:latin typeface="Comic Sans MS" panose="030F0702030302020204" pitchFamily="66" charset="0"/>
              </a:rPr>
              <a:t>0</a:t>
            </a:r>
            <a:r>
              <a:rPr lang="uk-UA" b="1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805326" y="182880"/>
            <a:ext cx="3875634" cy="271432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Дано: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m</a:t>
            </a:r>
            <a:r>
              <a:rPr lang="en-US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=1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кг</a:t>
            </a:r>
            <a:endParaRPr lang="en-US" sz="2000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en-US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=20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°С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m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2кг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0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°С</a:t>
            </a:r>
          </a:p>
          <a:p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Визначити: </a:t>
            </a:r>
          </a:p>
          <a:p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uk-UA" sz="20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-?</a:t>
            </a:r>
            <a:endParaRPr lang="uk-UA" sz="20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uk-UA" sz="2000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endParaRPr lang="uk-UA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26849" y="3859272"/>
            <a:ext cx="1217466" cy="175225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6849" y="4273617"/>
            <a:ext cx="1217466" cy="1337911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uk-UA" b="1" baseline="-25000" dirty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=</a:t>
            </a:r>
            <a:r>
              <a:rPr lang="uk-UA" b="1" dirty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кг</a:t>
            </a:r>
            <a:endParaRPr lang="en-US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-?</a:t>
            </a:r>
            <a:r>
              <a:rPr lang="uk-UA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°С</a:t>
            </a:r>
            <a:endParaRPr lang="uk-UA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14622" y="3763019"/>
            <a:ext cx="7602634" cy="247415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При змішуванні води різної температури будуть відбуватись такі теплові процеси:</a:t>
            </a:r>
          </a:p>
          <a:p>
            <a:pPr marL="742950" indent="-742950">
              <a:buAutoNum type="arabicPeriod"/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Холодна вода буде отримувати тепло від гарячої, при цьому температура холодної води буде зростати.</a:t>
            </a:r>
          </a:p>
          <a:p>
            <a:pPr marL="742950" indent="-742950">
              <a:buAutoNum type="arabicPeriod"/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Гаряча вода буде віддавати тепло холодній воді, при цьому її температура буде знижуватись.</a:t>
            </a:r>
          </a:p>
          <a:p>
            <a:pPr marL="742950" indent="-742950">
              <a:buAutoNum type="arabicPeriod"/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Дані процеси будуть відбуватись до моменту вирівнювання температури.</a:t>
            </a:r>
          </a:p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dirty="0"/>
          </a:p>
        </p:txBody>
      </p:sp>
      <p:sp>
        <p:nvSpPr>
          <p:cNvPr id="15" name="Стрелка вверх 14"/>
          <p:cNvSpPr/>
          <p:nvPr/>
        </p:nvSpPr>
        <p:spPr>
          <a:xfrm>
            <a:off x="9606013" y="4697587"/>
            <a:ext cx="539014" cy="1173824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верх 15"/>
          <p:cNvSpPr/>
          <p:nvPr/>
        </p:nvSpPr>
        <p:spPr>
          <a:xfrm rot="10800000">
            <a:off x="9606013" y="3523763"/>
            <a:ext cx="539014" cy="1173824"/>
          </a:xfrm>
          <a:prstGeom prst="upArrow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ятиугольник 17"/>
          <p:cNvSpPr/>
          <p:nvPr/>
        </p:nvSpPr>
        <p:spPr>
          <a:xfrm rot="10800000">
            <a:off x="10145027" y="4496142"/>
            <a:ext cx="798898" cy="423513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ятиугольник 18"/>
          <p:cNvSpPr/>
          <p:nvPr/>
        </p:nvSpPr>
        <p:spPr>
          <a:xfrm>
            <a:off x="8835991" y="5649343"/>
            <a:ext cx="798898" cy="423513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en-US" b="1" baseline="-25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Пятиугольник 19"/>
          <p:cNvSpPr/>
          <p:nvPr/>
        </p:nvSpPr>
        <p:spPr>
          <a:xfrm>
            <a:off x="8835991" y="3340882"/>
            <a:ext cx="798898" cy="423513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  <a:r>
              <a:rPr lang="uk-UA" b="1" baseline="-25000" dirty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5240714" y="190212"/>
            <a:ext cx="6951285" cy="298635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Q</a:t>
            </a:r>
            <a:r>
              <a:rPr lang="en-US" sz="16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=Q</a:t>
            </a:r>
            <a:r>
              <a:rPr lang="uk-UA" sz="1600" b="1" baseline="-250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  <a:p>
            <a:endParaRPr lang="en-US" sz="1600" b="1" baseline="-25000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Q</a:t>
            </a:r>
            <a:r>
              <a:rPr lang="en-US" sz="1600" b="1" baseline="-25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=cm</a:t>
            </a:r>
            <a:r>
              <a:rPr lang="en-US" sz="1600" b="1" baseline="-25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(</a:t>
            </a:r>
            <a:r>
              <a:rPr lang="en-US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uk-UA" sz="1600" b="1" baseline="-25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3</a:t>
            </a:r>
            <a:r>
              <a:rPr lang="uk-UA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t</a:t>
            </a:r>
            <a:r>
              <a:rPr lang="en-US" sz="1600" b="1" baseline="-25000" dirty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1</a:t>
            </a:r>
            <a:r>
              <a:rPr lang="en-US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)</a:t>
            </a:r>
          </a:p>
          <a:p>
            <a:r>
              <a:rPr lang="en-US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Q</a:t>
            </a:r>
            <a:r>
              <a:rPr lang="en-US" sz="1600" b="1" baseline="-25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US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=cm</a:t>
            </a:r>
            <a:r>
              <a:rPr lang="en-US" sz="1600" b="1" baseline="-25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US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(t</a:t>
            </a:r>
            <a:r>
              <a:rPr lang="en-US" sz="1600" b="1" baseline="-25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uk-UA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</a:t>
            </a:r>
            <a:r>
              <a:rPr lang="en-US" sz="1600" b="1" baseline="-25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US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)</a:t>
            </a:r>
            <a:endParaRPr lang="uk-UA" sz="1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US" sz="1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US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4200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uk-UA" sz="14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Дж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/(</a:t>
            </a:r>
            <a:r>
              <a:rPr lang="uk-UA" sz="14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кг°С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 * 1кг *(</a:t>
            </a:r>
            <a:r>
              <a:rPr lang="en-US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400" b="1" baseline="-25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-20°С)=</a:t>
            </a:r>
            <a:r>
              <a:rPr lang="en-US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4200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uk-UA" sz="14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Дж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/(</a:t>
            </a:r>
            <a:r>
              <a:rPr lang="uk-UA" sz="14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кг°С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) * 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2кг *(80°С-</a:t>
            </a:r>
            <a:r>
              <a:rPr lang="en-US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400" b="1" baseline="-25000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</a:t>
            </a:r>
            <a:endParaRPr lang="uk-UA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1кг 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*(</a:t>
            </a:r>
            <a:r>
              <a:rPr lang="en-US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400" b="1" baseline="-25000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-20°С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)=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uk-UA" sz="1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2кг 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*(80°С-</a:t>
            </a:r>
            <a:r>
              <a:rPr lang="en-US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400" b="1" baseline="-25000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)</a:t>
            </a:r>
          </a:p>
          <a:p>
            <a:r>
              <a:rPr 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600" b="1" baseline="-25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-20°С= 160°С-2*</a:t>
            </a:r>
            <a:r>
              <a:rPr lang="en-US" sz="1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600" b="1" baseline="-25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</a:p>
          <a:p>
            <a:r>
              <a:rPr lang="uk-UA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*</a:t>
            </a:r>
            <a:r>
              <a:rPr 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600" b="1" baseline="-25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= 180°С</a:t>
            </a:r>
          </a:p>
          <a:p>
            <a:r>
              <a:rPr 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uk-UA" sz="1600" b="1" baseline="-25000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uk-UA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= </a:t>
            </a:r>
            <a:r>
              <a:rPr lang="uk-UA" sz="1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60°С</a:t>
            </a:r>
          </a:p>
          <a:p>
            <a:endParaRPr lang="uk-UA" sz="16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uk-UA" sz="16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Відповідь: встановиться температура </a:t>
            </a:r>
            <a:r>
              <a:rPr lang="uk-UA" sz="1600" b="1" dirty="0">
                <a:solidFill>
                  <a:srgbClr val="C00000"/>
                </a:solidFill>
                <a:latin typeface="Comic Sans MS" panose="030F0702030302020204" pitchFamily="66" charset="0"/>
              </a:rPr>
              <a:t>60°С</a:t>
            </a:r>
          </a:p>
          <a:p>
            <a:endParaRPr lang="uk-UA" sz="16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uk-UA" sz="16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 </a:t>
            </a:r>
            <a:endParaRPr lang="uk-UA" sz="16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en-US" sz="16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en-US" b="1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sp>
        <p:nvSpPr>
          <p:cNvPr id="23" name="Заголовок 1">
            <a:hlinkHover r:id="" action="ppaction://hlinkshowjump?jump=previousslide"/>
          </p:cNvPr>
          <p:cNvSpPr txBox="1">
            <a:spLocks/>
          </p:cNvSpPr>
          <p:nvPr/>
        </p:nvSpPr>
        <p:spPr>
          <a:xfrm>
            <a:off x="4458094" y="6068669"/>
            <a:ext cx="3955040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Повернутись назад</a:t>
            </a:r>
            <a:endParaRPr lang="ru-RU" dirty="0"/>
          </a:p>
        </p:txBody>
      </p:sp>
      <p:sp>
        <p:nvSpPr>
          <p:cNvPr id="24" name="Заголовок 1">
            <a:hlinkHover r:id="" action="ppaction://hlinkshowjump?jump=nextslide"/>
          </p:cNvPr>
          <p:cNvSpPr txBox="1">
            <a:spLocks/>
          </p:cNvSpPr>
          <p:nvPr/>
        </p:nvSpPr>
        <p:spPr>
          <a:xfrm>
            <a:off x="1125361" y="5994546"/>
            <a:ext cx="3015100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Продовжити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642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95" y="765096"/>
            <a:ext cx="9043716" cy="132080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Визначити масу холодної води, яку використали при змішування з гарячою водою, коли температура холодної води 20°С, маса гарячої води 30 кг - при температурі 60°С.Температура суміші – 50 °С Втратами тепла та теплоємністю посудини знехтуйте.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Термометр для жидкостей KT 300 для воды, вина, ча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932" y="2456334"/>
            <a:ext cx="3810000" cy="376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Притча о религии: Вода и грязный сосуд - Мудрые и короткие притч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51" y="2393430"/>
            <a:ext cx="4983472" cy="351774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hlinkHover r:id="" action="ppaction://hlinkshowjump?jump=nextslide"/>
          </p:cNvPr>
          <p:cNvSpPr txBox="1">
            <a:spLocks/>
          </p:cNvSpPr>
          <p:nvPr/>
        </p:nvSpPr>
        <p:spPr>
          <a:xfrm>
            <a:off x="6377652" y="4135624"/>
            <a:ext cx="4021724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Отримати відповідь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Заголовок 1">
            <a:hlinkHover r:id="" action="ppaction://hlinkshowjump?jump=nextslide"/>
          </p:cNvPr>
          <p:cNvSpPr txBox="1">
            <a:spLocks/>
          </p:cNvSpPr>
          <p:nvPr/>
        </p:nvSpPr>
        <p:spPr>
          <a:xfrm>
            <a:off x="7465655" y="4780058"/>
            <a:ext cx="3015100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10 кг.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60124" y="128814"/>
            <a:ext cx="6161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Розв'яжіть самостійно: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03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061" y="600722"/>
            <a:ext cx="9043716" cy="13208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Запропонуйте спосіб як визначити питому теплоємність металевої деталі маючи гарячу та холодну воду, мензурки та термометр.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Термометр для жидкостей KT 300 для воды, вина, ча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453" y="1921522"/>
            <a:ext cx="2998273" cy="2960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Притча о религии: Вода и грязный сосуд - Мудрые и короткие притч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26" y="2143485"/>
            <a:ext cx="2822196" cy="199213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hlinkHover r:id="" action="ppaction://hlinkshowjump?jump=nextslide"/>
          </p:cNvPr>
          <p:cNvSpPr txBox="1">
            <a:spLocks/>
          </p:cNvSpPr>
          <p:nvPr/>
        </p:nvSpPr>
        <p:spPr>
          <a:xfrm>
            <a:off x="5070191" y="2818260"/>
            <a:ext cx="4021724" cy="6444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Отримати підказку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Заголовок 1">
            <a:hlinkHover r:id="" action="ppaction://hlinkshowjump?jump=nextslide"/>
          </p:cNvPr>
          <p:cNvSpPr txBox="1">
            <a:spLocks/>
          </p:cNvSpPr>
          <p:nvPr/>
        </p:nvSpPr>
        <p:spPr>
          <a:xfrm>
            <a:off x="-91902" y="4251034"/>
            <a:ext cx="11440523" cy="248836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-360000"/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1. Виміряти об'єм мідної деталі ( через різницю  об'ємів холодної води)</a:t>
            </a:r>
          </a:p>
          <a:p>
            <a:pPr indent="-360000"/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2. Виміряти температуру холодної води, яка й буде початковою температурою деталі.</a:t>
            </a:r>
          </a:p>
          <a:p>
            <a:pPr indent="-360000"/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3. Виміряти об'єм та температуру гарячої води.</a:t>
            </a:r>
          </a:p>
          <a:p>
            <a:pPr indent="-360000"/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4. Виміряти ще раз температуру води після занурення в неї металевої деталі.</a:t>
            </a:r>
          </a:p>
          <a:p>
            <a:pPr indent="-360000"/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5. Скласти рівняння теплового балансу з отриманими даними.</a:t>
            </a:r>
          </a:p>
          <a:p>
            <a:pPr indent="-360000"/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6. Скористатись табличними даними: густина води та міді, </a:t>
            </a:r>
            <a:r>
              <a:rPr lang="uk-UA" b="1" smtClean="0">
                <a:solidFill>
                  <a:srgbClr val="7030A0"/>
                </a:solidFill>
                <a:latin typeface="Comic Sans MS" panose="030F0702030302020204" pitchFamily="66" charset="0"/>
              </a:rPr>
              <a:t>питома теплоємність </a:t>
            </a:r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води.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90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135</TotalTime>
  <Words>493</Words>
  <Application>Microsoft Office PowerPoint</Application>
  <PresentationFormat>Широкоэкранный</PresentationFormat>
  <Paragraphs>94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Comic Sans MS</vt:lpstr>
      <vt:lpstr>Trebuchet MS</vt:lpstr>
      <vt:lpstr>Wingdings 3</vt:lpstr>
      <vt:lpstr>Грань</vt:lpstr>
      <vt:lpstr>Рівняння теплового балансу</vt:lpstr>
      <vt:lpstr>Визначити температуру, яка встановиться при змішуванні 1 кг холодної води, при температурі 20° С, та 2 кг гарячої- при температурі 80° С. Втратами тепла та теплоємністю посудини знехтуйте.</vt:lpstr>
      <vt:lpstr>Розпочати</vt:lpstr>
      <vt:lpstr>Презентация PowerPoint</vt:lpstr>
      <vt:lpstr>Презентация PowerPoint</vt:lpstr>
      <vt:lpstr>Презентация PowerPoint</vt:lpstr>
      <vt:lpstr>Визначити масу холодної води, яку використали при змішування з гарячою водою, коли температура холодної води 20°С, маса гарячої води 30 кг - при температурі 60°С.Температура суміші – 50 °С Втратами тепла та теплоємністю посудини знехтуйте.</vt:lpstr>
      <vt:lpstr>Запропонуйте спосіб як визначити питому теплоємність металевої деталі маючи гарячу та холодну воду, мензурки та термометр.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Рівняння теплового балансу</dc:title>
  <dc:creator>1</dc:creator>
  <cp:lastModifiedBy>1</cp:lastModifiedBy>
  <cp:revision>15</cp:revision>
  <dcterms:created xsi:type="dcterms:W3CDTF">2021-10-24T14:27:56Z</dcterms:created>
  <dcterms:modified xsi:type="dcterms:W3CDTF">2021-10-24T16:43:31Z</dcterms:modified>
</cp:coreProperties>
</file>