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Inter" panose="020B0604020202020204" charset="0"/>
      <p:regular r:id="rId17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1C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00" d="100"/>
          <a:sy n="100" d="100"/>
        </p:scale>
        <p:origin x="4038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8769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715214"/>
            <a:ext cx="7556421" cy="3081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8050"/>
              </a:lnSpc>
              <a:buNone/>
            </a:pPr>
            <a:r>
              <a:rPr lang="en-US" sz="6450" b="1" dirty="0">
                <a:solidFill>
                  <a:srgbClr val="000000"/>
                </a:solidFill>
                <a:ea typeface="Petrona Bold" pitchFamily="34" charset="-122"/>
                <a:cs typeface="Arial" panose="020B0604020202020204" pitchFamily="34" charset="0"/>
              </a:rPr>
              <a:t>Теплова дія електричного струму</a:t>
            </a:r>
            <a:endParaRPr lang="en-US" sz="6450" dirty="0">
              <a:cs typeface="Arial" panose="020B060402020202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5136475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Урок про теплову дію струму, </a:t>
            </a:r>
            <a:endParaRPr lang="uk-UA" sz="1750" dirty="0">
              <a:solidFill>
                <a:srgbClr val="272525"/>
              </a:solidFill>
              <a:ea typeface="Inter" pitchFamily="34" charset="-122"/>
              <a:cs typeface="Inter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Закон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Джоуля-Ленца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та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застосування його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13433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80190" y="6315968"/>
            <a:ext cx="4031428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uk-UA" sz="2200" b="1" dirty="0">
                <a:solidFill>
                  <a:srgbClr val="272525"/>
                </a:solidFill>
                <a:ea typeface="Inter Bold" pitchFamily="34" charset="-122"/>
                <a:cs typeface="Inter Bold" pitchFamily="34" charset="-120"/>
              </a:rPr>
              <a:t>Микола РЕШЕТЮК</a:t>
            </a:r>
            <a:endParaRPr lang="en-US" sz="2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7166AA3-4271-468E-A9E9-208CC3636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012" y="599141"/>
            <a:ext cx="5954197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Теплова дія струму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632012" y="193871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10725" y="2015151"/>
            <a:ext cx="152876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1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1369128" y="1938713"/>
            <a:ext cx="2927747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Нагрівання провідника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369128" y="2818942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Струм нагріває провідник при проходженні.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523689" y="193871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677517" y="2015151"/>
            <a:ext cx="202525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2</a:t>
            </a:r>
            <a:endParaRPr lang="en-US" sz="2800" dirty="0"/>
          </a:p>
        </p:txBody>
      </p:sp>
      <p:sp>
        <p:nvSpPr>
          <p:cNvPr id="10" name="Text 7"/>
          <p:cNvSpPr/>
          <p:nvPr/>
        </p:nvSpPr>
        <p:spPr>
          <a:xfrm>
            <a:off x="5260805" y="1938713"/>
            <a:ext cx="2927747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Причина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5260805" y="2446872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Зіткнення заряджених частинок передає теплову енергію.</a:t>
            </a:r>
            <a:endParaRPr lang="en-US" sz="1750" dirty="0"/>
          </a:p>
        </p:txBody>
      </p:sp>
      <p:pic>
        <p:nvPicPr>
          <p:cNvPr id="2050" name="Picture 2" descr="Ел.динаміка ч.1 | Сайт викладача фізики">
            <a:extLst>
              <a:ext uri="{FF2B5EF4-FFF2-40B4-BE49-F238E27FC236}">
                <a16:creationId xmlns:a16="http://schemas.microsoft.com/office/drawing/2014/main" id="{DD3B3D5D-35A5-456E-841A-4693A964A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321" y="6033355"/>
            <a:ext cx="285750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hape 1">
            <a:extLst>
              <a:ext uri="{FF2B5EF4-FFF2-40B4-BE49-F238E27FC236}">
                <a16:creationId xmlns:a16="http://schemas.microsoft.com/office/drawing/2014/main" id="{ABF990EA-70C1-4662-A068-CE4FC06D4542}"/>
              </a:ext>
            </a:extLst>
          </p:cNvPr>
          <p:cNvSpPr/>
          <p:nvPr/>
        </p:nvSpPr>
        <p:spPr>
          <a:xfrm>
            <a:off x="705928" y="4311748"/>
            <a:ext cx="7386573" cy="1276451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5" name="Text 3">
            <a:extLst>
              <a:ext uri="{FF2B5EF4-FFF2-40B4-BE49-F238E27FC236}">
                <a16:creationId xmlns:a16="http://schemas.microsoft.com/office/drawing/2014/main" id="{70F0A13D-B02D-450E-9AF5-E3E2C962F3BA}"/>
              </a:ext>
            </a:extLst>
          </p:cNvPr>
          <p:cNvSpPr/>
          <p:nvPr/>
        </p:nvSpPr>
        <p:spPr>
          <a:xfrm>
            <a:off x="859963" y="4498738"/>
            <a:ext cx="7074216" cy="10791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900"/>
              </a:lnSpc>
            </a:pPr>
            <a:r>
              <a:rPr lang="uk-UA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Електричний струм 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 упорядкований, спрямований рух електрично заряджених частинок у речовині чи у вакуумі.</a:t>
            </a:r>
            <a:endParaRPr lang="uk-UA" sz="2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92322" y="2721654"/>
            <a:ext cx="6598682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Закон Джоуля-Ленца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6280190" y="4224292"/>
            <a:ext cx="7386573" cy="2065734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14624" y="4458727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Формулювання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6514624" y="4966885"/>
            <a:ext cx="696222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Кількість теплоти, що виділяється з провідника по якому протікає струм рівна добутку квадрату сили струму, опору цієї ділянки провідника і часу протікання струму.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2497712" y="2483865"/>
            <a:ext cx="1806773" cy="1433192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uk-UA" dirty="0"/>
          </a:p>
        </p:txBody>
      </p:sp>
      <p:sp>
        <p:nvSpPr>
          <p:cNvPr id="8" name="Text 5"/>
          <p:cNvSpPr/>
          <p:nvPr/>
        </p:nvSpPr>
        <p:spPr>
          <a:xfrm>
            <a:off x="12734504" y="2718300"/>
            <a:ext cx="1569981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uk-UA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 </a:t>
            </a:r>
            <a:r>
              <a:rPr lang="en-US" sz="2300" b="1" dirty="0" err="1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Формула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12671200" y="3226458"/>
            <a:ext cx="133318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 I</a:t>
            </a:r>
            <a:r>
              <a:rPr lang="en-US" sz="1750" baseline="3000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2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R t</a:t>
            </a:r>
            <a:endParaRPr lang="en-US" sz="175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C2F941-C028-4266-B0A5-C01FED001D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4007048"/>
            <a:ext cx="9923621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Формули закону Джоуля-Ленца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793790" y="5091470"/>
            <a:ext cx="13042821" cy="1966198"/>
          </a:xfrm>
          <a:prstGeom prst="roundRect">
            <a:avLst>
              <a:gd name="adj" fmla="val 4845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01410" y="5099090"/>
            <a:ext cx="130275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028224" y="5242798"/>
            <a:ext cx="6056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 I</a:t>
            </a:r>
            <a:r>
              <a:rPr lang="en-US" sz="1750" b="1" baseline="3000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2</a:t>
            </a:r>
            <a:r>
              <a:rPr lang="en-US" sz="1750" b="1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R t</a:t>
            </a:r>
            <a:endParaRPr lang="en-US" sz="1750" b="1" dirty="0"/>
          </a:p>
        </p:txBody>
      </p:sp>
      <p:sp>
        <p:nvSpPr>
          <p:cNvPr id="7" name="Text 4"/>
          <p:cNvSpPr/>
          <p:nvPr/>
        </p:nvSpPr>
        <p:spPr>
          <a:xfrm>
            <a:off x="7545824" y="5242798"/>
            <a:ext cx="6056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Основна формула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801410" y="5749409"/>
            <a:ext cx="13027581" cy="650319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1028224" y="5893118"/>
            <a:ext cx="6056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 U</a:t>
            </a:r>
            <a:r>
              <a:rPr lang="en-US" sz="1750" b="1" baseline="3000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2</a:t>
            </a:r>
            <a:r>
              <a:rPr lang="en-US" sz="1750" b="1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t / R</a:t>
            </a:r>
            <a:endParaRPr lang="en-US" sz="1750" b="1" dirty="0"/>
          </a:p>
        </p:txBody>
      </p:sp>
      <p:sp>
        <p:nvSpPr>
          <p:cNvPr id="10" name="Text 7"/>
          <p:cNvSpPr/>
          <p:nvPr/>
        </p:nvSpPr>
        <p:spPr>
          <a:xfrm>
            <a:off x="7545824" y="5893118"/>
            <a:ext cx="6056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Додаткова формула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801410" y="6399728"/>
            <a:ext cx="130275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1028224" y="6543437"/>
            <a:ext cx="6056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 U I t</a:t>
            </a:r>
            <a:endParaRPr lang="en-US" sz="1750" b="1" dirty="0"/>
          </a:p>
        </p:txBody>
      </p:sp>
      <p:sp>
        <p:nvSpPr>
          <p:cNvPr id="13" name="Text 10"/>
          <p:cNvSpPr/>
          <p:nvPr/>
        </p:nvSpPr>
        <p:spPr>
          <a:xfrm>
            <a:off x="7545824" y="6543437"/>
            <a:ext cx="60563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Додаткова формула</a:t>
            </a:r>
            <a:endParaRPr lang="en-US" sz="175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1C7CF61-E447-454D-A9FA-B227663A1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  <p:pic>
        <p:nvPicPr>
          <p:cNvPr id="15" name="Image 0" descr="preencoded.png">
            <a:extLst>
              <a:ext uri="{FF2B5EF4-FFF2-40B4-BE49-F238E27FC236}">
                <a16:creationId xmlns:a16="http://schemas.microsoft.com/office/drawing/2014/main" id="{39FCFC0C-C4CA-421D-93E0-446412FE55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367"/>
          <a:stretch/>
        </p:blipFill>
        <p:spPr>
          <a:xfrm rot="16200000">
            <a:off x="9154674" y="-1853584"/>
            <a:ext cx="3643133" cy="7322079"/>
          </a:xfrm>
          <a:prstGeom prst="rect">
            <a:avLst/>
          </a:prstGeom>
        </p:spPr>
      </p:pic>
      <p:pic>
        <p:nvPicPr>
          <p:cNvPr id="16" name="Image 0" descr="preencoded.png">
            <a:extLst>
              <a:ext uri="{FF2B5EF4-FFF2-40B4-BE49-F238E27FC236}">
                <a16:creationId xmlns:a16="http://schemas.microsoft.com/office/drawing/2014/main" id="{6FA3C7AC-A858-4B52-9CB3-CFBFC3B80C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367"/>
          <a:stretch/>
        </p:blipFill>
        <p:spPr>
          <a:xfrm rot="16200000" flipV="1">
            <a:off x="1837092" y="-1853583"/>
            <a:ext cx="3643131" cy="732207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198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9344" y="544473"/>
            <a:ext cx="7758113" cy="12992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100"/>
              </a:lnSpc>
              <a:buNone/>
            </a:pPr>
            <a:r>
              <a:rPr lang="en-US" sz="40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Електронагрівальні прилади</a:t>
            </a:r>
            <a:endParaRPr lang="en-US" sz="40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9344" y="2140625"/>
            <a:ext cx="494943" cy="49494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79344" y="2833449"/>
            <a:ext cx="2598658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Праска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6179344" y="3276957"/>
            <a:ext cx="7758113" cy="316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Нагріває тканину для прасування.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9344" y="4187547"/>
            <a:ext cx="494943" cy="49494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179344" y="4880372"/>
            <a:ext cx="2598658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Електрочайник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6179344" y="5323880"/>
            <a:ext cx="7758113" cy="316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Швидко нагріває воду для напоїв.</a:t>
            </a:r>
            <a:endParaRPr lang="en-US" sz="15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9344" y="6234470"/>
            <a:ext cx="494943" cy="49494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179344" y="6927294"/>
            <a:ext cx="2622113" cy="324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Лампа розжарення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6179344" y="7370802"/>
            <a:ext cx="7758113" cy="316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Перетворює електричну енергію на світло та тепло.</a:t>
            </a:r>
            <a:endParaRPr lang="en-US" sz="155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16179A2-AA59-4763-95E6-A1371DA6C5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98AD0F5-98E2-4460-8B3E-B684AB5EC84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1" r="8222"/>
          <a:stretch/>
        </p:blipFill>
        <p:spPr>
          <a:xfrm rot="16200000">
            <a:off x="9892685" y="3508020"/>
            <a:ext cx="6776089" cy="24610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50821"/>
            <a:ext cx="6008608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Лампа розжарення</a:t>
            </a:r>
            <a:endParaRPr lang="en-US" sz="46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1935242"/>
            <a:ext cx="1134070" cy="18145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216205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Цоколь</a:t>
            </a:r>
            <a:endParaRPr lang="en-US" sz="2300" dirty="0"/>
          </a:p>
        </p:txBody>
      </p:sp>
      <p:sp>
        <p:nvSpPr>
          <p:cNvPr id="6" name="Text 2"/>
          <p:cNvSpPr/>
          <p:nvPr/>
        </p:nvSpPr>
        <p:spPr>
          <a:xfrm>
            <a:off x="2268022" y="2670215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Основа лампи для підключення до мережі.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3749754"/>
            <a:ext cx="1134070" cy="18145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397656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Нитка розжарення</a:t>
            </a:r>
            <a:endParaRPr lang="en-US" sz="2300" dirty="0"/>
          </a:p>
        </p:txBody>
      </p:sp>
      <p:sp>
        <p:nvSpPr>
          <p:cNvPr id="9" name="Text 4"/>
          <p:cNvSpPr/>
          <p:nvPr/>
        </p:nvSpPr>
        <p:spPr>
          <a:xfrm>
            <a:off x="2268022" y="4484727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Вольфрамова нитка, нагрівається до 3000°C.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564267"/>
            <a:ext cx="1134070" cy="181451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68022" y="5791081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Інертний газ</a:t>
            </a:r>
            <a:endParaRPr lang="en-US" sz="2300" dirty="0"/>
          </a:p>
        </p:txBody>
      </p:sp>
      <p:sp>
        <p:nvSpPr>
          <p:cNvPr id="12" name="Text 6"/>
          <p:cNvSpPr/>
          <p:nvPr/>
        </p:nvSpPr>
        <p:spPr>
          <a:xfrm>
            <a:off x="2268022" y="6299240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Заповнює колбу для захисту нитки.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">
            <a:extLst>
              <a:ext uri="{FF2B5EF4-FFF2-40B4-BE49-F238E27FC236}">
                <a16:creationId xmlns:a16="http://schemas.microsoft.com/office/drawing/2014/main" id="{3DE0E58B-8977-4DD4-B2AA-EB41934456F2}"/>
              </a:ext>
            </a:extLst>
          </p:cNvPr>
          <p:cNvSpPr/>
          <p:nvPr/>
        </p:nvSpPr>
        <p:spPr>
          <a:xfrm>
            <a:off x="737024" y="5392570"/>
            <a:ext cx="3785739" cy="170283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4" name="Shape 1">
            <a:extLst>
              <a:ext uri="{FF2B5EF4-FFF2-40B4-BE49-F238E27FC236}">
                <a16:creationId xmlns:a16="http://schemas.microsoft.com/office/drawing/2014/main" id="{AF1D84E4-A122-4F37-8D23-FAF49ED75A25}"/>
              </a:ext>
            </a:extLst>
          </p:cNvPr>
          <p:cNvSpPr/>
          <p:nvPr/>
        </p:nvSpPr>
        <p:spPr>
          <a:xfrm>
            <a:off x="5189449" y="5392570"/>
            <a:ext cx="3785739" cy="170283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5" name="Shape 1">
            <a:extLst>
              <a:ext uri="{FF2B5EF4-FFF2-40B4-BE49-F238E27FC236}">
                <a16:creationId xmlns:a16="http://schemas.microsoft.com/office/drawing/2014/main" id="{6EE3F1A7-1097-4DF1-A4E9-150F7430EDA5}"/>
              </a:ext>
            </a:extLst>
          </p:cNvPr>
          <p:cNvSpPr/>
          <p:nvPr/>
        </p:nvSpPr>
        <p:spPr>
          <a:xfrm>
            <a:off x="9789584" y="5392570"/>
            <a:ext cx="3785739" cy="170283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" name="Text 0"/>
          <p:cNvSpPr/>
          <p:nvPr/>
        </p:nvSpPr>
        <p:spPr>
          <a:xfrm>
            <a:off x="885230" y="4276579"/>
            <a:ext cx="11273076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Коротке замикання та запобіжники</a:t>
            </a:r>
            <a:endParaRPr lang="en-US" sz="4650" dirty="0"/>
          </a:p>
        </p:txBody>
      </p:sp>
      <p:sp>
        <p:nvSpPr>
          <p:cNvPr id="3" name="Text 1"/>
          <p:cNvSpPr/>
          <p:nvPr/>
        </p:nvSpPr>
        <p:spPr>
          <a:xfrm>
            <a:off x="885230" y="5587814"/>
            <a:ext cx="3091101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Коротке замикання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885230" y="6186698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Різке збільшення струму через малий опір.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424368" y="5587814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Запобіжники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5424368" y="6186698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Біметалеві та плавкі для захисту від перегріву.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963507" y="5587814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Функція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9963507" y="6186698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Захист електричних кіл від пожеж.</a:t>
            </a:r>
            <a:endParaRPr lang="en-US" sz="175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D398150-6064-4FA4-BBA4-AD90DCD455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72F189C-1132-4A1F-8F79-C36F876231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89" t="9435" r="11559" b="7114"/>
          <a:stretch/>
        </p:blipFill>
        <p:spPr>
          <a:xfrm>
            <a:off x="737024" y="489833"/>
            <a:ext cx="4687344" cy="3219771"/>
          </a:xfrm>
          <a:prstGeom prst="rect">
            <a:avLst/>
          </a:prstGeom>
        </p:spPr>
      </p:pic>
      <p:pic>
        <p:nvPicPr>
          <p:cNvPr id="1026" name="Picture 2" descr="Коротке замикання проводки та наслідки -">
            <a:extLst>
              <a:ext uri="{FF2B5EF4-FFF2-40B4-BE49-F238E27FC236}">
                <a16:creationId xmlns:a16="http://schemas.microsoft.com/office/drawing/2014/main" id="{6FEA6390-758C-42A2-8A7A-52A6E1C00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8545" y="575718"/>
            <a:ext cx="3429000" cy="3048000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лавкая вставка 600А предохранитель ПР-2 (350-600А) 220В купить в  Днепропетровске - Биржа оборудования ProСтанки">
            <a:extLst>
              <a:ext uri="{FF2B5EF4-FFF2-40B4-BE49-F238E27FC236}">
                <a16:creationId xmlns:a16="http://schemas.microsoft.com/office/drawing/2014/main" id="{8356EA05-D400-41E8-95E3-2AC49D998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581" y="837655"/>
            <a:ext cx="1809750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05101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 err="1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Використання</a:t>
            </a: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 </a:t>
            </a:r>
            <a:endParaRPr lang="uk-UA" sz="4650" b="1" dirty="0">
              <a:solidFill>
                <a:srgbClr val="000000"/>
              </a:solidFill>
              <a:ea typeface="Petrona Bold" pitchFamily="34" charset="-122"/>
              <a:cs typeface="Petrona Bold" pitchFamily="34" charset="-120"/>
            </a:endParaRPr>
          </a:p>
          <a:p>
            <a:pPr marL="0" indent="0">
              <a:lnSpc>
                <a:spcPts val="5850"/>
              </a:lnSpc>
              <a:buNone/>
            </a:pPr>
            <a:r>
              <a:rPr lang="en-US" sz="4650" b="1" dirty="0" err="1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теплової</a:t>
            </a: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 дії струму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6605111" y="2633782"/>
            <a:ext cx="30480" cy="4790599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128843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288893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43913" y="2965371"/>
            <a:ext cx="152876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7867888" y="286059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Побут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7867888" y="3368754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Електроплитки, обігрівачі для домашнього комфорту.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845022" y="5043249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80333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19029" y="4879777"/>
            <a:ext cx="202525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2</a:t>
            </a:r>
            <a:endParaRPr lang="en-US" sz="2800" dirty="0"/>
          </a:p>
        </p:txBody>
      </p:sp>
      <p:sp>
        <p:nvSpPr>
          <p:cNvPr id="13" name="Text 10"/>
          <p:cNvSpPr/>
          <p:nvPr/>
        </p:nvSpPr>
        <p:spPr>
          <a:xfrm>
            <a:off x="7867888" y="477500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Промисловість</a:t>
            </a:r>
            <a:endParaRPr lang="en-US" sz="2300" dirty="0"/>
          </a:p>
        </p:txBody>
      </p:sp>
      <p:sp>
        <p:nvSpPr>
          <p:cNvPr id="14" name="Text 11"/>
          <p:cNvSpPr/>
          <p:nvPr/>
        </p:nvSpPr>
        <p:spPr>
          <a:xfrm>
            <a:off x="7867888" y="5283160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Електропечі, зварювання для виробничих процесів.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845022" y="6594753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16" name="Shape 13"/>
          <p:cNvSpPr/>
          <p:nvPr/>
        </p:nvSpPr>
        <p:spPr>
          <a:xfrm>
            <a:off x="6365200" y="635484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19267" y="6431280"/>
            <a:ext cx="202168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3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7867888" y="6326505"/>
            <a:ext cx="3527822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Сільське господарство</a:t>
            </a:r>
            <a:endParaRPr lang="en-US" sz="2300" dirty="0"/>
          </a:p>
        </p:txBody>
      </p:sp>
      <p:sp>
        <p:nvSpPr>
          <p:cNvPr id="19" name="Text 16"/>
          <p:cNvSpPr/>
          <p:nvPr/>
        </p:nvSpPr>
        <p:spPr>
          <a:xfrm>
            <a:off x="7867888" y="6834664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Обігрів теплиць, сушіння зерна для агросектору.</a:t>
            </a:r>
            <a:endParaRPr lang="en-US" sz="1750" dirty="0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98AFAB4-362F-45CB-BA34-DBA4E456A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937742"/>
            <a:ext cx="5954197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Розв'язання задачі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6280190" y="3022163"/>
            <a:ext cx="3664863" cy="170283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14623" y="3103429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 err="1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Умова</a:t>
            </a:r>
            <a:r>
              <a:rPr lang="uk-UA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: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6514623" y="3459626"/>
            <a:ext cx="3195995" cy="13429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R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=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10 Ом, </a:t>
            </a:r>
            <a:endParaRPr lang="uk-UA" sz="1750" dirty="0">
              <a:solidFill>
                <a:srgbClr val="272525"/>
              </a:solidFill>
              <a:ea typeface="Inter" pitchFamily="34" charset="-122"/>
              <a:cs typeface="Inter" pitchFamily="34" charset="-120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I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=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2 А, </a:t>
            </a:r>
            <a:endParaRPr lang="uk-UA" sz="1750" dirty="0">
              <a:solidFill>
                <a:srgbClr val="272525"/>
              </a:solidFill>
              <a:ea typeface="Inter" pitchFamily="34" charset="-122"/>
              <a:cs typeface="Inter" pitchFamily="34" charset="-120"/>
            </a:endParaRPr>
          </a:p>
          <a:p>
            <a:pPr marL="0" indent="0">
              <a:lnSpc>
                <a:spcPts val="240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t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=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1 </a:t>
            </a:r>
            <a:r>
              <a:rPr lang="en-US" sz="1750" dirty="0" err="1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год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.</a:t>
            </a:r>
            <a:endParaRPr lang="uk-UA" sz="1750" dirty="0">
              <a:solidFill>
                <a:srgbClr val="272525"/>
              </a:solidFill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400"/>
              </a:lnSpc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?</a:t>
            </a:r>
            <a:endParaRPr lang="uk-UA" sz="1750" dirty="0">
              <a:solidFill>
                <a:srgbClr val="272525"/>
              </a:solidFill>
              <a:ea typeface="Inter" pitchFamily="34" charset="-122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71867" y="3022163"/>
            <a:ext cx="3664863" cy="1702832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1278498" y="312347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 err="1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Розв'язок</a:t>
            </a:r>
            <a:r>
              <a:rPr lang="uk-UA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: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10296762" y="3625342"/>
            <a:ext cx="341507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I</a:t>
            </a:r>
            <a:r>
              <a:rPr lang="en-US" sz="1750" baseline="5000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2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*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R</a:t>
            </a:r>
            <a:r>
              <a:rPr lang="uk-UA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* 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t</a:t>
            </a:r>
            <a:endParaRPr lang="uk-UA" sz="1750" dirty="0">
              <a:solidFill>
                <a:srgbClr val="272525"/>
              </a:solidFill>
              <a:ea typeface="Inter" pitchFamily="34" charset="-122"/>
              <a:cs typeface="Inter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 2</a:t>
            </a:r>
            <a:r>
              <a:rPr lang="en-US" sz="1750" baseline="5000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2</a:t>
            </a: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 * 10 * 3600 = 144000 Дж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4951809"/>
            <a:ext cx="7556421" cy="1339929"/>
          </a:xfrm>
          <a:prstGeom prst="roundRect">
            <a:avLst>
              <a:gd name="adj" fmla="val 7110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14624" y="5186243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 err="1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Відповідь</a:t>
            </a:r>
            <a:r>
              <a:rPr lang="uk-UA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:</a:t>
            </a:r>
            <a:endParaRPr lang="en-US" sz="2300" dirty="0"/>
          </a:p>
        </p:txBody>
      </p:sp>
      <p:sp>
        <p:nvSpPr>
          <p:cNvPr id="12" name="Text 9"/>
          <p:cNvSpPr/>
          <p:nvPr/>
        </p:nvSpPr>
        <p:spPr>
          <a:xfrm>
            <a:off x="6514624" y="5694402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Q = 144 кДж</a:t>
            </a:r>
            <a:endParaRPr lang="en-US" sz="175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1A5B2EE-9485-4ED7-90DE-D284BC832D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5028" y="7618205"/>
            <a:ext cx="2305372" cy="53347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CBE247D-3C38-4395-A768-6C8CAAFB492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920" t="7993" r="7270" b="6163"/>
          <a:stretch/>
        </p:blipFill>
        <p:spPr>
          <a:xfrm>
            <a:off x="10670349" y="218043"/>
            <a:ext cx="3819378" cy="251537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47857" y="969120"/>
            <a:ext cx="5954197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ea typeface="Petrona Bold" pitchFamily="34" charset="-122"/>
                <a:cs typeface="Petrona Bold" pitchFamily="34" charset="-120"/>
              </a:rPr>
              <a:t>Підсумок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667181" y="224859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45894" y="2325029"/>
            <a:ext cx="152876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1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1404297" y="2248591"/>
            <a:ext cx="3287278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Закон Джоуля-Ленца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404297" y="2760416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Описує теплову дію електричного струму.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667181" y="42185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21009" y="4309030"/>
            <a:ext cx="202525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2</a:t>
            </a:r>
            <a:endParaRPr lang="en-US" sz="2800" dirty="0"/>
          </a:p>
        </p:txBody>
      </p:sp>
      <p:sp>
        <p:nvSpPr>
          <p:cNvPr id="10" name="Text 7"/>
          <p:cNvSpPr/>
          <p:nvPr/>
        </p:nvSpPr>
        <p:spPr>
          <a:xfrm>
            <a:off x="1404297" y="4218524"/>
            <a:ext cx="2927747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Застосування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1404297" y="4726683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Широке використання в побуті та промисловості.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623008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47857" y="6306523"/>
            <a:ext cx="202168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3</a:t>
            </a:r>
            <a:endParaRPr lang="en-US" sz="2800" dirty="0"/>
          </a:p>
        </p:txBody>
      </p:sp>
      <p:sp>
        <p:nvSpPr>
          <p:cNvPr id="14" name="Text 11"/>
          <p:cNvSpPr/>
          <p:nvPr/>
        </p:nvSpPr>
        <p:spPr>
          <a:xfrm>
            <a:off x="1530906" y="6230085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ea typeface="Petrona Bold" pitchFamily="34" charset="-122"/>
                <a:cs typeface="Petrona Bold" pitchFamily="34" charset="-120"/>
              </a:rPr>
              <a:t>Безпека</a:t>
            </a:r>
            <a:endParaRPr lang="en-US" sz="2300" dirty="0"/>
          </a:p>
        </p:txBody>
      </p:sp>
      <p:sp>
        <p:nvSpPr>
          <p:cNvPr id="15" name="Text 12"/>
          <p:cNvSpPr/>
          <p:nvPr/>
        </p:nvSpPr>
        <p:spPr>
          <a:xfrm>
            <a:off x="1530906" y="6738244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ea typeface="Inter" pitchFamily="34" charset="-122"/>
                <a:cs typeface="Inter" pitchFamily="34" charset="-120"/>
              </a:rPr>
              <a:t>Запобіжники захищають від короткого замикання.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317</Words>
  <Application>Microsoft Office PowerPoint</Application>
  <PresentationFormat>Произвольный</PresentationFormat>
  <Paragraphs>87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Calibri</vt:lpstr>
      <vt:lpstr>Inter Bold</vt:lpstr>
      <vt:lpstr>Arial</vt:lpstr>
      <vt:lpstr>Petrona Bold</vt:lpstr>
      <vt:lpstr>Inter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Nikolas</cp:lastModifiedBy>
  <cp:revision>12</cp:revision>
  <dcterms:created xsi:type="dcterms:W3CDTF">2024-11-05T15:15:06Z</dcterms:created>
  <dcterms:modified xsi:type="dcterms:W3CDTF">2024-11-18T18:51:33Z</dcterms:modified>
</cp:coreProperties>
</file>