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4195" r:id="rId4"/>
  </p:sldMasterIdLst>
  <p:notesMasterIdLst>
    <p:notesMasterId r:id="rId27"/>
  </p:notesMasterIdLst>
  <p:handoutMasterIdLst>
    <p:handoutMasterId r:id="rId28"/>
  </p:handoutMasterIdLst>
  <p:sldIdLst>
    <p:sldId id="280" r:id="rId5"/>
    <p:sldId id="257" r:id="rId6"/>
    <p:sldId id="279" r:id="rId7"/>
    <p:sldId id="281" r:id="rId8"/>
    <p:sldId id="282" r:id="rId9"/>
    <p:sldId id="283" r:id="rId10"/>
    <p:sldId id="284" r:id="rId11"/>
    <p:sldId id="286" r:id="rId12"/>
    <p:sldId id="285" r:id="rId13"/>
    <p:sldId id="287" r:id="rId14"/>
    <p:sldId id="288" r:id="rId15"/>
    <p:sldId id="291" r:id="rId16"/>
    <p:sldId id="289" r:id="rId17"/>
    <p:sldId id="292" r:id="rId18"/>
    <p:sldId id="294" r:id="rId19"/>
    <p:sldId id="293" r:id="rId20"/>
    <p:sldId id="297" r:id="rId21"/>
    <p:sldId id="300" r:id="rId22"/>
    <p:sldId id="301" r:id="rId23"/>
    <p:sldId id="302" r:id="rId24"/>
    <p:sldId id="298" r:id="rId25"/>
    <p:sldId id="296" r:id="rId26"/>
  </p:sldIdLst>
  <p:sldSz cx="12192000" cy="6858000"/>
  <p:notesSz cx="6858000" cy="9144000"/>
  <p:defaultTextStyle>
    <a:defPPr rtl="0"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B9509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868" autoAdjust="0"/>
  </p:normalViewPr>
  <p:slideViewPr>
    <p:cSldViewPr snapToGrid="0">
      <p:cViewPr>
        <p:scale>
          <a:sx n="100" d="100"/>
          <a:sy n="100" d="100"/>
        </p:scale>
        <p:origin x="183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3840" y="13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9B5FB6F5-51EC-43FD-B8CF-E736365348B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47FF874-B3EC-470E-8EA6-5BF0F789B4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C12A780-2B11-4296-BC1C-FBE57D95DF08}" type="datetime1">
              <a:rPr lang="ru-RU" smtClean="0"/>
              <a:t>10.08.2025</a:t>
            </a:fld>
            <a:endParaRPr lang="ru-RU" dirty="0"/>
          </a:p>
        </p:txBody>
      </p:sp>
      <p:sp>
        <p:nvSpPr>
          <p:cNvPr id="4" name="Нижний колонтитул 3">
            <a:extLst>
              <a:ext uri="{FF2B5EF4-FFF2-40B4-BE49-F238E27FC236}">
                <a16:creationId xmlns:a16="http://schemas.microsoft.com/office/drawing/2014/main" id="{40F35E46-8EA0-4D31-B53D-1DC006F225F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5" name="Номер слайда 4">
            <a:extLst>
              <a:ext uri="{FF2B5EF4-FFF2-40B4-BE49-F238E27FC236}">
                <a16:creationId xmlns:a16="http://schemas.microsoft.com/office/drawing/2014/main" id="{1089EA35-CB71-49D2-A823-EBB877793B8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7849CF80-918C-4346-8274-A92117EC4DD0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57244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807BB6-5E10-45BE-B765-52D0BC05DA1D}" type="datetime1">
              <a:rPr lang="ru-RU" smtClean="0"/>
              <a:pPr/>
              <a:t>10.08.2025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B0279F17-7BA4-49BC-BB37-7F646CF8D2F0}" type="slidenum">
              <a:rPr lang="ru-RU" noProof="0" smtClean="0"/>
              <a:t>‹№›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265740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B0279F17-7BA4-49BC-BB37-7F646CF8D2F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32430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ru-RU"/>
              <a:t>Создание структуры для подготовки:</a:t>
            </a:r>
          </a:p>
          <a:p>
            <a:pPr marL="182880" indent="-182880" rtl="0">
              <a:buFont typeface="+mj-lt"/>
              <a:buAutoNum type="arabicPeriod"/>
            </a:pPr>
            <a:r>
              <a:rPr lang="ru-RU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Знакомство с эпохой (используйте сочетание мультимедийных форматов и текста)</a:t>
            </a:r>
          </a:p>
          <a:p>
            <a:pPr marL="182880" indent="-182880" rtl="0">
              <a:buFont typeface="+mj-lt"/>
              <a:buAutoNum type="arabicPeriod"/>
            </a:pPr>
            <a:r>
              <a:rPr lang="ru-RU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Упорядочьте свои артефакты, чтобы показать, какой была жизнь в представляемой эпохе</a:t>
            </a:r>
          </a:p>
          <a:p>
            <a:pPr marL="182880" indent="-182880" rtl="0">
              <a:buFont typeface="+mj-lt"/>
              <a:buAutoNum type="arabicPeriod"/>
            </a:pPr>
            <a:r>
              <a:rPr lang="ru-RU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Подумайте об использовании раскадровки для создания структуры изображений и идей</a:t>
            </a:r>
          </a:p>
          <a:p>
            <a:pPr marL="182880" indent="-182880" rtl="0">
              <a:buFont typeface="+mj-lt"/>
              <a:buAutoNum type="arabicPeriod"/>
            </a:pPr>
            <a:r>
              <a:rPr lang="ru-RU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Подготовьте понятную и хорошо оформленную презентацию всех аспектов эпохи (людей, рабочих мест, еды, транспорта и т. д. Что еще следует добавить, чтобы добиться эффекта посещения эпохи для аудитории?)</a:t>
            </a:r>
          </a:p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0279F17-7BA4-49BC-BB37-7F646CF8D2F0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36592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0279F17-7BA4-49BC-BB37-7F646CF8D2F0}" type="slidenum">
              <a:rPr lang="ru-RU" noProof="0" smtClean="0"/>
              <a:t>16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9722720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DB2DA951-EB27-434B-99E2-06C0F20230AA}" type="datetime1">
              <a:rPr lang="ru-RU" noProof="0" smtClean="0"/>
              <a:t>10.08.2025</a:t>
            </a:fld>
            <a:endParaRPr lang="ru-RU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30EA680-D336-4FF7-8B7A-9848BB0A1C32}" type="slidenum">
              <a:rPr lang="ru-RU" noProof="0" smtClean="0"/>
              <a:t>‹№›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5284478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4912756-3ADE-4147-9071-02B9575ECEF8}" type="datetime1">
              <a:rPr lang="ru-RU" noProof="0" smtClean="0"/>
              <a:t>10.08.2025</a:t>
            </a:fld>
            <a:endParaRPr lang="ru-RU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30EA680-D336-4FF7-8B7A-9848BB0A1C32}" type="slidenum">
              <a:rPr lang="ru-RU" noProof="0" smtClean="0"/>
              <a:t>‹№›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107215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4C81AB9-384E-4B37-8E8F-03F439C0C891}" type="datetime1">
              <a:rPr lang="ru-RU" noProof="0" smtClean="0"/>
              <a:t>10.08.2025</a:t>
            </a:fld>
            <a:endParaRPr lang="ru-RU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30EA680-D336-4FF7-8B7A-9848BB0A1C32}" type="slidenum">
              <a:rPr lang="ru-RU" noProof="0" smtClean="0"/>
              <a:t>‹№›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297503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AF731A8-00CB-46C3-9F28-5BCF50B4D87E}" type="datetime1">
              <a:rPr lang="ru-RU" noProof="0" smtClean="0"/>
              <a:t>10.08.2025</a:t>
            </a:fld>
            <a:endParaRPr lang="ru-RU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30EA680-D336-4FF7-8B7A-9848BB0A1C32}" type="slidenum">
              <a:rPr lang="ru-RU" noProof="0" smtClean="0"/>
              <a:t>‹№›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416197790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AE15447-B82B-4AE5-BB9A-EB88153ED292}" type="datetime1">
              <a:rPr lang="ru-RU" noProof="0" smtClean="0"/>
              <a:t>10.08.2025</a:t>
            </a:fld>
            <a:endParaRPr lang="ru-RU" noProof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30EA680-D336-4FF7-8B7A-9848BB0A1C32}" type="slidenum">
              <a:rPr lang="ru-RU" noProof="0" smtClean="0"/>
              <a:t>‹№›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170127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926F5CE2-5323-431F-ADD6-1AD896F7C8A8}" type="datetime1">
              <a:rPr lang="ru-RU" noProof="0" smtClean="0"/>
              <a:t>10.08.2025</a:t>
            </a:fld>
            <a:endParaRPr lang="ru-RU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30EA680-D336-4FF7-8B7A-9848BB0A1C32}" type="slidenum">
              <a:rPr lang="ru-RU" noProof="0" smtClean="0"/>
              <a:t>‹№›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3242639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9546944-72DC-45BE-BAF2-00DAFC31F061}" type="datetime1">
              <a:rPr lang="ru-RU" noProof="0" smtClean="0"/>
              <a:t>10.08.2025</a:t>
            </a:fld>
            <a:endParaRPr lang="ru-RU" noProof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30EA680-D336-4FF7-8B7A-9848BB0A1C32}" type="slidenum">
              <a:rPr lang="ru-RU" noProof="0" smtClean="0"/>
              <a:t>‹№›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881773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AF731A8-00CB-46C3-9F28-5BCF50B4D87E}" type="datetime1">
              <a:rPr lang="ru-RU" noProof="0" smtClean="0"/>
              <a:t>10.08.2025</a:t>
            </a:fld>
            <a:endParaRPr lang="ru-RU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30EA680-D336-4FF7-8B7A-9848BB0A1C32}" type="slidenum">
              <a:rPr lang="ru-RU" noProof="0" smtClean="0"/>
              <a:t>‹№›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940377870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AF731A8-00CB-46C3-9F28-5BCF50B4D87E}" type="datetime1">
              <a:rPr lang="ru-RU" noProof="0" smtClean="0"/>
              <a:t>10.08.2025</a:t>
            </a:fld>
            <a:endParaRPr lang="ru-RU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30EA680-D336-4FF7-8B7A-9848BB0A1C32}" type="slidenum">
              <a:rPr lang="ru-RU" noProof="0" smtClean="0"/>
              <a:t>‹№›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134072000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AF731A8-00CB-46C3-9F28-5BCF50B4D87E}" type="datetime1">
              <a:rPr lang="ru-RU" noProof="0" smtClean="0"/>
              <a:t>10.08.2025</a:t>
            </a:fld>
            <a:endParaRPr lang="ru-RU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30EA680-D336-4FF7-8B7A-9848BB0A1C32}" type="slidenum">
              <a:rPr lang="ru-RU" noProof="0" smtClean="0"/>
              <a:t>‹№›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61609399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AF731A8-00CB-46C3-9F28-5BCF50B4D87E}" type="datetime1">
              <a:rPr lang="ru-RU" noProof="0" smtClean="0"/>
              <a:t>10.08.2025</a:t>
            </a:fld>
            <a:endParaRPr lang="ru-RU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30EA680-D336-4FF7-8B7A-9848BB0A1C32}" type="slidenum">
              <a:rPr lang="ru-RU" noProof="0" smtClean="0"/>
              <a:t>‹№›</a:t>
            </a:fld>
            <a:endParaRPr lang="ru-RU" noProof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41503176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AF731A8-00CB-46C3-9F28-5BCF50B4D87E}" type="datetime1">
              <a:rPr lang="ru-RU" noProof="0" smtClean="0"/>
              <a:t>10.08.2025</a:t>
            </a:fld>
            <a:endParaRPr lang="ru-RU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30EA680-D336-4FF7-8B7A-9848BB0A1C32}" type="slidenum">
              <a:rPr lang="ru-RU" noProof="0" smtClean="0"/>
              <a:t>‹№›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810051518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AF731A8-00CB-46C3-9F28-5BCF50B4D87E}" type="datetime1">
              <a:rPr lang="ru-RU" noProof="0" smtClean="0"/>
              <a:t>10.08.2025</a:t>
            </a:fld>
            <a:endParaRPr lang="ru-RU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30EA680-D336-4FF7-8B7A-9848BB0A1C32}" type="slidenum">
              <a:rPr lang="ru-RU" noProof="0" smtClean="0"/>
              <a:t>‹№›</a:t>
            </a:fld>
            <a:endParaRPr lang="ru-RU" noProof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62594932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AF731A8-00CB-46C3-9F28-5BCF50B4D87E}" type="datetime1">
              <a:rPr lang="ru-RU" noProof="0" smtClean="0"/>
              <a:t>10.08.2025</a:t>
            </a:fld>
            <a:endParaRPr lang="ru-RU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30EA680-D336-4FF7-8B7A-9848BB0A1C32}" type="slidenum">
              <a:rPr lang="ru-RU" noProof="0" smtClean="0"/>
              <a:t>‹№›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348712769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AF731A8-00CB-46C3-9F28-5BCF50B4D87E}" type="datetime1">
              <a:rPr lang="ru-RU" noProof="0" smtClean="0"/>
              <a:t>10.08.2025</a:t>
            </a:fld>
            <a:endParaRPr lang="ru-RU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30EA680-D336-4FF7-8B7A-9848BB0A1C32}" type="slidenum">
              <a:rPr lang="ru-RU" noProof="0" smtClean="0"/>
              <a:t>‹№›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848353229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AF731A8-00CB-46C3-9F28-5BCF50B4D87E}" type="datetime1">
              <a:rPr lang="ru-RU" noProof="0" smtClean="0"/>
              <a:t>10.08.2025</a:t>
            </a:fld>
            <a:endParaRPr lang="ru-RU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30EA680-D336-4FF7-8B7A-9848BB0A1C32}" type="slidenum">
              <a:rPr lang="ru-RU" noProof="0" smtClean="0"/>
              <a:t>‹№›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301120476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Объект + фото спра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 7"/>
          <p:cNvCxnSpPr>
            <a:cxnSpLocks/>
          </p:cNvCxnSpPr>
          <p:nvPr/>
        </p:nvCxnSpPr>
        <p:spPr>
          <a:xfrm>
            <a:off x="1295401" y="2421466"/>
            <a:ext cx="358038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295403" y="982132"/>
            <a:ext cx="3580380" cy="1303867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r>
              <a:rPr lang="ru-RU" noProof="0"/>
              <a:t>Щелкните, чтобы изменить заголовок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3D4E178-1D0F-4391-B967-FCC83BE230FD}" type="datetime1">
              <a:rPr lang="ru-RU" noProof="0" smtClean="0"/>
              <a:t>10.08.2025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30EA680-D336-4FF7-8B7A-9848BB0A1C32}" type="slidenum">
              <a:rPr lang="ru-RU" noProof="0" smtClean="0"/>
              <a:t>‹№›</a:t>
            </a:fld>
            <a:endParaRPr lang="ru-RU" noProof="0"/>
          </a:p>
        </p:txBody>
      </p:sp>
      <p:sp>
        <p:nvSpPr>
          <p:cNvPr id="10" name="Параллелограмм 9">
            <a:extLst>
              <a:ext uri="{FF2B5EF4-FFF2-40B4-BE49-F238E27FC236}">
                <a16:creationId xmlns:a16="http://schemas.microsoft.com/office/drawing/2014/main" id="{9C4F6082-2952-43DC-9B9C-74C88B262CE9}"/>
              </a:ext>
            </a:extLst>
          </p:cNvPr>
          <p:cNvSpPr/>
          <p:nvPr userDrawn="1"/>
        </p:nvSpPr>
        <p:spPr>
          <a:xfrm rot="5400000">
            <a:off x="6801681" y="1316976"/>
            <a:ext cx="4037344" cy="5975391"/>
          </a:xfrm>
          <a:prstGeom prst="parallelogram">
            <a:avLst>
              <a:gd name="adj" fmla="val 12608"/>
            </a:avLst>
          </a:prstGeom>
          <a:gradFill>
            <a:gsLst>
              <a:gs pos="11000">
                <a:schemeClr val="tx1">
                  <a:alpha val="0"/>
                </a:schemeClr>
              </a:gs>
              <a:gs pos="100000">
                <a:schemeClr val="tx1"/>
              </a:gs>
            </a:gsLst>
            <a:lin ang="5400000" scaled="1"/>
          </a:gradFill>
          <a:ln>
            <a:noFill/>
          </a:ln>
          <a:effectLst>
            <a:softEdge rad="317500"/>
          </a:effectLst>
          <a:scene3d>
            <a:camera prst="orthographicFront"/>
            <a:lightRig rig="threePt" dir="t">
              <a:rot lat="0" lon="0" rev="20400000"/>
            </a:lightRig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1" name="Прямоугольник: скругленные углы 10">
            <a:extLst>
              <a:ext uri="{FF2B5EF4-FFF2-40B4-BE49-F238E27FC236}">
                <a16:creationId xmlns:a16="http://schemas.microsoft.com/office/drawing/2014/main" id="{67618976-780E-4131-85CD-66F013F5ACDE}"/>
              </a:ext>
            </a:extLst>
          </p:cNvPr>
          <p:cNvSpPr/>
          <p:nvPr userDrawn="1"/>
        </p:nvSpPr>
        <p:spPr>
          <a:xfrm rot="-120000">
            <a:off x="5372113" y="869568"/>
            <a:ext cx="5703690" cy="4902845"/>
          </a:xfrm>
          <a:prstGeom prst="roundRect">
            <a:avLst>
              <a:gd name="adj" fmla="val 454"/>
            </a:avLst>
          </a:prstGeom>
          <a:blipFill dpi="0" rotWithShape="1">
            <a:blip r:embed="rId2" cstate="screen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4000"/>
                      </a14:imgEffect>
                      <a14:imgEffect>
                        <a14:saturation sat="0"/>
                      </a14:imgEffect>
                      <a14:imgEffect>
                        <a14:brightnessContrast bright="4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20000" sy="20000" flip="xy" algn="tl"/>
          </a:blipFill>
          <a:ln>
            <a:noFill/>
          </a:ln>
          <a:effectLst/>
          <a:scene3d>
            <a:camera prst="orthographicFront"/>
            <a:lightRig rig="threePt" dir="t">
              <a:rot lat="0" lon="0" rev="20400000"/>
            </a:lightRig>
          </a:scene3d>
          <a:sp3d>
            <a:bevelT w="127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2" name="Рисунок 17">
            <a:extLst>
              <a:ext uri="{FF2B5EF4-FFF2-40B4-BE49-F238E27FC236}">
                <a16:creationId xmlns:a16="http://schemas.microsoft.com/office/drawing/2014/main" id="{01E4A9BC-C863-435A-8A18-508AE86DCBB7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 rot="-120000" flipH="1">
            <a:off x="5584031" y="1077708"/>
            <a:ext cx="5279854" cy="4486565"/>
          </a:xfrm>
          <a:solidFill>
            <a:schemeClr val="tx1">
              <a:lumMod val="75000"/>
              <a:lumOff val="25000"/>
            </a:schemeClr>
          </a:solidFill>
          <a:effectLst>
            <a:innerShdw blurRad="25400" dist="12700" dir="13500000">
              <a:prstClr val="black">
                <a:alpha val="16000"/>
              </a:prstClr>
            </a:innerShdw>
          </a:effectLst>
        </p:spPr>
        <p:txBody>
          <a:bodyPr lIns="180000" rIns="180000" rtlCol="0" anchor="ctr"/>
          <a:lstStyle>
            <a:lvl1pPr marL="0" indent="0" algn="ctr">
              <a:buNone/>
              <a:defRPr sz="16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rtl="0"/>
            <a:r>
              <a:rPr lang="ru-RU" noProof="0"/>
              <a:t>Вставьте или перетащите свое фото</a:t>
            </a:r>
          </a:p>
        </p:txBody>
      </p:sp>
      <p:sp>
        <p:nvSpPr>
          <p:cNvPr id="13" name="Текст 3">
            <a:extLst>
              <a:ext uri="{FF2B5EF4-FFF2-40B4-BE49-F238E27FC236}">
                <a16:creationId xmlns:a16="http://schemas.microsoft.com/office/drawing/2014/main" id="{809CB875-1032-49F8-A74E-BD0BA58F97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95400" y="2556934"/>
            <a:ext cx="3580381" cy="3312054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7824540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Объект + фото спра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 7"/>
          <p:cNvCxnSpPr>
            <a:cxnSpLocks/>
          </p:cNvCxnSpPr>
          <p:nvPr/>
        </p:nvCxnSpPr>
        <p:spPr>
          <a:xfrm>
            <a:off x="1295401" y="2421466"/>
            <a:ext cx="358038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295403" y="982132"/>
            <a:ext cx="3580380" cy="1303867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r>
              <a:rPr lang="ru-RU" noProof="0"/>
              <a:t>Щелкните, чтобы изменить заголовок</a:t>
            </a:r>
          </a:p>
        </p:txBody>
      </p:sp>
      <p:sp>
        <p:nvSpPr>
          <p:cNvPr id="3" name="Объект 2"/>
          <p:cNvSpPr>
            <a:spLocks noGrp="1"/>
          </p:cNvSpPr>
          <p:nvPr>
            <p:ph sz="half" idx="1"/>
          </p:nvPr>
        </p:nvSpPr>
        <p:spPr>
          <a:xfrm>
            <a:off x="5288294" y="895547"/>
            <a:ext cx="5871325" cy="4974901"/>
          </a:xfrm>
        </p:spPr>
        <p:txBody>
          <a:bodyPr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91CDC81-1DB1-4E5D-9F5E-0568F0034311}" type="datetime1">
              <a:rPr lang="ru-RU" noProof="0" smtClean="0"/>
              <a:t>10.08.2025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30EA680-D336-4FF7-8B7A-9848BB0A1C32}" type="slidenum">
              <a:rPr lang="ru-RU" noProof="0" smtClean="0"/>
              <a:t>‹№›</a:t>
            </a:fld>
            <a:endParaRPr lang="ru-RU" noProof="0"/>
          </a:p>
        </p:txBody>
      </p:sp>
      <p:sp>
        <p:nvSpPr>
          <p:cNvPr id="13" name="Текст 3">
            <a:extLst>
              <a:ext uri="{FF2B5EF4-FFF2-40B4-BE49-F238E27FC236}">
                <a16:creationId xmlns:a16="http://schemas.microsoft.com/office/drawing/2014/main" id="{379CAAA9-085A-46C2-A892-DE935E67C3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95400" y="2556934"/>
            <a:ext cx="3580381" cy="3312054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8871136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AF731A8-00CB-46C3-9F28-5BCF50B4D87E}" type="datetime1">
              <a:rPr lang="ru-RU" noProof="0" smtClean="0"/>
              <a:t>10.08.2025</a:t>
            </a:fld>
            <a:endParaRPr lang="ru-RU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rtl="0"/>
            <a:fld id="{330EA680-D336-4FF7-8B7A-9848BB0A1C32}" type="slidenum">
              <a:rPr lang="ru-RU" noProof="0" smtClean="0"/>
              <a:t>‹№›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241111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6" r:id="rId1"/>
    <p:sldLayoutId id="2147484197" r:id="rId2"/>
    <p:sldLayoutId id="2147484198" r:id="rId3"/>
    <p:sldLayoutId id="2147484199" r:id="rId4"/>
    <p:sldLayoutId id="2147484200" r:id="rId5"/>
    <p:sldLayoutId id="2147484201" r:id="rId6"/>
    <p:sldLayoutId id="2147484202" r:id="rId7"/>
    <p:sldLayoutId id="2147484203" r:id="rId8"/>
    <p:sldLayoutId id="2147484204" r:id="rId9"/>
    <p:sldLayoutId id="2147484205" r:id="rId10"/>
    <p:sldLayoutId id="2147484206" r:id="rId11"/>
    <p:sldLayoutId id="2147484207" r:id="rId12"/>
    <p:sldLayoutId id="2147484208" r:id="rId13"/>
    <p:sldLayoutId id="2147484209" r:id="rId14"/>
    <p:sldLayoutId id="2147484210" r:id="rId15"/>
    <p:sldLayoutId id="2147484211" r:id="rId16"/>
    <p:sldLayoutId id="2147484193" r:id="rId17"/>
    <p:sldLayoutId id="2147484194" r:id="rId18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-152419" y="654057"/>
            <a:ext cx="10992138" cy="39952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6000" b="1" i="1" dirty="0">
                <a:solidFill>
                  <a:schemeClr val="tx1"/>
                </a:solidFill>
              </a:rPr>
              <a:t>Тема уроку </a:t>
            </a:r>
            <a:br>
              <a:rPr lang="uk-UA" sz="6000" b="1" i="1" dirty="0">
                <a:solidFill>
                  <a:schemeClr val="tx1"/>
                </a:solidFill>
              </a:rPr>
            </a:br>
            <a:r>
              <a:rPr lang="uk-UA" sz="6000" b="1" i="1" dirty="0">
                <a:solidFill>
                  <a:schemeClr val="tx1"/>
                </a:solidFill>
              </a:rPr>
              <a:t>Електромагнітне поле. Електромагнітні хвилі</a:t>
            </a:r>
            <a:endParaRPr lang="ru-RU" sz="6000" dirty="0">
              <a:solidFill>
                <a:schemeClr val="tx1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11372045" y="126023"/>
            <a:ext cx="528033" cy="528034"/>
          </a:xfrm>
          <a:prstGeom prst="ellipse">
            <a:avLst/>
          </a:prstGeom>
          <a:solidFill>
            <a:srgbClr val="8B950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1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82703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901760" y="1593165"/>
            <a:ext cx="8718758" cy="408641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uk-UA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Необхідно прагнути показати фізичне явище</a:t>
            </a:r>
            <a:b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так, щоб воно не було  відірване від життя</a:t>
            </a:r>
            <a:b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П. Капіца</a:t>
            </a:r>
            <a:endParaRPr lang="ru-RU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11372045" y="126023"/>
            <a:ext cx="528033" cy="528034"/>
          </a:xfrm>
          <a:prstGeom prst="ellipse">
            <a:avLst/>
          </a:prstGeom>
          <a:solidFill>
            <a:srgbClr val="8B950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2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4808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89419" y="327792"/>
            <a:ext cx="3401236" cy="65253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	</a:t>
            </a:r>
            <a:endParaRPr lang="ru-RU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89839" y="1365161"/>
            <a:ext cx="8265261" cy="3447098"/>
          </a:xfr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	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 електромагнітного поля.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	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 електромагнітної хвилі: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4900" indent="457200"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фізичні характеристики електромагнітної хвилі;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4900" indent="457200"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досліди Г. Герца;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4900" indent="457200">
              <a:buFont typeface="Arial" panose="020B0604020202020204" pitchFamily="34" charset="0"/>
              <a:buChar char="•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властивості електромагнітних хвиль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Практичне використання електромагнітних хвиль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>
              <a:buNone/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11372045" y="126023"/>
            <a:ext cx="528033" cy="528034"/>
          </a:xfrm>
          <a:prstGeom prst="ellipse">
            <a:avLst/>
          </a:prstGeom>
          <a:solidFill>
            <a:srgbClr val="8B950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3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07318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Джеймс Клерк Максвелл — Вікіпеді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38" y="326288"/>
            <a:ext cx="3128689" cy="3910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2"/>
          <p:cNvSpPr txBox="1">
            <a:spLocks/>
          </p:cNvSpPr>
          <p:nvPr/>
        </p:nvSpPr>
        <p:spPr>
          <a:xfrm>
            <a:off x="331038" y="4289628"/>
            <a:ext cx="3135201" cy="959237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uk-UA" sz="2400" b="1" dirty="0">
                <a:solidFill>
                  <a:schemeClr val="tx1"/>
                </a:solidFill>
              </a:rPr>
              <a:t>Джеймс Максвелл</a:t>
            </a:r>
          </a:p>
          <a:p>
            <a:pPr marL="0" indent="0" algn="ctr">
              <a:buFont typeface="Wingdings 3" charset="2"/>
              <a:buNone/>
            </a:pPr>
            <a:r>
              <a:rPr lang="uk-UA" sz="2400" b="1" dirty="0">
                <a:solidFill>
                  <a:schemeClr val="tx1"/>
                </a:solidFill>
              </a:rPr>
              <a:t>(1831-1879)</a:t>
            </a:r>
            <a:endParaRPr lang="ru-RU" sz="2400" b="1" dirty="0">
              <a:solidFill>
                <a:schemeClr val="tx1"/>
              </a:solidFill>
            </a:endParaRPr>
          </a:p>
        </p:txBody>
      </p:sp>
      <p:pic>
        <p:nvPicPr>
          <p:cNvPr id="1028" name="Picture 4" descr="Електромагнітне поле й електромагнітні хвилі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758"/>
          <a:stretch/>
        </p:blipFill>
        <p:spPr bwMode="auto">
          <a:xfrm>
            <a:off x="3592487" y="2836940"/>
            <a:ext cx="8083412" cy="2800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Объект 2"/>
          <p:cNvSpPr txBox="1">
            <a:spLocks/>
          </p:cNvSpPr>
          <p:nvPr/>
        </p:nvSpPr>
        <p:spPr>
          <a:xfrm>
            <a:off x="4720588" y="5728238"/>
            <a:ext cx="5827210" cy="461665"/>
          </a:xfrm>
          <a:prstGeom prst="rect">
            <a:avLst/>
          </a:prstGeom>
          <a:solidFill>
            <a:srgbClr val="CCFF66"/>
          </a:solidFill>
          <a:ln w="28575">
            <a:noFill/>
          </a:ln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Поширення електромагнітного поля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Объект 2"/>
          <p:cNvSpPr txBox="1">
            <a:spLocks/>
          </p:cNvSpPr>
          <p:nvPr/>
        </p:nvSpPr>
        <p:spPr>
          <a:xfrm>
            <a:off x="3953813" y="497269"/>
            <a:ext cx="6181860" cy="830997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Передбачив існування електромагнітних хвиль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11372045" y="126023"/>
            <a:ext cx="528033" cy="528034"/>
          </a:xfrm>
          <a:prstGeom prst="ellipse">
            <a:avLst/>
          </a:prstGeom>
          <a:solidFill>
            <a:srgbClr val="8B950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4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60359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437" y="4016852"/>
            <a:ext cx="5062873" cy="265198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43437" y="193183"/>
            <a:ext cx="94702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Фізичні характеристики електромагнітної хвилі (ЕМХ)</a:t>
            </a:r>
            <a:endParaRPr lang="ru-RU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/>
              <p:cNvSpPr/>
              <p:nvPr/>
            </p:nvSpPr>
            <p:spPr>
              <a:xfrm>
                <a:off x="343437" y="866332"/>
                <a:ext cx="11376338" cy="263572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>
                  <a:lnSpc>
                    <a:spcPct val="150000"/>
                  </a:lnSpc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uk-UA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ЕМХ-</a:t>
                </a:r>
                <a:r>
                  <a:rPr lang="uk-UA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поперечн</a:t>
                </a:r>
                <a:r>
                  <a:rPr lang="uk-UA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а хвиля</a:t>
                </a:r>
                <a:r>
                  <a:rPr lang="uk-UA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ru-RU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uk-UA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𝑬</m:t>
                        </m:r>
                      </m:e>
                    </m:acc>
                    <m:r>
                      <a:rPr lang="uk-UA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⊥</m:t>
                    </m:r>
                    <m:acc>
                      <m:accPr>
                        <m:chr m:val="⃗"/>
                        <m:ctrlPr>
                          <a:rPr lang="ru-RU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uk-UA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𝑩</m:t>
                        </m:r>
                      </m:e>
                    </m:acc>
                  </m:oMath>
                </a14:m>
                <a:r>
                  <a:rPr lang="uk-UA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ru-RU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uk-UA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𝑬</m:t>
                        </m:r>
                      </m:e>
                    </m:acc>
                    <m:r>
                      <a:rPr lang="uk-UA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⊥</m:t>
                    </m:r>
                    <m:acc>
                      <m:accPr>
                        <m:chr m:val="⃗"/>
                        <m:ctrlPr>
                          <a:rPr lang="ru-RU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uk-UA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𝛖</m:t>
                        </m:r>
                      </m:e>
                    </m:acc>
                  </m:oMath>
                </a14:m>
                <a:r>
                  <a:rPr lang="uk-UA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ru-RU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uk-UA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𝑩</m:t>
                        </m:r>
                      </m:e>
                    </m:acc>
                    <m:r>
                      <a:rPr lang="uk-UA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⊥</m:t>
                    </m:r>
                    <m:acc>
                      <m:accPr>
                        <m:chr m:val="⃗"/>
                        <m:ctrlPr>
                          <a:rPr lang="ru-RU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uk-UA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𝛖</m:t>
                        </m:r>
                      </m:e>
                    </m:acc>
                  </m:oMath>
                </a14:m>
                <a:r>
                  <a:rPr lang="uk-UA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ru-RU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>
                  <a:lnSpc>
                    <a:spcPct val="150000"/>
                  </a:lnSpc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uk-UA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ЕМХ як і механічна характеризується </a:t>
                </a:r>
                <a:r>
                  <a:rPr lang="uk-UA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частотою ν</a:t>
                </a:r>
                <a:r>
                  <a:rPr lang="uk-UA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uk-UA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довжиною λ </a:t>
                </a:r>
                <a:r>
                  <a:rPr lang="uk-UA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і </a:t>
                </a:r>
                <a:r>
                  <a:rPr lang="uk-UA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швидкістю</a:t>
                </a:r>
                <a:r>
                  <a:rPr lang="uk-UA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uk-UA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поширення υ: υ=</a:t>
                </a:r>
                <a:r>
                  <a:rPr lang="uk-UA" b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λν</a:t>
                </a:r>
                <a:r>
                  <a:rPr lang="uk-UA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</a:t>
                </a:r>
                <a:endParaRPr lang="ru-RU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>
                  <a:lnSpc>
                    <a:spcPct val="150000"/>
                  </a:lnSpc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uk-UA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Всі</a:t>
                </a:r>
                <a:r>
                  <a:rPr lang="uk-UA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ЕМХ у вакуумі поширюється з однаковою швидкістю </a:t>
                </a:r>
                <a:r>
                  <a:rPr lang="uk-UA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υ=c=3·10</a:t>
                </a:r>
                <a:r>
                  <a:rPr lang="uk-UA" b="1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8</a:t>
                </a:r>
                <a:r>
                  <a:rPr lang="uk-UA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м/с;</a:t>
                </a:r>
                <a:endParaRPr lang="ru-RU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>
                  <a:lnSpc>
                    <a:spcPct val="150000"/>
                  </a:lnSpc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uk-UA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Під час переходу з одного середовища в інше швидкість поширення ЕМХ і її </a:t>
                </a:r>
              </a:p>
              <a:p>
                <a:pPr lvl="0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k-UA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довжина змінюється, а </a:t>
                </a:r>
                <a:r>
                  <a:rPr lang="uk-UA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частота залишається незмінною</a:t>
                </a:r>
                <a:r>
                  <a:rPr lang="uk-UA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</a:t>
                </a:r>
                <a:endParaRPr lang="ru-RU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>
                  <a:lnSpc>
                    <a:spcPct val="150000"/>
                  </a:lnSpc>
                  <a:spcAft>
                    <a:spcPts val="0"/>
                  </a:spcAft>
                  <a:buFont typeface="Symbol" panose="05050102010706020507" pitchFamily="18" charset="2"/>
                  <a:buChar char=""/>
                </a:pPr>
                <a:r>
                  <a:rPr lang="uk-UA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Енергія</a:t>
                </a:r>
                <a:r>
                  <a:rPr lang="uk-UA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uk-UA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W</a:t>
                </a:r>
                <a:r>
                  <a:rPr lang="uk-UA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ЕМХ прямо пропорційна її частоті в четвертому степені: </a:t>
                </a:r>
                <a:r>
                  <a:rPr lang="uk-UA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W</a:t>
                </a:r>
                <a14:m>
                  <m:oMath xmlns:m="http://schemas.openxmlformats.org/officeDocument/2006/math">
                    <m:r>
                      <a:rPr lang="uk-UA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~</m:t>
                    </m:r>
                  </m:oMath>
                </a14:m>
                <a:r>
                  <a:rPr lang="uk-UA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ν</a:t>
                </a:r>
                <a:r>
                  <a:rPr lang="uk-UA" b="1" baseline="30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4</a:t>
                </a:r>
                <a:r>
                  <a:rPr lang="uk-UA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endParaRPr lang="ru-RU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437" y="866332"/>
                <a:ext cx="11376338" cy="2635722"/>
              </a:xfrm>
              <a:prstGeom prst="rect">
                <a:avLst/>
              </a:prstGeom>
              <a:blipFill rotWithShape="0">
                <a:blip r:embed="rId3"/>
                <a:stretch>
                  <a:fillRect l="-428" b="-92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Объект 2"/>
          <p:cNvSpPr txBox="1">
            <a:spLocks/>
          </p:cNvSpPr>
          <p:nvPr/>
        </p:nvSpPr>
        <p:spPr>
          <a:xfrm>
            <a:off x="5416047" y="4927343"/>
            <a:ext cx="4397654" cy="830997"/>
          </a:xfrm>
          <a:prstGeom prst="rect">
            <a:avLst/>
          </a:prstGeom>
          <a:solidFill>
            <a:srgbClr val="CCFF66"/>
          </a:solidFill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Поширення електромагнітної хвилі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11372045" y="126023"/>
            <a:ext cx="528033" cy="528034"/>
          </a:xfrm>
          <a:prstGeom prst="ellipse">
            <a:avLst/>
          </a:prstGeom>
          <a:solidFill>
            <a:srgbClr val="8B950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5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86842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323" y="2663670"/>
            <a:ext cx="7545569" cy="3251915"/>
          </a:xfrm>
          <a:prstGeom prst="rect">
            <a:avLst/>
          </a:prstGeom>
        </p:spPr>
      </p:pic>
      <p:pic>
        <p:nvPicPr>
          <p:cNvPr id="2052" name="Picture 4" descr="Генрих Рудольф Герц - ЭЛИКС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83" y="402778"/>
            <a:ext cx="2701979" cy="3692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бъект 2"/>
          <p:cNvSpPr txBox="1">
            <a:spLocks/>
          </p:cNvSpPr>
          <p:nvPr/>
        </p:nvSpPr>
        <p:spPr>
          <a:xfrm>
            <a:off x="331039" y="4289628"/>
            <a:ext cx="2528072" cy="959237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en-US" sz="2400" b="1" dirty="0" err="1">
                <a:solidFill>
                  <a:schemeClr val="tx1"/>
                </a:solidFill>
              </a:rPr>
              <a:t>Генріх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Герц</a:t>
            </a:r>
            <a:endParaRPr lang="en-US" sz="2400" b="1" dirty="0">
              <a:solidFill>
                <a:schemeClr val="tx1"/>
              </a:solidFill>
            </a:endParaRPr>
          </a:p>
          <a:p>
            <a:pPr marL="0" indent="0" algn="ctr">
              <a:buFont typeface="Wingdings 3" charset="2"/>
              <a:buNone/>
            </a:pPr>
            <a:r>
              <a:rPr lang="en-US" sz="2400" b="1" dirty="0">
                <a:solidFill>
                  <a:schemeClr val="tx1"/>
                </a:solidFill>
              </a:rPr>
              <a:t>(1857-1894)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3376998" y="5915585"/>
            <a:ext cx="7102218" cy="646331"/>
          </a:xfrm>
          <a:prstGeom prst="rect">
            <a:avLst/>
          </a:prstGeom>
          <a:solidFill>
            <a:srgbClr val="CCFF66"/>
          </a:solidFill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Схема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досліду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Герца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одержання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реєстрації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електромагнітних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хвиль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(1888 р.)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3155323" y="364283"/>
            <a:ext cx="6246255" cy="1569660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Експериментально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держав електромагнітні хвилі та експериментально підтвердив їхні властивості передбачені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uk-UA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Максвеллом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11372045" y="100266"/>
            <a:ext cx="528033" cy="528034"/>
          </a:xfrm>
          <a:prstGeom prst="ellipse">
            <a:avLst/>
          </a:prstGeom>
          <a:solidFill>
            <a:srgbClr val="8B950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6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4765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Електромагнітні хвилі. Властивості електромагнітних хвиль. Досліди Г. Герца  - Фізика. Рівень стандарту. Повторне видання. 11 клас. Бар'яхтар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9433" y="2253792"/>
            <a:ext cx="3586537" cy="208639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75" y="1180712"/>
            <a:ext cx="3395183" cy="211628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377" y="4879560"/>
            <a:ext cx="3667635" cy="171156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60375" y="160338"/>
            <a:ext cx="88958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Властивості електромагнітних хвиль (досліди Герца)</a:t>
            </a:r>
            <a:endParaRPr lang="ru-RU" sz="2800" dirty="0"/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3919952" y="1339853"/>
            <a:ext cx="4595025" cy="369332"/>
          </a:xfrm>
          <a:prstGeom prst="rect">
            <a:avLst/>
          </a:prstGeom>
          <a:solidFill>
            <a:srgbClr val="CCFF66"/>
          </a:solidFill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ЕМХ відбиваються від провідних предметів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2277896" y="3630121"/>
            <a:ext cx="3284112" cy="646331"/>
          </a:xfrm>
          <a:prstGeom prst="rect">
            <a:avLst/>
          </a:prstGeom>
          <a:solidFill>
            <a:srgbClr val="CCFF66"/>
          </a:solidFill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ЕМХ заломлюються на межі з діелектриком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4908323" y="5071058"/>
            <a:ext cx="5214471" cy="1328569"/>
          </a:xfrm>
          <a:prstGeom prst="rect">
            <a:avLst/>
          </a:prstGeom>
          <a:solidFill>
            <a:srgbClr val="CCFF66"/>
          </a:solidFill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ЕМХ огинають перешкоди, розміри яких порівняні з довжиною хвилі (явище дифракції)</a:t>
            </a:r>
          </a:p>
          <a:p>
            <a:pPr marL="0" indent="0" algn="ctr">
              <a:buFont typeface="Wingdings 3" charset="2"/>
              <a:buNone/>
            </a:pP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Накладаючись, ЕМХ можуть як посилюватись так і послаблювати одна одну (явище інтерференції)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11372045" y="100266"/>
            <a:ext cx="528033" cy="528034"/>
          </a:xfrm>
          <a:prstGeom prst="ellipse">
            <a:avLst/>
          </a:prstGeom>
          <a:solidFill>
            <a:srgbClr val="8B950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7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5030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1372045" y="100266"/>
            <a:ext cx="528033" cy="528034"/>
          </a:xfrm>
          <a:prstGeom prst="ellipse">
            <a:avLst/>
          </a:prstGeom>
          <a:solidFill>
            <a:srgbClr val="8B950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8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31" r="13707"/>
          <a:stretch/>
        </p:blipFill>
        <p:spPr>
          <a:xfrm>
            <a:off x="364751" y="1231119"/>
            <a:ext cx="3313436" cy="295708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293432" y="100266"/>
            <a:ext cx="43332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Радіотелеграфний зв’язок</a:t>
            </a:r>
            <a:endParaRPr lang="ru-RU" sz="28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27"/>
          <a:stretch/>
        </p:blipFill>
        <p:spPr>
          <a:xfrm>
            <a:off x="7903022" y="1206702"/>
            <a:ext cx="2921671" cy="3005917"/>
          </a:xfrm>
          <a:prstGeom prst="rect">
            <a:avLst/>
          </a:prstGeom>
        </p:spPr>
      </p:pic>
      <p:sp>
        <p:nvSpPr>
          <p:cNvPr id="7" name="Объект 2"/>
          <p:cNvSpPr txBox="1">
            <a:spLocks/>
          </p:cNvSpPr>
          <p:nvPr/>
        </p:nvSpPr>
        <p:spPr>
          <a:xfrm>
            <a:off x="331038" y="4289628"/>
            <a:ext cx="3120499" cy="959237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uk-UA" sz="2400" b="1" dirty="0">
                <a:solidFill>
                  <a:schemeClr val="tx1"/>
                </a:solidFill>
              </a:rPr>
              <a:t>Олександр Попов</a:t>
            </a:r>
          </a:p>
          <a:p>
            <a:pPr marL="0" indent="0" algn="ctr">
              <a:buFont typeface="Wingdings 3" charset="2"/>
              <a:buNone/>
            </a:pPr>
            <a:r>
              <a:rPr lang="uk-UA" sz="2400" b="1" dirty="0">
                <a:solidFill>
                  <a:schemeClr val="tx1"/>
                </a:solidFill>
              </a:rPr>
              <a:t>(1859-1906)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7903022" y="4289628"/>
            <a:ext cx="2528072" cy="959237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uk-UA" sz="2400" b="1" dirty="0">
                <a:solidFill>
                  <a:schemeClr val="tx1"/>
                </a:solidFill>
              </a:rPr>
              <a:t>Семюел Морзе</a:t>
            </a:r>
            <a:endParaRPr lang="en-US" sz="2400" b="1" dirty="0">
              <a:solidFill>
                <a:schemeClr val="tx1"/>
              </a:solidFill>
            </a:endParaRPr>
          </a:p>
          <a:p>
            <a:pPr marL="0" indent="0" algn="ctr">
              <a:buFont typeface="Wingdings 3" charset="2"/>
              <a:buNone/>
            </a:pPr>
            <a:r>
              <a:rPr lang="en-US" sz="2400" b="1" dirty="0">
                <a:solidFill>
                  <a:schemeClr val="tx1"/>
                </a:solidFill>
              </a:rPr>
              <a:t>(</a:t>
            </a:r>
            <a:r>
              <a:rPr lang="uk-UA" sz="2400" b="1" dirty="0">
                <a:solidFill>
                  <a:schemeClr val="tx1"/>
                </a:solidFill>
              </a:rPr>
              <a:t>1791-1872</a:t>
            </a:r>
            <a:r>
              <a:rPr lang="en-US" sz="2400" b="1" dirty="0">
                <a:solidFill>
                  <a:schemeClr val="tx1"/>
                </a:solidFill>
              </a:rPr>
              <a:t>)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4636039" y="4212619"/>
            <a:ext cx="2528072" cy="461665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4265164" y="4289628"/>
            <a:ext cx="3120499" cy="959237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uk-UA" sz="2400" b="1" dirty="0" err="1">
                <a:solidFill>
                  <a:schemeClr val="tx1"/>
                </a:solidFill>
              </a:rPr>
              <a:t>Гульєльмо</a:t>
            </a:r>
            <a:r>
              <a:rPr lang="uk-UA" sz="2400" b="1" dirty="0">
                <a:solidFill>
                  <a:schemeClr val="tx1"/>
                </a:solidFill>
              </a:rPr>
              <a:t> </a:t>
            </a:r>
            <a:r>
              <a:rPr lang="uk-UA" sz="2400" b="1" dirty="0" err="1">
                <a:solidFill>
                  <a:schemeClr val="tx1"/>
                </a:solidFill>
              </a:rPr>
              <a:t>Марконі</a:t>
            </a:r>
            <a:endParaRPr lang="uk-UA" sz="2400" b="1" dirty="0">
              <a:solidFill>
                <a:schemeClr val="tx1"/>
              </a:solidFill>
            </a:endParaRPr>
          </a:p>
          <a:p>
            <a:pPr marL="0" indent="0" algn="ctr">
              <a:buFont typeface="Wingdings 3" charset="2"/>
              <a:buNone/>
            </a:pPr>
            <a:r>
              <a:rPr lang="uk-UA" sz="2400" b="1" dirty="0">
                <a:solidFill>
                  <a:schemeClr val="tx1"/>
                </a:solidFill>
              </a:rPr>
              <a:t>(1874-1937)</a:t>
            </a:r>
            <a:endParaRPr lang="ru-RU" sz="2400" b="1" dirty="0">
              <a:solidFill>
                <a:schemeClr val="tx1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2473" y="1254204"/>
            <a:ext cx="3576263" cy="2910912"/>
          </a:xfrm>
          <a:prstGeom prst="rect">
            <a:avLst/>
          </a:prstGeom>
        </p:spPr>
      </p:pic>
      <p:sp>
        <p:nvSpPr>
          <p:cNvPr id="12" name="Объект 2"/>
          <p:cNvSpPr txBox="1">
            <a:spLocks/>
          </p:cNvSpPr>
          <p:nvPr/>
        </p:nvSpPr>
        <p:spPr>
          <a:xfrm>
            <a:off x="542180" y="5682470"/>
            <a:ext cx="9284400" cy="830997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uk-UA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Радіотелеграфний зв’язок призначений для передачі інформації за допомогою абетки Морзе, широко використовувався понад 20 років.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98201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1372045" y="100266"/>
            <a:ext cx="528033" cy="528034"/>
          </a:xfrm>
          <a:prstGeom prst="ellipse">
            <a:avLst/>
          </a:prstGeom>
          <a:solidFill>
            <a:srgbClr val="8B950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9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1668" y="973865"/>
            <a:ext cx="9337183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457200">
              <a:lnSpc>
                <a:spcPct val="150000"/>
              </a:lnSpc>
              <a:spcAft>
                <a:spcPts val="0"/>
              </a:spcAft>
            </a:pP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Модуляція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-це процес зміни високочастотних коливань  за законом низькочастотних коливань (звукових).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50000"/>
              </a:lnSpc>
              <a:spcAft>
                <a:spcPts val="0"/>
              </a:spcAft>
            </a:pP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Види модуляцій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							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0100" lvl="1" indent="457200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uk-UA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амплітудна</a:t>
            </a: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найбільш стійка до перешкод і найбільше використовується;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0100" lvl="1" indent="457200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uk-UA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частотна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0100" lvl="1" indent="457200">
              <a:lnSpc>
                <a:spcPct val="150000"/>
              </a:lnSpc>
              <a:buFont typeface="Symbol" panose="05050102010706020507" pitchFamily="18" charset="2"/>
              <a:buChar char=""/>
            </a:pPr>
            <a:r>
              <a:rPr lang="uk-UA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фазна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lvl="0">
              <a:lnSpc>
                <a:spcPct val="150000"/>
              </a:lnSpc>
              <a:spcAft>
                <a:spcPts val="0"/>
              </a:spcAft>
            </a:pPr>
            <a:r>
              <a:rPr lang="uk-U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	</a:t>
            </a:r>
            <a:r>
              <a:rPr lang="uk-UA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Детектування</a:t>
            </a:r>
            <a:r>
              <a:rPr lang="uk-UA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процес зворотний до модуляції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93432" y="100266"/>
            <a:ext cx="33623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Модуляція коливань</a:t>
            </a:r>
            <a:endParaRPr lang="ru-RU" sz="2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6230" y="3974686"/>
            <a:ext cx="5267459" cy="2688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9348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1249025" y="288821"/>
            <a:ext cx="666750" cy="568430"/>
          </a:xfrm>
          <a:prstGeom prst="ellipse">
            <a:avLst/>
          </a:prstGeom>
          <a:solidFill>
            <a:srgbClr val="8B950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10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705" y="1159100"/>
            <a:ext cx="9028090" cy="3567448"/>
          </a:xfrm>
          <a:prstGeom prst="rect">
            <a:avLst/>
          </a:prstGeom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2174864" y="4971247"/>
            <a:ext cx="6273677" cy="954107"/>
          </a:xfrm>
          <a:prstGeom prst="rect">
            <a:avLst/>
          </a:prstGeom>
          <a:solidFill>
            <a:srgbClr val="CCFF66"/>
          </a:solidFill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Принципова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схема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радіотелефонного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зв’язку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3728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1269015" y="74508"/>
            <a:ext cx="631064" cy="672466"/>
          </a:xfrm>
          <a:prstGeom prst="ellipse">
            <a:avLst/>
          </a:prstGeom>
          <a:solidFill>
            <a:srgbClr val="8B950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11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01768" y="1064247"/>
            <a:ext cx="61861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Радіолокація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-виявлення і точне визначення місцезнаходження об’єктів за допомогою радіохвиль.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5105" y="626427"/>
            <a:ext cx="4346725" cy="276017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1507" y="3576545"/>
            <a:ext cx="2491139" cy="318008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080"/>
          <a:stretch/>
        </p:blipFill>
        <p:spPr>
          <a:xfrm>
            <a:off x="8507972" y="3758613"/>
            <a:ext cx="3076575" cy="287286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879670" y="267256"/>
            <a:ext cx="25082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Радіолокація</a:t>
            </a:r>
            <a:endParaRPr lang="ru-RU" sz="32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01768" y="1914552"/>
            <a:ext cx="4328176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450215">
              <a:lnSpc>
                <a:spcPct val="150000"/>
              </a:lnSpc>
              <a:spcAft>
                <a:spcPts val="0"/>
              </a:spcAft>
            </a:pPr>
            <a:r>
              <a:rPr lang="uk-UA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Використання радіолокації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проти повітряна оборона;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авіація;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флот;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гідрометеоцентр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космічні дослідження ;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астрономія.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угольник 8"/>
              <p:cNvSpPr/>
              <p:nvPr/>
            </p:nvSpPr>
            <p:spPr>
              <a:xfrm>
                <a:off x="201768" y="5164174"/>
                <a:ext cx="4897750" cy="166295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 indent="450215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k-UA" sz="2000" dirty="0"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Відстань до об’єкта можна знайти за формулою </a:t>
                </a:r>
                <a:endParaRPr lang="ru-RU" sz="2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 indent="450215" algn="ctr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k-UA" sz="20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𝑐</m:t>
                        </m:r>
                        <m:r>
                          <a:rPr lang="uk-UA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∗</m:t>
                        </m:r>
                        <m:r>
                          <a:rPr lang="uk-UA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𝑡</m:t>
                        </m:r>
                      </m:num>
                      <m:den>
                        <m:r>
                          <a:rPr lang="uk-UA" sz="2000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ru-RU" sz="2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768" y="5164174"/>
                <a:ext cx="4897750" cy="1662956"/>
              </a:xfrm>
              <a:prstGeom prst="rect">
                <a:avLst/>
              </a:prstGeom>
              <a:blipFill rotWithShape="0">
                <a:blip r:embed="rId5"/>
                <a:stretch>
                  <a:fillRect r="-49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047828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1269015" y="48750"/>
            <a:ext cx="631064" cy="672466"/>
          </a:xfrm>
          <a:prstGeom prst="ellipse">
            <a:avLst/>
          </a:prstGeom>
          <a:solidFill>
            <a:srgbClr val="8B950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12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43400" y="1800447"/>
            <a:ext cx="5375798" cy="22419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50000"/>
              </a:lnSpc>
              <a:spcAft>
                <a:spcPts val="0"/>
              </a:spcAft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Один із перших розпочав роботу з створення радіолокаторів. Створив першу школу фізиків у Харківському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універ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ситеті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881" y="896767"/>
            <a:ext cx="3053204" cy="4361720"/>
          </a:xfrm>
          <a:prstGeom prst="rect">
            <a:avLst/>
          </a:prstGeom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1139565" y="5258487"/>
            <a:ext cx="3403835" cy="959237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uk-UA" sz="2400" b="1" dirty="0">
                <a:solidFill>
                  <a:schemeClr val="tx1"/>
                </a:solidFill>
              </a:rPr>
              <a:t>Дмитро </a:t>
            </a:r>
            <a:r>
              <a:rPr lang="uk-UA" sz="2400" b="1" dirty="0" err="1">
                <a:solidFill>
                  <a:schemeClr val="tx1"/>
                </a:solidFill>
              </a:rPr>
              <a:t>Рожанський</a:t>
            </a:r>
            <a:endParaRPr lang="uk-UA" sz="2400" b="1" dirty="0">
              <a:solidFill>
                <a:schemeClr val="tx1"/>
              </a:solidFill>
            </a:endParaRPr>
          </a:p>
          <a:p>
            <a:pPr marL="0" indent="0" algn="ctr">
              <a:buFont typeface="Wingdings 3" charset="2"/>
              <a:buNone/>
            </a:pPr>
            <a:r>
              <a:rPr lang="uk-UA" sz="2400" b="1" dirty="0">
                <a:solidFill>
                  <a:schemeClr val="tx1"/>
                </a:solidFill>
              </a:rPr>
              <a:t>(1882-1936)</a:t>
            </a:r>
            <a:endParaRPr lang="ru-RU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65583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1269015" y="74508"/>
            <a:ext cx="631064" cy="672466"/>
          </a:xfrm>
          <a:prstGeom prst="ellipse">
            <a:avLst/>
          </a:prstGeom>
          <a:solidFill>
            <a:srgbClr val="8B950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13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05428" y="162199"/>
            <a:ext cx="30562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Радіотелескопи</a:t>
            </a:r>
            <a:endParaRPr lang="ru-RU" sz="32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54" y="1066568"/>
            <a:ext cx="4686418" cy="3127330"/>
          </a:xfrm>
          <a:prstGeom prst="rect">
            <a:avLst/>
          </a:prstGeom>
        </p:spPr>
      </p:pic>
      <p:sp>
        <p:nvSpPr>
          <p:cNvPr id="7" name="Объект 2"/>
          <p:cNvSpPr txBox="1">
            <a:spLocks/>
          </p:cNvSpPr>
          <p:nvPr/>
        </p:nvSpPr>
        <p:spPr>
          <a:xfrm>
            <a:off x="4906309" y="1066568"/>
            <a:ext cx="1848801" cy="1179810"/>
          </a:xfrm>
          <a:prstGeom prst="rect">
            <a:avLst/>
          </a:prstGeom>
          <a:solidFill>
            <a:srgbClr val="CCFF66"/>
          </a:solidFill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Антени </a:t>
            </a:r>
          </a:p>
          <a:p>
            <a:pPr marL="0" indent="0" algn="ctr">
              <a:buFont typeface="Wingdings 3" charset="2"/>
              <a:buNone/>
            </a:pP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радіотелескопа </a:t>
            </a:r>
          </a:p>
          <a:p>
            <a:pPr marL="0" indent="0" algn="ctr">
              <a:buFont typeface="Wingdings 3" charset="2"/>
              <a:buNone/>
            </a:pP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УТР-2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1452" y="326413"/>
            <a:ext cx="3530957" cy="2648218"/>
          </a:xfrm>
          <a:prstGeom prst="rect">
            <a:avLst/>
          </a:prstGeom>
        </p:spPr>
      </p:pic>
      <p:sp>
        <p:nvSpPr>
          <p:cNvPr id="9" name="Объект 2"/>
          <p:cNvSpPr txBox="1">
            <a:spLocks/>
          </p:cNvSpPr>
          <p:nvPr/>
        </p:nvSpPr>
        <p:spPr>
          <a:xfrm>
            <a:off x="7763689" y="3253856"/>
            <a:ext cx="3066485" cy="646331"/>
          </a:xfrm>
          <a:prstGeom prst="rect">
            <a:avLst/>
          </a:prstGeom>
          <a:solidFill>
            <a:srgbClr val="CCFF66"/>
          </a:solidFill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Гігантський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український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радіотелескоп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080"/>
          <a:stretch/>
        </p:blipFill>
        <p:spPr>
          <a:xfrm>
            <a:off x="5302882" y="4125763"/>
            <a:ext cx="4921614" cy="2492233"/>
          </a:xfrm>
          <a:prstGeom prst="rect">
            <a:avLst/>
          </a:prstGeom>
        </p:spPr>
      </p:pic>
      <p:sp>
        <p:nvSpPr>
          <p:cNvPr id="12" name="Объект 2"/>
          <p:cNvSpPr txBox="1">
            <a:spLocks/>
          </p:cNvSpPr>
          <p:nvPr/>
        </p:nvSpPr>
        <p:spPr>
          <a:xfrm>
            <a:off x="1294423" y="5542005"/>
            <a:ext cx="3841034" cy="646331"/>
          </a:xfrm>
          <a:prstGeom prst="rect">
            <a:avLst/>
          </a:prstGeom>
          <a:solidFill>
            <a:srgbClr val="CCFF66"/>
          </a:solidFill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Зруйновані антени радіотелескопа УТР-2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95125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1269015" y="74508"/>
            <a:ext cx="631064" cy="672466"/>
          </a:xfrm>
          <a:prstGeom prst="ellipse">
            <a:avLst/>
          </a:prstGeom>
          <a:solidFill>
            <a:srgbClr val="8B950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1</a:t>
            </a:r>
            <a:r>
              <a:rPr lang="en-US" dirty="0">
                <a:solidFill>
                  <a:schemeClr val="tx1"/>
                </a:solidFill>
              </a:rPr>
              <a:t>4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879670" y="267256"/>
            <a:ext cx="24491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Телебачення</a:t>
            </a:r>
            <a:endParaRPr lang="ru-RU" sz="32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9" r="3335"/>
          <a:stretch/>
        </p:blipFill>
        <p:spPr>
          <a:xfrm>
            <a:off x="3879670" y="2621863"/>
            <a:ext cx="6053070" cy="384333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82074" y="1143222"/>
            <a:ext cx="903238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uk-UA" sz="24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Супутникове телебачення-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це система передачі телевізійного сигналу від передавального центру до споживача через штучний супутник Землі, розташований на геостаціонарній навколоземній орбіті над екватором</a:t>
            </a:r>
            <a:endParaRPr lang="ru-RU" sz="2400" dirty="0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561238" y="5348823"/>
            <a:ext cx="2984686" cy="774571"/>
          </a:xfrm>
          <a:prstGeom prst="rect">
            <a:avLst/>
          </a:prstGeom>
          <a:solidFill>
            <a:srgbClr val="CCFF66"/>
          </a:solidFill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Схема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супутникового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Font typeface="Wingdings 3" charset="2"/>
              <a:buNone/>
            </a:pP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телебачення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06290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1269015" y="74508"/>
            <a:ext cx="631064" cy="672466"/>
          </a:xfrm>
          <a:prstGeom prst="ellipse">
            <a:avLst/>
          </a:prstGeom>
          <a:solidFill>
            <a:srgbClr val="8B950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1</a:t>
            </a:r>
            <a:r>
              <a:rPr lang="en-US" dirty="0">
                <a:solidFill>
                  <a:schemeClr val="tx1"/>
                </a:solidFill>
              </a:rPr>
              <a:t>5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794975" y="496199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</a:rPr>
              <a:t>На початку двадцятих років минулого століття український винахідник Борис Грабовський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</a:rPr>
              <a:t>розробив, сконструював та 1923 року виготовив електронну передавальну трубку «Електронний комутатор»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23" y="656822"/>
            <a:ext cx="2963008" cy="3815995"/>
          </a:xfrm>
          <a:prstGeom prst="rect">
            <a:avLst/>
          </a:prstGeom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283309" y="4590744"/>
            <a:ext cx="3403835" cy="959237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en-US" sz="2400" b="1" dirty="0" err="1">
                <a:solidFill>
                  <a:schemeClr val="tx1"/>
                </a:solidFill>
              </a:rPr>
              <a:t>Борис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Грабовський</a:t>
            </a:r>
            <a:endParaRPr lang="uk-UA" sz="2400" b="1" dirty="0">
              <a:solidFill>
                <a:schemeClr val="tx1"/>
              </a:solidFill>
            </a:endParaRPr>
          </a:p>
          <a:p>
            <a:pPr marL="0" indent="0" algn="ctr">
              <a:buFont typeface="Wingdings 3" charset="2"/>
              <a:buNone/>
            </a:pPr>
            <a:r>
              <a:rPr lang="uk-UA" sz="2400" b="1" dirty="0">
                <a:solidFill>
                  <a:schemeClr val="tx1"/>
                </a:solidFill>
              </a:rPr>
              <a:t>(</a:t>
            </a:r>
            <a:r>
              <a:rPr lang="en-US" sz="2400" b="1" dirty="0">
                <a:solidFill>
                  <a:schemeClr val="tx1"/>
                </a:solidFill>
              </a:rPr>
              <a:t>1901-1966</a:t>
            </a:r>
            <a:r>
              <a:rPr lang="uk-UA" sz="2400" b="1" dirty="0">
                <a:solidFill>
                  <a:schemeClr val="tx1"/>
                </a:solidFill>
              </a:rPr>
              <a:t>)</a:t>
            </a:r>
            <a:endParaRPr lang="ru-RU" sz="2400" b="1" dirty="0">
              <a:solidFill>
                <a:schemeClr val="tx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73"/>
          <a:stretch/>
        </p:blipFill>
        <p:spPr>
          <a:xfrm>
            <a:off x="3991285" y="1927263"/>
            <a:ext cx="3508311" cy="254555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573"/>
          <a:stretch/>
        </p:blipFill>
        <p:spPr>
          <a:xfrm>
            <a:off x="7609802" y="3483704"/>
            <a:ext cx="2744811" cy="3173315"/>
          </a:xfrm>
          <a:prstGeom prst="rect">
            <a:avLst/>
          </a:prstGeom>
        </p:spPr>
      </p:pic>
      <p:sp>
        <p:nvSpPr>
          <p:cNvPr id="8" name="Объект 2"/>
          <p:cNvSpPr txBox="1">
            <a:spLocks/>
          </p:cNvSpPr>
          <p:nvPr/>
        </p:nvSpPr>
        <p:spPr>
          <a:xfrm>
            <a:off x="7609802" y="2577646"/>
            <a:ext cx="2984686" cy="646331"/>
          </a:xfrm>
          <a:prstGeom prst="rect">
            <a:avLst/>
          </a:prstGeom>
          <a:solidFill>
            <a:srgbClr val="CCFF66"/>
          </a:solidFill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Електронна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передавальна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трубка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телефота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(1926)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2093" y="4751426"/>
            <a:ext cx="3107297" cy="1740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2836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1269015" y="48750"/>
            <a:ext cx="631064" cy="672466"/>
          </a:xfrm>
          <a:prstGeom prst="ellipse">
            <a:avLst/>
          </a:prstGeom>
          <a:solidFill>
            <a:srgbClr val="8B950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1</a:t>
            </a:r>
            <a:r>
              <a:rPr lang="en-US" dirty="0">
                <a:solidFill>
                  <a:schemeClr val="tx1"/>
                </a:solidFill>
              </a:rPr>
              <a:t>6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23" y="3136474"/>
            <a:ext cx="6296025" cy="349567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636025" y="241498"/>
            <a:ext cx="41481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Стільниковий</a:t>
            </a:r>
            <a:r>
              <a:rPr lang="en-US" sz="32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зв’язок</a:t>
            </a: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99814" y="1197968"/>
            <a:ext cx="699752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>
                <a:latin typeface="Times New Roman" panose="02020603050405020304" pitchFamily="18" charset="0"/>
                <a:ea typeface="Calibri" panose="020F0502020204030204" pitchFamily="34" charset="0"/>
              </a:rPr>
              <a:t>Стільниковий зв'язок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(від </a:t>
            </a:r>
            <a:r>
              <a:rPr lang="uk-UA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англ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uk-UA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cell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-«комірка», «стільник»)— один із видів мобільного радіозв'язку, в основі якого лежить стільникова мережа.</a:t>
            </a:r>
            <a:endParaRPr lang="ru-RU" sz="20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6226" y="3659576"/>
            <a:ext cx="4265054" cy="283626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0522" y="241498"/>
            <a:ext cx="1905000" cy="313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3614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1269015" y="74508"/>
            <a:ext cx="631064" cy="672466"/>
          </a:xfrm>
          <a:prstGeom prst="ellipse">
            <a:avLst/>
          </a:prstGeom>
          <a:solidFill>
            <a:srgbClr val="8B950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1</a:t>
            </a:r>
            <a:r>
              <a:rPr lang="en-US" dirty="0">
                <a:solidFill>
                  <a:schemeClr val="tx1"/>
                </a:solidFill>
              </a:rPr>
              <a:t>7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684918" y="391678"/>
            <a:ext cx="34694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Розумний будинок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87448" y="1272693"/>
            <a:ext cx="6392753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lnSpc>
                <a:spcPct val="150000"/>
              </a:lnSpc>
              <a:spcAft>
                <a:spcPts val="0"/>
              </a:spcAft>
            </a:pPr>
            <a:r>
              <a:rPr lang="uk-UA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Розумний дім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(розумний будинок, </a:t>
            </a:r>
            <a:r>
              <a:rPr lang="uk-UA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smart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home</a:t>
            </a:r>
            <a:r>
              <a:rPr lang="uk-UA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)— система об'єднаних пристроїв, здатних виконувати дії і вирішувати певні повсякденні завдання без участі людини. </a:t>
            </a: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50000"/>
              </a:lnSpc>
            </a:pPr>
            <a:r>
              <a:rPr lang="uk-UA" sz="2000" b="1" dirty="0"/>
              <a:t>Робота розумного дому неможлива без ЕМХ.</a:t>
            </a:r>
            <a:endParaRPr lang="ru-RU" sz="20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62" r="11920"/>
          <a:stretch/>
        </p:blipFill>
        <p:spPr>
          <a:xfrm>
            <a:off x="7277101" y="684066"/>
            <a:ext cx="3746500" cy="278439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742" y="3956043"/>
            <a:ext cx="4086795" cy="279121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6786" y="3917143"/>
            <a:ext cx="5322229" cy="2869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9825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1269015" y="205514"/>
            <a:ext cx="631064" cy="672466"/>
          </a:xfrm>
          <a:prstGeom prst="ellipse">
            <a:avLst/>
          </a:prstGeom>
          <a:solidFill>
            <a:srgbClr val="8B950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1</a:t>
            </a:r>
            <a:r>
              <a:rPr lang="en-US" dirty="0">
                <a:solidFill>
                  <a:schemeClr val="tx1"/>
                </a:solidFill>
              </a:rPr>
              <a:t>8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87195" y="293205"/>
            <a:ext cx="95258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Джерелами електромагнітного випромінювання є:</a:t>
            </a:r>
            <a:endParaRPr lang="uk-UA" sz="3200" b="1" i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75638" y="1109462"/>
            <a:ext cx="4108171" cy="37875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lnSpc>
                <a:spcPct val="150000"/>
              </a:lnSpc>
              <a:spcAft>
                <a:spcPts val="800"/>
              </a:spcAft>
            </a:pPr>
            <a:r>
              <a:rPr lang="uk-UA" sz="20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Природні джерела: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Сонце;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зірки та туманності;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блискавки та вогні святого </a:t>
            </a:r>
            <a:r>
              <a:rPr lang="uk-UA" sz="2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Ельма</a:t>
            </a:r>
            <a:r>
              <a:rPr lang="uk-UA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космічне випромінювання;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електричне поле Землі.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F5760787-C0E5-478A-919D-C2252D34819B}"/>
              </a:ext>
            </a:extLst>
          </p:cNvPr>
          <p:cNvSpPr/>
          <p:nvPr/>
        </p:nvSpPr>
        <p:spPr>
          <a:xfrm>
            <a:off x="4483809" y="1072330"/>
            <a:ext cx="6392753" cy="50186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lnSpc>
                <a:spcPct val="150000"/>
              </a:lnSpc>
              <a:spcAft>
                <a:spcPts val="800"/>
              </a:spcAft>
            </a:pPr>
            <a:r>
              <a:rPr lang="uk-UA" sz="20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Штучні (антропогенні) джерела: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радіостанції та телевізійні передавачі;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900430" algn="l"/>
              </a:tabLst>
            </a:pPr>
            <a:r>
              <a:rPr lang="uk-UA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стільникові телефони та інші пристрої зв'язку;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лінії </a:t>
            </a:r>
            <a:r>
              <a:rPr lang="uk-UA" sz="2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електропередач</a:t>
            </a:r>
            <a:r>
              <a:rPr lang="uk-UA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трансформаторні підстанції;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електричні прилади;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медичне обладнання;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промислове обладнання;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ультрафіолетові лампи;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лазери.</a:t>
            </a:r>
            <a:endParaRPr lang="uk-UA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5868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1254727" y="293205"/>
            <a:ext cx="631064" cy="672466"/>
          </a:xfrm>
          <a:prstGeom prst="ellipse">
            <a:avLst/>
          </a:prstGeom>
          <a:solidFill>
            <a:srgbClr val="8B950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19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87195" y="293205"/>
            <a:ext cx="712464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uk-UA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гативний</a:t>
            </a:r>
            <a:r>
              <a:rPr lang="uk-UA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uk-UA" sz="3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позитивний</a:t>
            </a:r>
            <a:r>
              <a:rPr lang="uk-UA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вплив ЕМП</a:t>
            </a:r>
          </a:p>
          <a:p>
            <a:pPr algn="ctr"/>
            <a:r>
              <a:rPr lang="uk-UA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організм людини</a:t>
            </a:r>
            <a:endParaRPr lang="uk-UA" sz="3200" b="1" i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47063" y="1547612"/>
            <a:ext cx="4108171" cy="4720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lnSpc>
                <a:spcPct val="150000"/>
              </a:lnSpc>
              <a:spcAft>
                <a:spcPts val="800"/>
              </a:spcAft>
            </a:pPr>
            <a:r>
              <a:rPr lang="uk-UA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uk-UA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егативний вплив: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порушення різноманітних функцій організму;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ЕМП можуть впливати на нервову, серцево-судинну, ендокринну, статеву та інші системи організму;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порушення клітинних процесів;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можливий канцерогенний та термічний ефекти;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вплив на зір;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вплив на метаболізм глюкози. 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>
            <a:extLst>
              <a:ext uri="{FF2B5EF4-FFF2-40B4-BE49-F238E27FC236}">
                <a16:creationId xmlns:a16="http://schemas.microsoft.com/office/drawing/2014/main" id="{E33DE6D8-1E4E-40F7-8B26-0466C7237605}"/>
              </a:ext>
            </a:extLst>
          </p:cNvPr>
          <p:cNvSpPr/>
          <p:nvPr/>
        </p:nvSpPr>
        <p:spPr>
          <a:xfrm>
            <a:off x="5524500" y="1547612"/>
            <a:ext cx="4205288" cy="43054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lnSpc>
                <a:spcPct val="150000"/>
              </a:lnSpc>
              <a:spcAft>
                <a:spcPts val="800"/>
              </a:spcAft>
            </a:pPr>
            <a:r>
              <a:rPr lang="uk-UA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Позитивний вплив: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медичне застосування (фізіотерапія, радіохірургії та ін.);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діагностика (магнітно-резонансна томографія (МРТ), </a:t>
            </a: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Х-промені, комп'ютерна томографія (КТ), позитронна емісійна томографія (ПЕТ), радіоізотопна діагностика та ін.</a:t>
            </a: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пришвидшення регенерації тканин.</a:t>
            </a:r>
            <a:endParaRPr lang="uk-UA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55320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1254727" y="293205"/>
            <a:ext cx="631064" cy="672466"/>
          </a:xfrm>
          <a:prstGeom prst="ellipse">
            <a:avLst/>
          </a:prstGeom>
          <a:solidFill>
            <a:srgbClr val="8B950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20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640185" y="293205"/>
            <a:ext cx="26186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Рекомендації</a:t>
            </a:r>
            <a:endParaRPr lang="uk-UA" sz="3200" b="1" i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32775" y="1404737"/>
            <a:ext cx="9582750" cy="5019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Уникайте тривалого перебування поблизу потужних джерел електромагнітного випромінювання (наприклад: мікрохвильових печей, пилососів та ін.). 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Зменшуйте час користування пристроями, що випромінюють ЕМП, такими як мобільні телефони та комп'ютери. 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Використовуйте засоби індивідуального захисту, якщо це необхідно. 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uk-U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Слідкуйте за станом свого здоров'я та звертайтеся до лікаря у разі виникнення будь-яких проблем, пов'язаних з впливом електромагнітних полів.</a:t>
            </a:r>
            <a:endParaRPr lang="uk-UA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14503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73796B-E966-CF2A-2DFE-5E382DB94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6492" y="600315"/>
            <a:ext cx="5235789" cy="764321"/>
          </a:xfrm>
        </p:spPr>
        <p:txBody>
          <a:bodyPr>
            <a:normAutofit/>
          </a:bodyPr>
          <a:lstStyle/>
          <a:p>
            <a:pPr algn="ctr"/>
            <a:r>
              <a:rPr lang="uk-UA" sz="4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</a:t>
            </a:r>
            <a:r>
              <a:rPr lang="en-US" sz="4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uk-UA" sz="4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Місце для вмісту 2">
                <a:extLst>
                  <a:ext uri="{FF2B5EF4-FFF2-40B4-BE49-F238E27FC236}">
                    <a16:creationId xmlns:a16="http://schemas.microsoft.com/office/drawing/2014/main" id="{CEF08120-B4AD-4DC3-0816-6C9AB65B7DD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77334" y="2160589"/>
                <a:ext cx="9109604" cy="3880773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uk-UA" sz="2800" dirty="0"/>
                  <a:t>1.	Сиротюк В.Д. Фізика і астрономія 11 </a:t>
                </a:r>
                <a:r>
                  <a:rPr lang="uk-UA" sz="2800" dirty="0" err="1"/>
                  <a:t>кл</a:t>
                </a:r>
                <a:r>
                  <a:rPr lang="uk-UA" sz="2800" dirty="0"/>
                  <a:t>.: підручник </a:t>
                </a:r>
                <a14:m>
                  <m:oMath xmlns:m="http://schemas.openxmlformats.org/officeDocument/2006/math">
                    <m:r>
                      <a:rPr lang="uk-UA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∮</m:t>
                    </m:r>
                  </m:oMath>
                </a14:m>
                <a:r>
                  <a:rPr lang="uk-UA" sz="2800" dirty="0"/>
                  <a:t>27-29, стор.106-114.</a:t>
                </a:r>
              </a:p>
              <a:p>
                <a:pPr marL="0" indent="0">
                  <a:buNone/>
                </a:pPr>
                <a:r>
                  <a:rPr lang="uk-UA" sz="2800" dirty="0"/>
                  <a:t>2.	Вміти відповідати на запитання після параграфа.</a:t>
                </a:r>
              </a:p>
              <a:p>
                <a:pPr marL="0" indent="0">
                  <a:buNone/>
                </a:pPr>
                <a:r>
                  <a:rPr lang="uk-UA" sz="2800" dirty="0"/>
                  <a:t>3.	Підготувати </a:t>
                </a:r>
                <a:r>
                  <a:rPr lang="uk-UA" sz="2800" dirty="0" err="1"/>
                  <a:t>проєкти</a:t>
                </a:r>
                <a:r>
                  <a:rPr lang="uk-UA" sz="2800" dirty="0"/>
                  <a:t> з даної теми.</a:t>
                </a:r>
              </a:p>
            </p:txBody>
          </p:sp>
        </mc:Choice>
        <mc:Fallback>
          <p:sp>
            <p:nvSpPr>
              <p:cNvPr id="3" name="Місце для вмісту 2">
                <a:extLst>
                  <a:ext uri="{FF2B5EF4-FFF2-40B4-BE49-F238E27FC236}">
                    <a16:creationId xmlns:a16="http://schemas.microsoft.com/office/drawing/2014/main" id="{CEF08120-B4AD-4DC3-0816-6C9AB65B7DD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77334" y="2160589"/>
                <a:ext cx="9109604" cy="3880773"/>
              </a:xfrm>
              <a:blipFill>
                <a:blip r:embed="rId2"/>
                <a:stretch>
                  <a:fillRect l="-1339" t="-141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Овал 3">
            <a:extLst>
              <a:ext uri="{FF2B5EF4-FFF2-40B4-BE49-F238E27FC236}">
                <a16:creationId xmlns:a16="http://schemas.microsoft.com/office/drawing/2014/main" id="{66228644-7DEA-4888-8537-12304924F145}"/>
              </a:ext>
            </a:extLst>
          </p:cNvPr>
          <p:cNvSpPr/>
          <p:nvPr/>
        </p:nvSpPr>
        <p:spPr>
          <a:xfrm>
            <a:off x="11288065" y="310010"/>
            <a:ext cx="631064" cy="672466"/>
          </a:xfrm>
          <a:prstGeom prst="ellipse">
            <a:avLst/>
          </a:prstGeom>
          <a:solidFill>
            <a:srgbClr val="8B950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20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74939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11292827" y="326920"/>
            <a:ext cx="631064" cy="672466"/>
          </a:xfrm>
          <a:prstGeom prst="ellipse">
            <a:avLst/>
          </a:prstGeom>
          <a:solidFill>
            <a:srgbClr val="8B950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21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79514" y="2754696"/>
            <a:ext cx="798750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~</a:t>
            </a:r>
            <a:r>
              <a:rPr lang="en-US" sz="8000" b="1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Дякую</a:t>
            </a:r>
            <a:r>
              <a:rPr lang="en-US" sz="80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8000" b="1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за</a:t>
            </a:r>
            <a:r>
              <a:rPr lang="en-US" sz="80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8000" b="1" i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увагу</a:t>
            </a:r>
            <a:r>
              <a:rPr lang="en-US" sz="80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~</a:t>
            </a:r>
            <a:endParaRPr lang="ru-RU" sz="8000" dirty="0"/>
          </a:p>
        </p:txBody>
      </p:sp>
    </p:spTree>
    <p:extLst>
      <p:ext uri="{BB962C8B-B14F-4D97-AF65-F5344CB8AC3E}">
        <p14:creationId xmlns:p14="http://schemas.microsoft.com/office/powerpoint/2010/main" val="3323413804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Другая 2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1B8915"/>
      </a:accent1>
      <a:accent2>
        <a:srgbClr val="92D050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3DE61"/>
      </a:hlink>
      <a:folHlink>
        <a:srgbClr val="2DEF7C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EA25CC0A0AC24199CDC46C25B8B0BC" ma:contentTypeVersion="10" ma:contentTypeDescription="Create a new document." ma:contentTypeScope="" ma:versionID="e3b47856d4cf355c0dacb39e1084d14f">
  <xsd:schema xmlns:xsd="http://www.w3.org/2001/XMLSchema" xmlns:xs="http://www.w3.org/2001/XMLSchema" xmlns:p="http://schemas.microsoft.com/office/2006/metadata/properties" xmlns:ns1="http://schemas.microsoft.com/sharepoint/v3" xmlns:ns2="6dc4bcd6-49db-4c07-9060-8acfc67cef9f" xmlns:ns3="fb0879af-3eba-417a-a55a-ffe6dcd6ca77" targetNamespace="http://schemas.microsoft.com/office/2006/metadata/properties" ma:root="true" ma:fieldsID="a845a615265fdb1f7b12cc65ac20ecbd" ns1:_="" ns2:_="" ns3:_="">
    <xsd:import namespace="http://schemas.microsoft.com/sharepoint/v3"/>
    <xsd:import namespace="6dc4bcd6-49db-4c07-9060-8acfc67cef9f"/>
    <xsd:import namespace="fb0879af-3eba-417a-a55a-ffe6dcd6ca7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3:SharedWithUsers" minOccurs="0"/>
                <xsd:element ref="ns3:SharedWithDetails" minOccurs="0"/>
                <xsd:element ref="ns3:LastSharedByUser" minOccurs="0"/>
                <xsd:element ref="ns3:LastSharedByTime" minOccurs="0"/>
                <xsd:element ref="ns1:_ip_UnifiedCompliancePolicyProperties" minOccurs="0"/>
                <xsd:element ref="ns1:_ip_UnifiedCompliancePolicyUIAction" minOccurs="0"/>
                <xsd:element ref="ns2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5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6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c4bcd6-49db-4c07-9060-8acfc67cef9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7" nillable="true" ma:displayName="MediaServiceAuto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0879af-3eba-417a-a55a-ffe6dcd6ca77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3" nillable="true" ma:displayName="Last Shared By User" ma:hidden="true" ma:internalName="LastSharedByUser" ma:readOnly="true">
      <xsd:simpleType>
        <xsd:restriction base="dms:Note"/>
      </xsd:simpleType>
    </xsd:element>
    <xsd:element name="LastSharedByTime" ma:index="14" nillable="true" ma:displayName="Last Shared By Time" ma:hidden="true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24EDED3-7967-4EF0-BE85-F4606019A9E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dc4bcd6-49db-4c07-9060-8acfc67cef9f"/>
    <ds:schemaRef ds:uri="fb0879af-3eba-417a-a55a-ffe6dcd6ca7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5B8FAC4-99E7-4CF2-AA4F-E5F48F87B542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3.xml><?xml version="1.0" encoding="utf-8"?>
<ds:datastoreItem xmlns:ds="http://schemas.openxmlformats.org/officeDocument/2006/customXml" ds:itemID="{C311D34D-75D2-4894-A4B9-B889F28CA15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909</Words>
  <Application>Microsoft Office PowerPoint</Application>
  <PresentationFormat>Широкий екран</PresentationFormat>
  <Paragraphs>148</Paragraphs>
  <Slides>22</Slides>
  <Notes>3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22</vt:i4>
      </vt:variant>
    </vt:vector>
  </HeadingPairs>
  <TitlesOfParts>
    <vt:vector size="31" baseType="lpstr">
      <vt:lpstr>Arial</vt:lpstr>
      <vt:lpstr>Calibri</vt:lpstr>
      <vt:lpstr>Cambria Math</vt:lpstr>
      <vt:lpstr>Symbol</vt:lpstr>
      <vt:lpstr>Tahoma</vt:lpstr>
      <vt:lpstr>Times New Roman</vt:lpstr>
      <vt:lpstr>Trebuchet MS</vt:lpstr>
      <vt:lpstr>Wingdings 3</vt:lpstr>
      <vt:lpstr>Грань</vt:lpstr>
      <vt:lpstr>Презентація PowerPoint</vt:lpstr>
      <vt:lpstr>Презентація PowerPoint</vt:lpstr>
      <vt:lpstr>План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Домашнє завдання:</vt:lpstr>
      <vt:lpstr>Презентація PowerPoint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2025-02-02T19:39:02Z</dcterms:created>
  <dcterms:modified xsi:type="dcterms:W3CDTF">2025-08-10T20:12:41Z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0x010100DEEA25CC0A0AC24199CDC46C25B8B0BC</vt:lpwstr>
  </property>
</Properties>
</file>