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59" r:id="rId12"/>
    <p:sldId id="260" r:id="rId13"/>
    <p:sldId id="261" r:id="rId14"/>
    <p:sldId id="262" r:id="rId15"/>
    <p:sldId id="263" r:id="rId16"/>
  </p:sldIdLst>
  <p:sldSz cx="14630400" cy="8229600"/>
  <p:notesSz cx="8229600" cy="146304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Fira Sans" charset="0"/>
      <p:regular r:id="rId22"/>
    </p:embeddedFont>
    <p:embeddedFont>
      <p:font typeface="Anton" charset="0"/>
      <p:regular r:id="rId23"/>
    </p:embeddedFont>
    <p:embeddedFont>
      <p:font typeface="Cambria Math" pitchFamily="18" charset="0"/>
      <p:regular r:id="rId24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102" d="100"/>
          <a:sy n="102" d="100"/>
        </p:scale>
        <p:origin x="-90" y="-7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1548D-E0DE-4EB0-97AF-1280D3950996}" type="datetimeFigureOut">
              <a:rPr lang="uk-UA" smtClean="0"/>
              <a:t>15.03.2025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90D2B-5B79-4C8F-B0DD-34C734954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3410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_fbr8liReyY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36553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kern="0" spc="-4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Конденсатори: Принцип Роботи та Застосування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12325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Ця презентація розкриває суть конденсаторів. Ми розглянемо їх будову та застосування. Ви дізнаєтесь про їх роль в електроніці. Також познайомимось з історією створення.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10" y="5491639"/>
            <a:ext cx="347663" cy="34766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0040" y="5467112"/>
            <a:ext cx="2000607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200" b="1" kern="0" spc="-36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by </a:t>
            </a:r>
            <a:r>
              <a:rPr lang="en-US" sz="2200" b="1" kern="0" spc="-36" dirty="0" err="1" smtClean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Валер</a:t>
            </a:r>
            <a:r>
              <a:rPr lang="uk-UA" sz="2200" b="1" kern="0" spc="-36" dirty="0" smtClean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і</a:t>
            </a:r>
            <a:r>
              <a:rPr lang="en-US" sz="2200" b="1" kern="0" spc="-36" dirty="0" smtClean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я </a:t>
            </a:r>
            <a:r>
              <a:rPr lang="en-US" sz="2200" b="1" kern="0" spc="-36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Cак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609076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kern="0" spc="-4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Що таке конденсатор?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Будова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Конденсатор складається з двох провідників. Між ними є діелектрик.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Принцип роботи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Він накопичує електричний заряд. Енергія зберігається в електричному полі.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Вигляд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Конденсатори бувають різних форм і розмірів. Існують керамічні, електролітичні та плівкові.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090749"/>
            <a:ext cx="937283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kern="0" spc="-4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Основні параметри конденсаторів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39484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5" name="Text 2"/>
          <p:cNvSpPr/>
          <p:nvPr/>
        </p:nvSpPr>
        <p:spPr>
          <a:xfrm>
            <a:off x="878860" y="543734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2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53948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Ємність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5885259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Вимірюється у фарадах (Ф). Позначає здатність накопичувати заряд.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5216962" y="539484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9" name="Text 6"/>
          <p:cNvSpPr/>
          <p:nvPr/>
        </p:nvSpPr>
        <p:spPr>
          <a:xfrm>
            <a:off x="5302032" y="543734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2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954078" y="53948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Напруга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954078" y="5885259"/>
            <a:ext cx="345924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Максимальна напруга, яку може витримати конденсатор.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9640133" y="539484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13" name="Text 10"/>
          <p:cNvSpPr/>
          <p:nvPr/>
        </p:nvSpPr>
        <p:spPr>
          <a:xfrm>
            <a:off x="9725204" y="543734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2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0377249" y="53948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Тип діелектрика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0377249" y="5885259"/>
            <a:ext cx="345924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Впливає на стабільність та втрати енергії.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69167" y="503854"/>
                <a:ext cx="10776857" cy="31312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 smtClean="0">
                    <a:solidFill>
                      <a:schemeClr val="bg1"/>
                    </a:solidFill>
                  </a:rPr>
                  <a:t>Для визначення ємності плоского конденсатора використовують формулу: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solidFill>
                            <a:schemeClr val="bg1"/>
                          </a:solidFill>
                          <a:latin typeface="Cambria Math"/>
                        </a:rPr>
                        <m:t>𝐶</m:t>
                      </m:r>
                      <m:r>
                        <a:rPr lang="uk-UA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uk-UA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uk-UA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  <m:r>
                            <a:rPr lang="uk-UA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∗</m:t>
                          </m:r>
                          <m:r>
                            <a:rPr lang="uk-UA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𝜀</m:t>
                          </m:r>
                          <m:r>
                            <a:rPr lang="uk-UA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∗</m:t>
                          </m:r>
                          <m:r>
                            <a:rPr lang="uk-UA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𝑆</m:t>
                          </m:r>
                        </m:num>
                        <m:den>
                          <m:r>
                            <a:rPr lang="uk-UA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uk-UA" dirty="0">
                  <a:solidFill>
                    <a:schemeClr val="bg1"/>
                  </a:solidFill>
                </a:endParaRPr>
              </a:p>
              <a:p>
                <a:r>
                  <a:rPr lang="uk-UA" dirty="0">
                    <a:solidFill>
                      <a:schemeClr val="bg1"/>
                    </a:solidFill>
                  </a:rPr>
                  <a:t/>
                </a:r>
                <a:br>
                  <a:rPr lang="uk-UA" dirty="0">
                    <a:solidFill>
                      <a:schemeClr val="bg1"/>
                    </a:solidFill>
                  </a:rPr>
                </a:br>
                <a:r>
                  <a:rPr lang="uk-UA" dirty="0">
                    <a:solidFill>
                      <a:schemeClr val="bg1"/>
                    </a:solidFill>
                  </a:rPr>
                  <a:t> 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𝜀</m:t>
                        </m:r>
                      </m:e>
                      <m:sub>
                        <m:r>
                          <a:rPr lang="uk-UA" i="1">
                            <a:solidFill>
                              <a:schemeClr val="bg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uk-UA" i="1">
                        <a:solidFill>
                          <a:schemeClr val="bg1"/>
                        </a:solidFill>
                        <a:latin typeface="Cambria Math"/>
                      </a:rPr>
                      <m:t>=8,85∗</m:t>
                    </m:r>
                    <m:sSup>
                      <m:sSupPr>
                        <m:ctrlPr>
                          <a:rPr lang="uk-UA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solidFill>
                              <a:schemeClr val="bg1"/>
                            </a:solidFill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uk-UA" i="1">
                            <a:solidFill>
                              <a:schemeClr val="bg1"/>
                            </a:solidFill>
                            <a:latin typeface="Cambria Math"/>
                          </a:rPr>
                          <m:t>−12</m:t>
                        </m:r>
                      </m:sup>
                    </m:sSup>
                  </m:oMath>
                </a14:m>
                <a:r>
                  <a:rPr lang="uk-UA" dirty="0">
                    <a:solidFill>
                      <a:schemeClr val="bg1"/>
                    </a:solidFill>
                  </a:rPr>
                  <a:t> Ф/м – електрична стала</a:t>
                </a:r>
              </a:p>
              <a:p>
                <a:r>
                  <a:rPr lang="uk-UA" dirty="0">
                    <a:solidFill>
                      <a:schemeClr val="bg1"/>
                    </a:solidFill>
                  </a:rPr>
                  <a:t/>
                </a:r>
                <a:br>
                  <a:rPr lang="uk-UA" dirty="0">
                    <a:solidFill>
                      <a:schemeClr val="bg1"/>
                    </a:solidFill>
                  </a:rPr>
                </a:br>
                <a:r>
                  <a:rPr lang="uk-UA" dirty="0">
                    <a:solidFill>
                      <a:schemeClr val="bg1"/>
                    </a:solidFill>
                  </a:rPr>
                  <a:t>ε – діелектрична проникність </a:t>
                </a:r>
                <a:r>
                  <a:rPr lang="uk-UA" dirty="0" smtClean="0">
                    <a:solidFill>
                      <a:schemeClr val="bg1"/>
                    </a:solidFill>
                  </a:rPr>
                  <a:t>діелектрика.</a:t>
                </a:r>
                <a:endParaRPr lang="uk-UA" dirty="0">
                  <a:solidFill>
                    <a:schemeClr val="bg1"/>
                  </a:solidFill>
                </a:endParaRPr>
              </a:p>
              <a:p>
                <a:r>
                  <a:rPr lang="uk-UA" dirty="0">
                    <a:solidFill>
                      <a:schemeClr val="bg1"/>
                    </a:solidFill>
                  </a:rPr>
                  <a:t>𝑆 – площа пластини конденсатора</a:t>
                </a:r>
              </a:p>
              <a:p>
                <a:r>
                  <a:rPr lang="uk-UA" dirty="0">
                    <a:solidFill>
                      <a:schemeClr val="bg1"/>
                    </a:solidFill>
                  </a:rPr>
                  <a:t>𝑑 – відстань між пластинами</a:t>
                </a: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167" y="503854"/>
                <a:ext cx="10776857" cy="3131242"/>
              </a:xfrm>
              <a:prstGeom prst="rect">
                <a:avLst/>
              </a:prstGeom>
              <a:blipFill rotWithShape="1">
                <a:blip r:embed="rId2"/>
                <a:stretch>
                  <a:fillRect l="-452" t="-97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41782" y="3635096"/>
                <a:ext cx="1043162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i="1" dirty="0" smtClean="0">
                    <a:solidFill>
                      <a:schemeClr val="bg1"/>
                    </a:solidFill>
                  </a:rPr>
                  <a:t>Розглянемо задачу:</a:t>
                </a:r>
              </a:p>
              <a:p>
                <a:r>
                  <a:rPr lang="uk-UA" sz="2800" i="1" dirty="0" smtClean="0">
                    <a:solidFill>
                      <a:schemeClr val="bg1"/>
                    </a:solidFill>
                  </a:rPr>
                  <a:t>Знайти ємність конденсатора, якщо відстань між пластинами 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solidFill>
                          <a:schemeClr val="bg1"/>
                        </a:solidFill>
                        <a:latin typeface="Cambria Math"/>
                      </a:rPr>
                      <m:t>5∗</m:t>
                    </m:r>
                    <m:sSup>
                      <m:sSupPr>
                        <m:ctrlPr>
                          <a:rPr lang="uk-UA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−3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/>
                        </a:solidFill>
                        <a:latin typeface="Cambria Math"/>
                      </a:rPr>
                      <m:t>м.</m:t>
                    </m:r>
                  </m:oMath>
                </a14:m>
                <a:r>
                  <a:rPr lang="uk-UA" sz="2800" i="1" dirty="0" smtClean="0">
                    <a:solidFill>
                      <a:schemeClr val="bg1"/>
                    </a:solidFill>
                  </a:rPr>
                  <a:t> А площа пластин, між </a:t>
                </a:r>
                <a:r>
                  <a:rPr lang="uk-UA" sz="2800" i="1" smtClean="0">
                    <a:solidFill>
                      <a:schemeClr val="bg1"/>
                    </a:solidFill>
                  </a:rPr>
                  <a:t>якими повітря,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solidFill>
                          <a:schemeClr val="bg1"/>
                        </a:solidFill>
                        <a:latin typeface="Cambria Math"/>
                      </a:rPr>
                      <m:t>280 </m:t>
                    </m:r>
                    <m:sSup>
                      <m:sSupPr>
                        <m:ctrlPr>
                          <a:rPr lang="uk-UA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мм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uk-UA" sz="28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782" y="3635096"/>
                <a:ext cx="10431625" cy="1384995"/>
              </a:xfrm>
              <a:prstGeom prst="rect">
                <a:avLst/>
              </a:prstGeom>
              <a:blipFill rotWithShape="1">
                <a:blip r:embed="rId3"/>
                <a:stretch>
                  <a:fillRect l="-1227" t="-3947" r="-409" b="-1140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6905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8963" y="2146041"/>
            <a:ext cx="10394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Перегляд творчого проекту :  </a:t>
            </a:r>
            <a:r>
              <a:rPr lang="en-US" dirty="0">
                <a:solidFill>
                  <a:schemeClr val="bg1"/>
                </a:solidFill>
                <a:hlinkClick r:id="rId2"/>
              </a:rPr>
              <a:t>https://youtu.be/_fbr8liReyY</a:t>
            </a: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938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34" y="170283"/>
            <a:ext cx="7173913" cy="6897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017" y="1449388"/>
            <a:ext cx="6554787" cy="5143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1496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360" y="335902"/>
            <a:ext cx="11674628" cy="7368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64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2"/>
          <a:stretch/>
        </p:blipFill>
        <p:spPr bwMode="auto">
          <a:xfrm>
            <a:off x="1390262" y="1576874"/>
            <a:ext cx="9917178" cy="58129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8882" y="572762"/>
            <a:ext cx="9599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Послідовне з'єднання конденсаторі</a:t>
            </a: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746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10" y="810046"/>
            <a:ext cx="10203801" cy="6871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4286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066" y="466531"/>
            <a:ext cx="7278687" cy="2030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066" y="2496847"/>
            <a:ext cx="7278687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156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50935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kern="0" spc="-4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Конденсатори в електроніці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267075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060865"/>
            <a:ext cx="2291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Фільтрація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0" y="4551283"/>
            <a:ext cx="229195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Використовуються для згладжування пульсацій в джерелах живлення.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2304" y="3267075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912304" y="4060865"/>
            <a:ext cx="2292072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Збереження енергії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8912304" y="4905613"/>
            <a:ext cx="2292072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Забезпечують короткочасне живлення при відключенні основного джерела.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4538" y="3267075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1544538" y="4060865"/>
            <a:ext cx="2291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Генерація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11544538" y="4551283"/>
            <a:ext cx="22919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Створюють коливання в генераторах.</a:t>
            </a:r>
            <a:endParaRPr lang="en-US" sz="1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2055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458" y="2692360"/>
            <a:ext cx="7646670" cy="551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300"/>
              </a:lnSpc>
              <a:buNone/>
            </a:pPr>
            <a:r>
              <a:rPr lang="en-US" sz="3450" kern="0" spc="-3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Застосування в побутових приладах</a:t>
            </a:r>
            <a:endParaRPr lang="en-US" sz="3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58" y="3508296"/>
            <a:ext cx="882134" cy="105858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64149" y="3684627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kern="0" spc="-1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Телевізори</a:t>
            </a:r>
            <a:endParaRPr lang="en-US" sz="1700" dirty="0"/>
          </a:p>
        </p:txBody>
      </p:sp>
      <p:sp>
        <p:nvSpPr>
          <p:cNvPr id="6" name="Text 2"/>
          <p:cNvSpPr/>
          <p:nvPr/>
        </p:nvSpPr>
        <p:spPr>
          <a:xfrm>
            <a:off x="1764149" y="4066103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kern="0" spc="-28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Для фільтрації живлення та корекції зображення.</a:t>
            </a:r>
            <a:endParaRPr lang="en-US" sz="13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58" y="4566880"/>
            <a:ext cx="882134" cy="105858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64149" y="4743212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kern="0" spc="-1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Комп’ютери</a:t>
            </a:r>
            <a:endParaRPr lang="en-US" sz="1700" dirty="0"/>
          </a:p>
        </p:txBody>
      </p:sp>
      <p:sp>
        <p:nvSpPr>
          <p:cNvPr id="9" name="Text 4"/>
          <p:cNvSpPr/>
          <p:nvPr/>
        </p:nvSpPr>
        <p:spPr>
          <a:xfrm>
            <a:off x="1764149" y="5124688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kern="0" spc="-28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 джерелах живлення та материнських платах.</a:t>
            </a:r>
            <a:endParaRPr lang="en-US" sz="13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458" y="5625465"/>
            <a:ext cx="882134" cy="105858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64149" y="5801797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kern="0" spc="-1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Смартфони</a:t>
            </a:r>
            <a:endParaRPr lang="en-US" sz="1700" dirty="0"/>
          </a:p>
        </p:txBody>
      </p:sp>
      <p:sp>
        <p:nvSpPr>
          <p:cNvPr id="12" name="Text 6"/>
          <p:cNvSpPr/>
          <p:nvPr/>
        </p:nvSpPr>
        <p:spPr>
          <a:xfrm>
            <a:off x="1764149" y="6183273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kern="0" spc="-28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Для стабілізації живлення та сенсорних екранів.</a:t>
            </a:r>
            <a:endParaRPr lang="en-US" sz="13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458" y="6684050"/>
            <a:ext cx="882134" cy="105858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764149" y="6860381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kern="0" spc="-17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Аудіосистеми</a:t>
            </a:r>
            <a:endParaRPr lang="en-US" sz="1700" dirty="0"/>
          </a:p>
        </p:txBody>
      </p:sp>
      <p:sp>
        <p:nvSpPr>
          <p:cNvPr id="15" name="Text 8"/>
          <p:cNvSpPr/>
          <p:nvPr/>
        </p:nvSpPr>
        <p:spPr>
          <a:xfrm>
            <a:off x="1764149" y="7241858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kern="0" spc="-28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Для фільтрації звуку.</a:t>
            </a:r>
            <a:endParaRPr lang="en-US" sz="13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19111" y="904042"/>
            <a:ext cx="7582614" cy="6542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150"/>
              </a:lnSpc>
              <a:buNone/>
            </a:pPr>
            <a:r>
              <a:rPr lang="en-US" sz="4100" kern="0" spc="-41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Етапи розвитку конденсаторів</a:t>
            </a:r>
            <a:endParaRPr lang="en-US" sz="4100" dirty="0"/>
          </a:p>
        </p:txBody>
      </p:sp>
      <p:sp>
        <p:nvSpPr>
          <p:cNvPr id="4" name="Shape 1"/>
          <p:cNvSpPr/>
          <p:nvPr/>
        </p:nvSpPr>
        <p:spPr>
          <a:xfrm>
            <a:off x="6454616" y="1872258"/>
            <a:ext cx="22860" cy="5453301"/>
          </a:xfrm>
          <a:prstGeom prst="roundRect">
            <a:avLst>
              <a:gd name="adj" fmla="val 137388"/>
            </a:avLst>
          </a:prstGeom>
          <a:solidFill>
            <a:srgbClr val="575757"/>
          </a:solidFill>
          <a:ln/>
        </p:spPr>
      </p:sp>
      <p:sp>
        <p:nvSpPr>
          <p:cNvPr id="5" name="Shape 2"/>
          <p:cNvSpPr/>
          <p:nvPr/>
        </p:nvSpPr>
        <p:spPr>
          <a:xfrm>
            <a:off x="6667262" y="2331839"/>
            <a:ext cx="628055" cy="22860"/>
          </a:xfrm>
          <a:prstGeom prst="roundRect">
            <a:avLst>
              <a:gd name="adj" fmla="val 137388"/>
            </a:avLst>
          </a:prstGeom>
          <a:solidFill>
            <a:srgbClr val="575757"/>
          </a:solidFill>
          <a:ln/>
        </p:spPr>
      </p:sp>
      <p:sp>
        <p:nvSpPr>
          <p:cNvPr id="6" name="Shape 3"/>
          <p:cNvSpPr/>
          <p:nvPr/>
        </p:nvSpPr>
        <p:spPr>
          <a:xfrm>
            <a:off x="6219111" y="2107763"/>
            <a:ext cx="471011" cy="471011"/>
          </a:xfrm>
          <a:prstGeom prst="roundRect">
            <a:avLst>
              <a:gd name="adj" fmla="val 6668"/>
            </a:avLst>
          </a:prstGeom>
          <a:solidFill>
            <a:srgbClr val="3E3E3E"/>
          </a:solidFill>
          <a:ln/>
        </p:spPr>
      </p:sp>
      <p:sp>
        <p:nvSpPr>
          <p:cNvPr id="7" name="Text 4"/>
          <p:cNvSpPr/>
          <p:nvPr/>
        </p:nvSpPr>
        <p:spPr>
          <a:xfrm>
            <a:off x="6297632" y="2146995"/>
            <a:ext cx="313968" cy="392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25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7501533" y="2081570"/>
            <a:ext cx="2955846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kern="0" spc="-21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Лейденська банка (1745)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7501533" y="2534245"/>
            <a:ext cx="6396157" cy="3350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Перший прототип конденсатора.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667262" y="3747492"/>
            <a:ext cx="628055" cy="22860"/>
          </a:xfrm>
          <a:prstGeom prst="roundRect">
            <a:avLst>
              <a:gd name="adj" fmla="val 137388"/>
            </a:avLst>
          </a:prstGeom>
          <a:solidFill>
            <a:srgbClr val="575757"/>
          </a:solidFill>
          <a:ln/>
        </p:spPr>
      </p:sp>
      <p:sp>
        <p:nvSpPr>
          <p:cNvPr id="11" name="Shape 8"/>
          <p:cNvSpPr/>
          <p:nvPr/>
        </p:nvSpPr>
        <p:spPr>
          <a:xfrm>
            <a:off x="6219111" y="3523417"/>
            <a:ext cx="471011" cy="471011"/>
          </a:xfrm>
          <a:prstGeom prst="roundRect">
            <a:avLst>
              <a:gd name="adj" fmla="val 6668"/>
            </a:avLst>
          </a:prstGeom>
          <a:solidFill>
            <a:srgbClr val="3E3E3E"/>
          </a:solidFill>
          <a:ln/>
        </p:spPr>
      </p:sp>
      <p:sp>
        <p:nvSpPr>
          <p:cNvPr id="12" name="Text 9"/>
          <p:cNvSpPr/>
          <p:nvPr/>
        </p:nvSpPr>
        <p:spPr>
          <a:xfrm>
            <a:off x="6297632" y="3562648"/>
            <a:ext cx="313968" cy="392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25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7501533" y="3497223"/>
            <a:ext cx="3852505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kern="0" spc="-21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Паперові конденсатори (XIX ст.)</a:t>
            </a:r>
            <a:endParaRPr lang="en-US" sz="2050" dirty="0"/>
          </a:p>
        </p:txBody>
      </p:sp>
      <p:sp>
        <p:nvSpPr>
          <p:cNvPr id="14" name="Text 11"/>
          <p:cNvSpPr/>
          <p:nvPr/>
        </p:nvSpPr>
        <p:spPr>
          <a:xfrm>
            <a:off x="7501533" y="3949898"/>
            <a:ext cx="6396157" cy="3350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Використання паперу як діелектрика.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6667262" y="5163145"/>
            <a:ext cx="628055" cy="22860"/>
          </a:xfrm>
          <a:prstGeom prst="roundRect">
            <a:avLst>
              <a:gd name="adj" fmla="val 137388"/>
            </a:avLst>
          </a:prstGeom>
          <a:solidFill>
            <a:srgbClr val="575757"/>
          </a:solidFill>
          <a:ln/>
        </p:spPr>
      </p:sp>
      <p:sp>
        <p:nvSpPr>
          <p:cNvPr id="16" name="Shape 13"/>
          <p:cNvSpPr/>
          <p:nvPr/>
        </p:nvSpPr>
        <p:spPr>
          <a:xfrm>
            <a:off x="6219111" y="4939070"/>
            <a:ext cx="471011" cy="471011"/>
          </a:xfrm>
          <a:prstGeom prst="roundRect">
            <a:avLst>
              <a:gd name="adj" fmla="val 6668"/>
            </a:avLst>
          </a:prstGeom>
          <a:solidFill>
            <a:srgbClr val="3E3E3E"/>
          </a:solidFill>
          <a:ln/>
        </p:spPr>
      </p:sp>
      <p:sp>
        <p:nvSpPr>
          <p:cNvPr id="17" name="Text 14"/>
          <p:cNvSpPr/>
          <p:nvPr/>
        </p:nvSpPr>
        <p:spPr>
          <a:xfrm>
            <a:off x="6297632" y="4978301"/>
            <a:ext cx="313968" cy="392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25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7501533" y="4912876"/>
            <a:ext cx="4514612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kern="0" spc="-21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Електролітичні конденсатори (XX ст.)</a:t>
            </a:r>
            <a:endParaRPr lang="en-US" sz="2050" dirty="0"/>
          </a:p>
        </p:txBody>
      </p:sp>
      <p:sp>
        <p:nvSpPr>
          <p:cNvPr id="19" name="Text 16"/>
          <p:cNvSpPr/>
          <p:nvPr/>
        </p:nvSpPr>
        <p:spPr>
          <a:xfrm>
            <a:off x="7501533" y="5365552"/>
            <a:ext cx="6396157" cy="3350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Висока ємність при малих розмірах.</a:t>
            </a:r>
            <a:endParaRPr lang="en-US" sz="1600" dirty="0"/>
          </a:p>
        </p:txBody>
      </p:sp>
      <p:sp>
        <p:nvSpPr>
          <p:cNvPr id="20" name="Shape 17"/>
          <p:cNvSpPr/>
          <p:nvPr/>
        </p:nvSpPr>
        <p:spPr>
          <a:xfrm>
            <a:off x="6667262" y="6578798"/>
            <a:ext cx="628055" cy="22860"/>
          </a:xfrm>
          <a:prstGeom prst="roundRect">
            <a:avLst>
              <a:gd name="adj" fmla="val 137388"/>
            </a:avLst>
          </a:prstGeom>
          <a:solidFill>
            <a:srgbClr val="575757"/>
          </a:solidFill>
          <a:ln/>
        </p:spPr>
      </p:sp>
      <p:sp>
        <p:nvSpPr>
          <p:cNvPr id="21" name="Shape 18"/>
          <p:cNvSpPr/>
          <p:nvPr/>
        </p:nvSpPr>
        <p:spPr>
          <a:xfrm>
            <a:off x="6219111" y="6354723"/>
            <a:ext cx="471011" cy="471011"/>
          </a:xfrm>
          <a:prstGeom prst="roundRect">
            <a:avLst>
              <a:gd name="adj" fmla="val 6668"/>
            </a:avLst>
          </a:prstGeom>
          <a:solidFill>
            <a:srgbClr val="3E3E3E"/>
          </a:solidFill>
          <a:ln/>
        </p:spPr>
      </p:sp>
      <p:sp>
        <p:nvSpPr>
          <p:cNvPr id="22" name="Text 19"/>
          <p:cNvSpPr/>
          <p:nvPr/>
        </p:nvSpPr>
        <p:spPr>
          <a:xfrm>
            <a:off x="6297632" y="6393954"/>
            <a:ext cx="313968" cy="392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25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4</a:t>
            </a:r>
            <a:endParaRPr lang="en-US" sz="2450" dirty="0"/>
          </a:p>
        </p:txBody>
      </p:sp>
      <p:sp>
        <p:nvSpPr>
          <p:cNvPr id="23" name="Text 20"/>
          <p:cNvSpPr/>
          <p:nvPr/>
        </p:nvSpPr>
        <p:spPr>
          <a:xfrm>
            <a:off x="7501533" y="6328529"/>
            <a:ext cx="2764036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kern="0" spc="-21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Сучасні конденсатори</a:t>
            </a:r>
            <a:endParaRPr lang="en-US" sz="2050" dirty="0"/>
          </a:p>
        </p:txBody>
      </p:sp>
      <p:sp>
        <p:nvSpPr>
          <p:cNvPr id="24" name="Text 21"/>
          <p:cNvSpPr/>
          <p:nvPr/>
        </p:nvSpPr>
        <p:spPr>
          <a:xfrm>
            <a:off x="7501533" y="6781205"/>
            <a:ext cx="6396157" cy="3350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SMD, керамічні, танталові.</a:t>
            </a: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60571"/>
            <a:ext cx="95617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kern="0" spc="-4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Роль конденсаторів у майбутньому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857256" y="28020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Електромобілі</a:t>
            </a:r>
            <a:endParaRPr lang="en-US" sz="2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1922978"/>
            <a:ext cx="4564975" cy="456497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26731" y="2686050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kern="0" spc="-18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9937790" y="2802017"/>
            <a:ext cx="355484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Відновлювана енергетика</a:t>
            </a:r>
            <a:endParaRPr lang="en-US" sz="22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653" y="1922978"/>
            <a:ext cx="4564975" cy="456497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452604" y="3074551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kern="0" spc="-18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2</a:t>
            </a:r>
            <a:endParaRPr lang="en-US" sz="2650" dirty="0"/>
          </a:p>
        </p:txBody>
      </p:sp>
      <p:sp>
        <p:nvSpPr>
          <p:cNvPr id="9" name="Text 5"/>
          <p:cNvSpPr/>
          <p:nvPr/>
        </p:nvSpPr>
        <p:spPr>
          <a:xfrm>
            <a:off x="9937790" y="525458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Медична техніка</a:t>
            </a:r>
            <a:endParaRPr lang="en-US" sz="22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1922978"/>
            <a:ext cx="4564975" cy="456497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064103" y="5300424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kern="0" spc="-18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3</a:t>
            </a:r>
            <a:endParaRPr lang="en-US" sz="2650" dirty="0"/>
          </a:p>
        </p:txBody>
      </p:sp>
      <p:sp>
        <p:nvSpPr>
          <p:cNvPr id="12" name="Text 7"/>
          <p:cNvSpPr/>
          <p:nvPr/>
        </p:nvSpPr>
        <p:spPr>
          <a:xfrm>
            <a:off x="1857256" y="525458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Космічні технології</a:t>
            </a:r>
            <a:endParaRPr lang="en-US" sz="22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653" y="1922978"/>
            <a:ext cx="4564975" cy="456497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5838230" y="4911923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kern="0" spc="-18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4</a:t>
            </a:r>
            <a:endParaRPr lang="en-US" sz="2650" dirty="0"/>
          </a:p>
        </p:txBody>
      </p:sp>
      <p:sp>
        <p:nvSpPr>
          <p:cNvPr id="15" name="Text 9"/>
          <p:cNvSpPr/>
          <p:nvPr/>
        </p:nvSpPr>
        <p:spPr>
          <a:xfrm>
            <a:off x="793790" y="6743105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Конденсатори стають ключовими компонентами. Вони необхідні для розвитку нових технологій. Їх застосування розширюється у багатьох галузях.</a:t>
            </a:r>
            <a:endParaRPr lang="en-US" sz="17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80701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kern="0" spc="-45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Ключові висновки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855952"/>
            <a:ext cx="3664863" cy="2032754"/>
          </a:xfrm>
          <a:prstGeom prst="roundRect">
            <a:avLst>
              <a:gd name="adj" fmla="val 1674"/>
            </a:avLst>
          </a:prstGeom>
          <a:solidFill>
            <a:srgbClr val="3E3E3E"/>
          </a:solidFill>
          <a:ln/>
        </p:spPr>
      </p:sp>
      <p:sp>
        <p:nvSpPr>
          <p:cNvPr id="5" name="Text 2"/>
          <p:cNvSpPr/>
          <p:nvPr/>
        </p:nvSpPr>
        <p:spPr>
          <a:xfrm>
            <a:off x="6507004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Важливий елемент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04" y="3573185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Конденсатор - незамінний компонент електроніки.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2855952"/>
            <a:ext cx="3664863" cy="2032754"/>
          </a:xfrm>
          <a:prstGeom prst="roundRect">
            <a:avLst>
              <a:gd name="adj" fmla="val 1674"/>
            </a:avLst>
          </a:prstGeom>
          <a:solidFill>
            <a:srgbClr val="3E3E3E"/>
          </a:solidFill>
          <a:ln/>
        </p:spPr>
      </p:sp>
      <p:sp>
        <p:nvSpPr>
          <p:cNvPr id="8" name="Text 5"/>
          <p:cNvSpPr/>
          <p:nvPr/>
        </p:nvSpPr>
        <p:spPr>
          <a:xfrm>
            <a:off x="10398681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Різноманітність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681" y="3573185"/>
            <a:ext cx="3211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Існує багато типів конденсаторів для різних застосувань.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115520"/>
            <a:ext cx="7556421" cy="1306949"/>
          </a:xfrm>
          <a:prstGeom prst="roundRect">
            <a:avLst>
              <a:gd name="adj" fmla="val 2603"/>
            </a:avLst>
          </a:prstGeom>
          <a:solidFill>
            <a:srgbClr val="3E3E3E"/>
          </a:solidFill>
          <a:ln/>
        </p:spPr>
      </p:sp>
      <p:sp>
        <p:nvSpPr>
          <p:cNvPr id="11" name="Text 8"/>
          <p:cNvSpPr/>
          <p:nvPr/>
        </p:nvSpPr>
        <p:spPr>
          <a:xfrm>
            <a:off x="6507004" y="534233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kern="0" spc="-22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Розвиток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07004" y="5832753"/>
            <a:ext cx="71027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Конденсатори продовжують еволюціонувати.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360</Words>
  <Application>Microsoft Office PowerPoint</Application>
  <PresentationFormat>Произвольный</PresentationFormat>
  <Paragraphs>85</Paragraphs>
  <Slides>15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Fira Sans Bold</vt:lpstr>
      <vt:lpstr>Calibri</vt:lpstr>
      <vt:lpstr>Fira Sans</vt:lpstr>
      <vt:lpstr>Anton</vt:lpstr>
      <vt:lpstr>Times New Roman</vt:lpstr>
      <vt:lpstr>Cambria Math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Користувач</cp:lastModifiedBy>
  <cp:revision>8</cp:revision>
  <dcterms:created xsi:type="dcterms:W3CDTF">2025-03-12T15:20:08Z</dcterms:created>
  <dcterms:modified xsi:type="dcterms:W3CDTF">2025-03-15T05:10:08Z</dcterms:modified>
</cp:coreProperties>
</file>