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3" r:id="rId18"/>
    <p:sldId id="274" r:id="rId19"/>
    <p:sldId id="275" r:id="rId20"/>
    <p:sldId id="277"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FDD4BA-9202-4242-AB65-BF5CED795FE7}" type="datetimeFigureOut">
              <a:rPr lang="uk-UA" smtClean="0"/>
              <a:pPr/>
              <a:t>05.02.2023</a:t>
            </a:fld>
            <a:endParaRPr lang="uk-UA"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uk-UA"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D63712-B6CA-4B2E-AC80-8C460F3CC312}" type="slidenum">
              <a:rPr lang="uk-UA" smtClean="0"/>
              <a:pPr/>
              <a:t>‹#›</a:t>
            </a:fld>
            <a:endParaRPr lang="uk-UA"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7</a:t>
            </a:fld>
            <a:endParaRPr lang="uk-U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8</a:t>
            </a:fld>
            <a:endParaRPr lang="uk-U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9</a:t>
            </a:fld>
            <a:endParaRPr lang="uk-U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10</a:t>
            </a:fld>
            <a:endParaRPr lang="uk-U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11</a:t>
            </a:fld>
            <a:endParaRPr lang="uk-U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12</a:t>
            </a:fld>
            <a:endParaRPr lang="uk-UA"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13</a:t>
            </a:fld>
            <a:endParaRPr lang="uk-U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14</a:t>
            </a:fld>
            <a:endParaRPr lang="uk-U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15</a:t>
            </a:fld>
            <a:endParaRPr lang="uk-U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fld id="{EAD63712-B6CA-4B2E-AC80-8C460F3CC312}" type="slidenum">
              <a:rPr lang="uk-UA" smtClean="0"/>
              <a:pPr/>
              <a:t>20</a:t>
            </a:fld>
            <a:endParaRPr lang="uk-U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05.02.2023</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r>
              <a:rPr lang="uk-UA" sz="7200" b="1" dirty="0" smtClean="0"/>
              <a:t>Чорнобиль. </a:t>
            </a:r>
            <a:br>
              <a:rPr lang="uk-UA" sz="7200" b="1" dirty="0" smtClean="0"/>
            </a:br>
            <a:r>
              <a:rPr lang="uk-UA" sz="7200" b="1" dirty="0" smtClean="0"/>
              <a:t>37 років </a:t>
            </a:r>
            <a:r>
              <a:rPr lang="uk-UA" sz="7200" b="1" dirty="0" smtClean="0"/>
              <a:t>по тому…</a:t>
            </a:r>
            <a:endParaRPr lang="uk-UA" sz="72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uk-UA" dirty="0" smtClean="0"/>
              <a:t>Кожен українець знає, що таке Чорнобиль. Наслідки викиду радіації 1986 року були відчутні по всій планеті. </a:t>
            </a:r>
            <a:r>
              <a:rPr lang="uk-UA" dirty="0" smtClean="0"/>
              <a:t>Цього року, </a:t>
            </a:r>
            <a:r>
              <a:rPr lang="uk-UA" dirty="0" smtClean="0"/>
              <a:t>26 квітня, Україна відзначає чергову річницю Чорнобильської катастрофи. Саме в цей </a:t>
            </a:r>
            <a:r>
              <a:rPr lang="uk-UA" dirty="0" smtClean="0"/>
              <a:t>день </a:t>
            </a:r>
            <a:r>
              <a:rPr lang="uk-UA" dirty="0" smtClean="0"/>
              <a:t>сталася фатальна аварія на ЧАЕС, яка і досі відгукується в багатьох українських родинах. </a:t>
            </a:r>
            <a:endParaRPr lang="uk-U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endParaRPr lang="uk-UA" sz="7200" b="1" dirty="0"/>
          </a:p>
        </p:txBody>
      </p:sp>
      <p:pic>
        <p:nvPicPr>
          <p:cNvPr id="3" name="Рисунок 2" descr="1461912266_ornobil.jpg"/>
          <p:cNvPicPr>
            <a:picLocks noChangeAspect="1"/>
          </p:cNvPicPr>
          <p:nvPr/>
        </p:nvPicPr>
        <p:blipFill>
          <a:blip r:embed="rId3" cstate="print"/>
          <a:stretch>
            <a:fillRect/>
          </a:stretch>
        </p:blipFill>
        <p:spPr>
          <a:xfrm>
            <a:off x="827584" y="1556792"/>
            <a:ext cx="7620000" cy="4933950"/>
          </a:xfrm>
          <a:prstGeom prst="rect">
            <a:avLst/>
          </a:prstGeom>
        </p:spPr>
      </p:pic>
      <p:sp>
        <p:nvSpPr>
          <p:cNvPr id="4" name="TextBox 3"/>
          <p:cNvSpPr txBox="1"/>
          <p:nvPr/>
        </p:nvSpPr>
        <p:spPr>
          <a:xfrm>
            <a:off x="899592" y="188640"/>
            <a:ext cx="7488832" cy="1384995"/>
          </a:xfrm>
          <a:prstGeom prst="rect">
            <a:avLst/>
          </a:prstGeom>
          <a:noFill/>
        </p:spPr>
        <p:txBody>
          <a:bodyPr wrap="square" rtlCol="0">
            <a:spAutoFit/>
          </a:bodyPr>
          <a:lstStyle/>
          <a:p>
            <a:pPr algn="ctr"/>
            <a:r>
              <a:rPr lang="uk-UA" sz="2800" dirty="0" smtClean="0"/>
              <a:t>Чорнобиль – проблема України вчорашнього та сьогоднішнього днів і наступних століть. Чорнобиль – проблема світу.</a:t>
            </a:r>
            <a:endParaRPr lang="uk-UA"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pic>
        <p:nvPicPr>
          <p:cNvPr id="18434" name="Picture 2" descr="Ð ÐµÐ·ÑÐ»ÑÑÐ°Ñ Ð¿Ð¾ÑÑÐºÑ Ð·Ð¾Ð±ÑÐ°Ð¶ÐµÐ½Ñ Ð·Ð° Ð·Ð°Ð¿Ð¸ÑÐ¾Ð¼ &quot;Ð¿ÑÐ¸Ð¿'ÑÑÑ ÐºÐ°ÑÑÐ°&quot;"/>
          <p:cNvPicPr>
            <a:picLocks noChangeAspect="1" noChangeArrowheads="1"/>
          </p:cNvPicPr>
          <p:nvPr/>
        </p:nvPicPr>
        <p:blipFill>
          <a:blip r:embed="rId3" cstate="print"/>
          <a:srcRect/>
          <a:stretch>
            <a:fillRect/>
          </a:stretch>
        </p:blipFill>
        <p:spPr bwMode="auto">
          <a:xfrm>
            <a:off x="0" y="685150"/>
            <a:ext cx="9144000" cy="5853615"/>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4" name="TextBox 3"/>
          <p:cNvSpPr txBox="1"/>
          <p:nvPr/>
        </p:nvSpPr>
        <p:spPr>
          <a:xfrm>
            <a:off x="4067945" y="1124744"/>
            <a:ext cx="4824536" cy="1323439"/>
          </a:xfrm>
          <a:prstGeom prst="rect">
            <a:avLst/>
          </a:prstGeom>
          <a:noFill/>
        </p:spPr>
        <p:txBody>
          <a:bodyPr wrap="square" rtlCol="0">
            <a:spAutoFit/>
          </a:bodyPr>
          <a:lstStyle/>
          <a:p>
            <a:pPr algn="ctr"/>
            <a:r>
              <a:rPr lang="uk-UA" sz="4000" b="1" dirty="0" smtClean="0"/>
              <a:t>Будівництво Чорнобильської АЕС</a:t>
            </a:r>
            <a:endParaRPr lang="uk-UA" sz="4000" b="1" dirty="0"/>
          </a:p>
        </p:txBody>
      </p:sp>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pic>
        <p:nvPicPr>
          <p:cNvPr id="19464" name="Picture 8" descr="Ð ÐµÐ·ÑÐ»ÑÑÐ°Ñ Ð¿Ð¾ÑÑÐºÑ Ð·Ð¾Ð±ÑÐ°Ð¶ÐµÐ½Ñ Ð·Ð° Ð·Ð°Ð¿Ð¸ÑÐ¾Ð¼ &quot;ÐÑÐ´ÑÐ²Ð½Ð¸ÑÑÐ²Ð¾ Ð§Ð¾ÑÐ½Ð¾Ð±Ð¸Ð»ÑÑÑÐºÐ¾Ñ ÐÐÐ¡&quot;"/>
          <p:cNvPicPr>
            <a:picLocks noChangeAspect="1" noChangeArrowheads="1"/>
          </p:cNvPicPr>
          <p:nvPr/>
        </p:nvPicPr>
        <p:blipFill>
          <a:blip r:embed="rId3" cstate="print"/>
          <a:srcRect/>
          <a:stretch>
            <a:fillRect/>
          </a:stretch>
        </p:blipFill>
        <p:spPr bwMode="auto">
          <a:xfrm>
            <a:off x="0" y="1196752"/>
            <a:ext cx="3744416" cy="4172351"/>
          </a:xfrm>
          <a:prstGeom prst="rect">
            <a:avLst/>
          </a:prstGeom>
          <a:noFill/>
        </p:spPr>
      </p:pic>
      <p:pic>
        <p:nvPicPr>
          <p:cNvPr id="19466" name="Picture 10" descr="Ð ÐµÐ·ÑÐ»ÑÑÐ°Ñ Ð¿Ð¾ÑÑÐºÑ Ð·Ð¾Ð±ÑÐ°Ð¶ÐµÐ½Ñ Ð·Ð° Ð·Ð°Ð¿Ð¸ÑÐ¾Ð¼ &quot;ÐÑÐ´ÑÐ²Ð½Ð¸ÑÑÐ²Ð¾ Ð§Ð¾ÑÐ½Ð¾Ð±Ð¸Ð»ÑÑÑÐºÐ¾Ñ ÐÐÐ¡&quot;"/>
          <p:cNvPicPr>
            <a:picLocks noChangeAspect="1" noChangeArrowheads="1"/>
          </p:cNvPicPr>
          <p:nvPr/>
        </p:nvPicPr>
        <p:blipFill>
          <a:blip r:embed="rId4" cstate="print"/>
          <a:srcRect/>
          <a:stretch>
            <a:fillRect/>
          </a:stretch>
        </p:blipFill>
        <p:spPr bwMode="auto">
          <a:xfrm>
            <a:off x="3833589" y="2996952"/>
            <a:ext cx="5310411" cy="354027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8" name="TextBox 7"/>
          <p:cNvSpPr txBox="1"/>
          <p:nvPr/>
        </p:nvSpPr>
        <p:spPr>
          <a:xfrm>
            <a:off x="2987824" y="404664"/>
            <a:ext cx="3455370" cy="830997"/>
          </a:xfrm>
          <a:prstGeom prst="rect">
            <a:avLst/>
          </a:prstGeom>
          <a:noFill/>
        </p:spPr>
        <p:txBody>
          <a:bodyPr wrap="none" rtlCol="0">
            <a:spAutoFit/>
          </a:bodyPr>
          <a:lstStyle/>
          <a:p>
            <a:r>
              <a:rPr lang="uk-UA" sz="4800" b="1" dirty="0" smtClean="0"/>
              <a:t>Як це було…</a:t>
            </a:r>
            <a:endParaRPr lang="uk-UA" sz="4800" b="1" dirty="0"/>
          </a:p>
        </p:txBody>
      </p:sp>
      <p:pic>
        <p:nvPicPr>
          <p:cNvPr id="20484" name="Picture 4" descr="Ð ÐµÐ·ÑÐ»ÑÑÐ°Ñ Ð¿Ð¾ÑÑÐºÑ Ð·Ð¾Ð±ÑÐ°Ð¶ÐµÐ½Ñ Ð·Ð° Ð·Ð°Ð¿Ð¸ÑÐ¾Ð¼ &quot;Ð²Ð¸Ð±ÑÑ Ð½Ð° ÑÐ¾ÑÐ½Ð¾Ð±Ð¸Ð»ÑÑÑÐºÑÐ¹ Ð°ÐµÑ&quot;"/>
          <p:cNvPicPr>
            <a:picLocks noChangeAspect="1" noChangeArrowheads="1"/>
          </p:cNvPicPr>
          <p:nvPr/>
        </p:nvPicPr>
        <p:blipFill>
          <a:blip r:embed="rId3" cstate="print"/>
          <a:srcRect/>
          <a:stretch>
            <a:fillRect/>
          </a:stretch>
        </p:blipFill>
        <p:spPr bwMode="auto">
          <a:xfrm>
            <a:off x="323528" y="1268760"/>
            <a:ext cx="8452493" cy="511376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 name="TextBox 6"/>
          <p:cNvSpPr txBox="1"/>
          <p:nvPr/>
        </p:nvSpPr>
        <p:spPr>
          <a:xfrm>
            <a:off x="179512" y="692696"/>
            <a:ext cx="4183774" cy="3139321"/>
          </a:xfrm>
          <a:prstGeom prst="rect">
            <a:avLst/>
          </a:prstGeom>
          <a:noFill/>
        </p:spPr>
        <p:txBody>
          <a:bodyPr wrap="none" rtlCol="0">
            <a:spAutoFit/>
          </a:bodyPr>
          <a:lstStyle/>
          <a:p>
            <a:pPr algn="ctr"/>
            <a:r>
              <a:rPr lang="uk-UA" sz="3600" dirty="0" smtClean="0"/>
              <a:t>Ліквідація аварії.</a:t>
            </a:r>
          </a:p>
          <a:p>
            <a:pPr algn="ctr"/>
            <a:r>
              <a:rPr lang="uk-UA" sz="3600" dirty="0" smtClean="0"/>
              <a:t>Подвиг пожежників.</a:t>
            </a:r>
          </a:p>
          <a:p>
            <a:endParaRPr lang="uk-UA" dirty="0" smtClean="0"/>
          </a:p>
          <a:p>
            <a:endParaRPr lang="uk-UA" dirty="0" smtClean="0"/>
          </a:p>
          <a:p>
            <a:endParaRPr lang="uk-UA" dirty="0" smtClean="0"/>
          </a:p>
          <a:p>
            <a:endParaRPr lang="uk-UA" dirty="0" smtClean="0"/>
          </a:p>
          <a:p>
            <a:endParaRPr lang="uk-UA" dirty="0" smtClean="0"/>
          </a:p>
          <a:p>
            <a:endParaRPr lang="uk-UA" dirty="0" smtClean="0"/>
          </a:p>
          <a:p>
            <a:r>
              <a:rPr lang="uk-UA" b="1" dirty="0" smtClean="0"/>
              <a:t>Віктор </a:t>
            </a:r>
            <a:r>
              <a:rPr lang="uk-UA" b="1" dirty="0" err="1" smtClean="0"/>
              <a:t>Кібенок</a:t>
            </a:r>
            <a:r>
              <a:rPr lang="uk-UA" b="1" dirty="0" smtClean="0"/>
              <a:t> (17.02.1963 – 11.05.1986)</a:t>
            </a:r>
            <a:endParaRPr lang="uk-UA" b="1" dirty="0"/>
          </a:p>
        </p:txBody>
      </p:sp>
      <p:pic>
        <p:nvPicPr>
          <p:cNvPr id="21506" name="Picture 2" descr="Ð ÐµÐ·ÑÐ»ÑÑÐ°Ñ Ð¿Ð¾ÑÑÐºÑ Ð·Ð¾Ð±ÑÐ°Ð¶ÐµÐ½Ñ Ð·Ð° Ð·Ð°Ð¿Ð¸ÑÐ¾Ð¼ &quot;ÐÑÐºÑÐ¾Ñ ÐºÑÐ±ÐµÐ½Ð¾Ðº&quot;"/>
          <p:cNvPicPr>
            <a:picLocks noChangeAspect="1" noChangeArrowheads="1"/>
          </p:cNvPicPr>
          <p:nvPr/>
        </p:nvPicPr>
        <p:blipFill>
          <a:blip r:embed="rId4" cstate="print"/>
          <a:srcRect/>
          <a:stretch>
            <a:fillRect/>
          </a:stretch>
        </p:blipFill>
        <p:spPr bwMode="auto">
          <a:xfrm>
            <a:off x="4355976" y="476672"/>
            <a:ext cx="4320480" cy="583265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4191532" cy="2031325"/>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a:p>
            <a:r>
              <a:rPr lang="uk-UA" sz="1600" b="1" dirty="0" smtClean="0"/>
              <a:t>Володимир </a:t>
            </a:r>
            <a:r>
              <a:rPr lang="uk-UA" sz="1600" b="1" dirty="0" err="1" smtClean="0"/>
              <a:t>Правик</a:t>
            </a:r>
            <a:r>
              <a:rPr lang="uk-UA" sz="1600" b="1" dirty="0" smtClean="0"/>
              <a:t> (13.06.1962 – 11.05.1986</a:t>
            </a:r>
            <a:r>
              <a:rPr lang="uk-UA" b="1" dirty="0" smtClean="0"/>
              <a:t>)</a:t>
            </a:r>
            <a:endParaRPr lang="uk-UA" b="1" dirty="0"/>
          </a:p>
        </p:txBody>
      </p:sp>
      <p:pic>
        <p:nvPicPr>
          <p:cNvPr id="23554" name="Picture 2" descr="Ð ÐµÐ·ÑÐ»ÑÑÐ°Ñ Ð¿Ð¾ÑÑÐºÑ Ð·Ð¾Ð±ÑÐ°Ð¶ÐµÐ½Ñ Ð·Ð° Ð·Ð°Ð¿Ð¸ÑÐ¾Ð¼ &quot;Ð²Ð¾Ð»Ð¾Ð´Ð¸Ð¼Ð¸Ñ Ð¿ÑÐ°Ð²Ð¸Ðº&quot;"/>
          <p:cNvPicPr>
            <a:picLocks noChangeAspect="1" noChangeArrowheads="1"/>
          </p:cNvPicPr>
          <p:nvPr/>
        </p:nvPicPr>
        <p:blipFill>
          <a:blip r:embed="rId4" cstate="print"/>
          <a:srcRect/>
          <a:stretch>
            <a:fillRect/>
          </a:stretch>
        </p:blipFill>
        <p:spPr bwMode="auto">
          <a:xfrm>
            <a:off x="4427984" y="404664"/>
            <a:ext cx="4716016" cy="59028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pic>
        <p:nvPicPr>
          <p:cNvPr id="26626" name="Picture 2" descr="C:\Users\Саша\Desktop\img1.jpg"/>
          <p:cNvPicPr>
            <a:picLocks noChangeAspect="1" noChangeArrowheads="1"/>
          </p:cNvPicPr>
          <p:nvPr/>
        </p:nvPicPr>
        <p:blipFill>
          <a:blip r:embed="rId4" cstate="print"/>
          <a:srcRect/>
          <a:stretch>
            <a:fillRect/>
          </a:stretch>
        </p:blipFill>
        <p:spPr bwMode="auto">
          <a:xfrm>
            <a:off x="0" y="1340768"/>
            <a:ext cx="9144000" cy="391628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sp>
        <p:nvSpPr>
          <p:cNvPr id="8" name="TextBox 7"/>
          <p:cNvSpPr txBox="1"/>
          <p:nvPr/>
        </p:nvSpPr>
        <p:spPr>
          <a:xfrm>
            <a:off x="4139953" y="1628800"/>
            <a:ext cx="5004048" cy="707886"/>
          </a:xfrm>
          <a:prstGeom prst="rect">
            <a:avLst/>
          </a:prstGeom>
          <a:noFill/>
        </p:spPr>
        <p:txBody>
          <a:bodyPr wrap="square" rtlCol="0">
            <a:spAutoFit/>
          </a:bodyPr>
          <a:lstStyle/>
          <a:p>
            <a:pPr algn="ctr"/>
            <a:r>
              <a:rPr lang="uk-UA" sz="4000" b="1" dirty="0" smtClean="0"/>
              <a:t>Евакуація населення</a:t>
            </a:r>
            <a:endParaRPr lang="uk-UA" sz="4000" b="1" dirty="0"/>
          </a:p>
        </p:txBody>
      </p:sp>
      <p:pic>
        <p:nvPicPr>
          <p:cNvPr id="28674" name="Picture 2" descr="Ð ÐµÐ·ÑÐ»ÑÑÐ°Ñ Ð¿Ð¾ÑÑÐºÑ Ð·Ð¾Ð±ÑÐ°Ð¶ÐµÐ½Ñ Ð·Ð° Ð·Ð°Ð¿Ð¸ÑÐ¾Ð¼ &quot;ÑÐ¾ÑÐ½Ð¾Ð±Ð¸Ð»ÑÑÑÐºÐ° Ð°ÐµÑ ÐµÐ²Ð°ÐºÑÐ°ÑÑÑ&quot;"/>
          <p:cNvPicPr>
            <a:picLocks noChangeAspect="1" noChangeArrowheads="1"/>
          </p:cNvPicPr>
          <p:nvPr/>
        </p:nvPicPr>
        <p:blipFill>
          <a:blip r:embed="rId4" cstate="print"/>
          <a:srcRect/>
          <a:stretch>
            <a:fillRect/>
          </a:stretch>
        </p:blipFill>
        <p:spPr bwMode="auto">
          <a:xfrm>
            <a:off x="0" y="1052736"/>
            <a:ext cx="4130899" cy="3065155"/>
          </a:xfrm>
          <a:prstGeom prst="rect">
            <a:avLst/>
          </a:prstGeom>
          <a:noFill/>
        </p:spPr>
      </p:pic>
      <p:pic>
        <p:nvPicPr>
          <p:cNvPr id="28676" name="Picture 4" descr="ÐÐ¾Ð²âÑÐ·Ð°Ð½Ðµ Ð·Ð¾Ð±ÑÐ°Ð¶ÐµÐ½Ð½Ñ"/>
          <p:cNvPicPr>
            <a:picLocks noChangeAspect="1" noChangeArrowheads="1"/>
          </p:cNvPicPr>
          <p:nvPr/>
        </p:nvPicPr>
        <p:blipFill>
          <a:blip r:embed="rId5" cstate="print"/>
          <a:srcRect/>
          <a:stretch>
            <a:fillRect/>
          </a:stretch>
        </p:blipFill>
        <p:spPr bwMode="auto">
          <a:xfrm>
            <a:off x="4175448" y="3131586"/>
            <a:ext cx="4968552" cy="372641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sp>
        <p:nvSpPr>
          <p:cNvPr id="8" name="TextBox 7"/>
          <p:cNvSpPr txBox="1"/>
          <p:nvPr/>
        </p:nvSpPr>
        <p:spPr>
          <a:xfrm>
            <a:off x="0" y="4149080"/>
            <a:ext cx="4210944" cy="1569660"/>
          </a:xfrm>
          <a:prstGeom prst="rect">
            <a:avLst/>
          </a:prstGeom>
          <a:noFill/>
        </p:spPr>
        <p:txBody>
          <a:bodyPr wrap="square" rtlCol="0">
            <a:spAutoFit/>
          </a:bodyPr>
          <a:lstStyle/>
          <a:p>
            <a:pPr algn="ctr"/>
            <a:r>
              <a:rPr lang="uk-UA" sz="4800" b="1" dirty="0" smtClean="0"/>
              <a:t>Покинута Прип</a:t>
            </a:r>
            <a:r>
              <a:rPr lang="en-US" sz="4800" b="1" dirty="0" smtClean="0"/>
              <a:t>’</a:t>
            </a:r>
            <a:r>
              <a:rPr lang="uk-UA" sz="4800" b="1" dirty="0" smtClean="0"/>
              <a:t>ять</a:t>
            </a:r>
            <a:endParaRPr lang="uk-UA" sz="4800" b="1" dirty="0"/>
          </a:p>
        </p:txBody>
      </p:sp>
      <p:pic>
        <p:nvPicPr>
          <p:cNvPr id="31746" name="Picture 2" descr="Ð ÐµÐ·ÑÐ»ÑÑÐ°Ñ Ð¿Ð¾ÑÑÐºÑ Ð·Ð¾Ð±ÑÐ°Ð¶ÐµÐ½Ñ Ð·Ð° Ð·Ð°Ð¿Ð¸ÑÐ¾Ð¼ &quot;Ð¿ÑÐ¸Ð¿ÑÑÑ&quot;"/>
          <p:cNvPicPr>
            <a:picLocks noChangeAspect="1" noChangeArrowheads="1"/>
          </p:cNvPicPr>
          <p:nvPr/>
        </p:nvPicPr>
        <p:blipFill>
          <a:blip r:embed="rId4" cstate="print"/>
          <a:srcRect/>
          <a:stretch>
            <a:fillRect/>
          </a:stretch>
        </p:blipFill>
        <p:spPr bwMode="auto">
          <a:xfrm>
            <a:off x="4212230" y="3573016"/>
            <a:ext cx="4485694" cy="2988594"/>
          </a:xfrm>
          <a:prstGeom prst="rect">
            <a:avLst/>
          </a:prstGeom>
          <a:noFill/>
        </p:spPr>
      </p:pic>
      <p:pic>
        <p:nvPicPr>
          <p:cNvPr id="31748" name="Picture 4" descr="Ð ÐµÐ·ÑÐ»ÑÑÐ°Ñ Ð¿Ð¾ÑÑÐºÑ Ð·Ð¾Ð±ÑÐ°Ð¶ÐµÐ½Ñ Ð·Ð° Ð·Ð°Ð¿Ð¸ÑÐ¾Ð¼ &quot;Ð¿ÑÐ¸Ð¿ÑÑÑ&quot;"/>
          <p:cNvPicPr>
            <a:picLocks noChangeAspect="1" noChangeArrowheads="1"/>
          </p:cNvPicPr>
          <p:nvPr/>
        </p:nvPicPr>
        <p:blipFill>
          <a:blip r:embed="rId5" cstate="print"/>
          <a:srcRect/>
          <a:stretch>
            <a:fillRect/>
          </a:stretch>
        </p:blipFill>
        <p:spPr bwMode="auto">
          <a:xfrm>
            <a:off x="0" y="0"/>
            <a:ext cx="5328592" cy="353818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sp>
        <p:nvSpPr>
          <p:cNvPr id="8" name="TextBox 7"/>
          <p:cNvSpPr txBox="1"/>
          <p:nvPr/>
        </p:nvSpPr>
        <p:spPr>
          <a:xfrm>
            <a:off x="2123728" y="188640"/>
            <a:ext cx="4896544" cy="769441"/>
          </a:xfrm>
          <a:prstGeom prst="rect">
            <a:avLst/>
          </a:prstGeom>
          <a:noFill/>
        </p:spPr>
        <p:txBody>
          <a:bodyPr wrap="square" rtlCol="0">
            <a:spAutoFit/>
          </a:bodyPr>
          <a:lstStyle/>
          <a:p>
            <a:pPr algn="ctr"/>
            <a:r>
              <a:rPr lang="uk-UA" sz="4400" b="1" dirty="0" smtClean="0"/>
              <a:t>Наслідки аварії</a:t>
            </a:r>
            <a:endParaRPr lang="uk-UA" sz="4400" b="1" dirty="0"/>
          </a:p>
        </p:txBody>
      </p:sp>
      <p:pic>
        <p:nvPicPr>
          <p:cNvPr id="33794" name="Picture 2" descr="Ð ÐµÐ·ÑÐ»ÑÑÐ°Ñ Ð¿Ð¾ÑÑÐºÑ Ð·Ð¾Ð±ÑÐ°Ð¶ÐµÐ½Ñ Ð·Ð° Ð·Ð°Ð¿Ð¸ÑÐ¾Ð¼ &quot;ÑÐ¾ÑÐ½Ð¾Ð±Ð¸Ð»Ñ ÐºÐ°ÑÑÐ°&quot;"/>
          <p:cNvPicPr>
            <a:picLocks noChangeAspect="1" noChangeArrowheads="1"/>
          </p:cNvPicPr>
          <p:nvPr/>
        </p:nvPicPr>
        <p:blipFill>
          <a:blip r:embed="rId4" cstate="print"/>
          <a:srcRect/>
          <a:stretch>
            <a:fillRect/>
          </a:stretch>
        </p:blipFill>
        <p:spPr bwMode="auto">
          <a:xfrm>
            <a:off x="1" y="980728"/>
            <a:ext cx="9144000" cy="587727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sp>
        <p:nvSpPr>
          <p:cNvPr id="8" name="TextBox 7"/>
          <p:cNvSpPr txBox="1"/>
          <p:nvPr/>
        </p:nvSpPr>
        <p:spPr>
          <a:xfrm>
            <a:off x="2195736" y="332656"/>
            <a:ext cx="4896544" cy="707886"/>
          </a:xfrm>
          <a:prstGeom prst="rect">
            <a:avLst/>
          </a:prstGeom>
          <a:noFill/>
        </p:spPr>
        <p:txBody>
          <a:bodyPr wrap="square" rtlCol="0">
            <a:spAutoFit/>
          </a:bodyPr>
          <a:lstStyle/>
          <a:p>
            <a:pPr algn="ctr"/>
            <a:r>
              <a:rPr lang="uk-UA" sz="4000" b="1" dirty="0" smtClean="0"/>
              <a:t>Чорнобильська зона</a:t>
            </a:r>
            <a:endParaRPr lang="uk-UA" sz="4000" b="1" dirty="0"/>
          </a:p>
        </p:txBody>
      </p:sp>
      <p:pic>
        <p:nvPicPr>
          <p:cNvPr id="35842" name="Picture 2" descr="ÐÐ¾Ð²âÑÐ·Ð°Ð½Ðµ Ð·Ð¾Ð±ÑÐ°Ð¶ÐµÐ½Ð½Ñ"/>
          <p:cNvPicPr>
            <a:picLocks noChangeAspect="1" noChangeArrowheads="1"/>
          </p:cNvPicPr>
          <p:nvPr/>
        </p:nvPicPr>
        <p:blipFill>
          <a:blip r:embed="rId4" cstate="print"/>
          <a:srcRect/>
          <a:stretch>
            <a:fillRect/>
          </a:stretch>
        </p:blipFill>
        <p:spPr bwMode="auto">
          <a:xfrm>
            <a:off x="755576" y="1412776"/>
            <a:ext cx="7693945" cy="454453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pic>
        <p:nvPicPr>
          <p:cNvPr id="37890" name="Picture 2" descr="Ð ÐµÐ·ÑÐ»ÑÑÐ°Ñ Ð¿Ð¾ÑÑÐºÑ Ð·Ð¾Ð±ÑÐ°Ð¶ÐµÐ½Ñ Ð·Ð° Ð·Ð°Ð¿Ð¸ÑÐ¾Ð¼ &quot;ÑÐ¾ÑÐ½Ð¾Ð±Ð¸Ð»ÑÑÑÐºÐ° Ð·Ð¾Ð½Ð°&quot;"/>
          <p:cNvPicPr>
            <a:picLocks noChangeAspect="1" noChangeArrowheads="1"/>
          </p:cNvPicPr>
          <p:nvPr/>
        </p:nvPicPr>
        <p:blipFill>
          <a:blip r:embed="rId4" cstate="print"/>
          <a:srcRect/>
          <a:stretch>
            <a:fillRect/>
          </a:stretch>
        </p:blipFill>
        <p:spPr bwMode="auto">
          <a:xfrm>
            <a:off x="611560" y="2780928"/>
            <a:ext cx="7939405" cy="3101330"/>
          </a:xfrm>
          <a:prstGeom prst="rect">
            <a:avLst/>
          </a:prstGeom>
          <a:noFill/>
        </p:spPr>
      </p:pic>
      <p:sp>
        <p:nvSpPr>
          <p:cNvPr id="9" name="TextBox 8"/>
          <p:cNvSpPr txBox="1"/>
          <p:nvPr/>
        </p:nvSpPr>
        <p:spPr>
          <a:xfrm>
            <a:off x="467544" y="620688"/>
            <a:ext cx="8280920" cy="1938992"/>
          </a:xfrm>
          <a:prstGeom prst="rect">
            <a:avLst/>
          </a:prstGeom>
          <a:noFill/>
        </p:spPr>
        <p:txBody>
          <a:bodyPr wrap="square" rtlCol="0">
            <a:spAutoFit/>
          </a:bodyPr>
          <a:lstStyle/>
          <a:p>
            <a:pPr algn="just"/>
            <a:r>
              <a:rPr lang="uk-UA" sz="2400" dirty="0" smtClean="0"/>
              <a:t>     Площа зони відчуження становить 2044 км². Існувало 76 населених пунктів, у тому числі два міста: Чорнобиль та Прип</a:t>
            </a:r>
            <a:r>
              <a:rPr lang="en-US" sz="2400" dirty="0" smtClean="0"/>
              <a:t>’</a:t>
            </a:r>
            <a:r>
              <a:rPr lang="uk-UA" sz="2400" dirty="0" smtClean="0"/>
              <a:t>ять. Радіаційний фон становить від 20 до 3000 </a:t>
            </a:r>
            <a:r>
              <a:rPr lang="uk-UA" sz="2400" dirty="0" err="1" smtClean="0"/>
              <a:t>мР</a:t>
            </a:r>
            <a:r>
              <a:rPr lang="uk-UA" sz="2400" dirty="0" smtClean="0"/>
              <a:t>/год. На даний час на території зони проживають близько 500 осіб самоселів.</a:t>
            </a:r>
            <a:endParaRPr lang="uk-UA"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sp>
        <p:nvSpPr>
          <p:cNvPr id="9" name="TextBox 8"/>
          <p:cNvSpPr txBox="1"/>
          <p:nvPr/>
        </p:nvSpPr>
        <p:spPr>
          <a:xfrm>
            <a:off x="2483768" y="476672"/>
            <a:ext cx="4248472" cy="646331"/>
          </a:xfrm>
          <a:prstGeom prst="rect">
            <a:avLst/>
          </a:prstGeom>
          <a:noFill/>
        </p:spPr>
        <p:txBody>
          <a:bodyPr wrap="square" rtlCol="0">
            <a:spAutoFit/>
          </a:bodyPr>
          <a:lstStyle/>
          <a:p>
            <a:pPr algn="just"/>
            <a:r>
              <a:rPr lang="uk-UA" sz="3600" b="1" dirty="0" smtClean="0"/>
              <a:t>Об</a:t>
            </a:r>
            <a:r>
              <a:rPr lang="en-US" sz="3600" b="1" dirty="0" smtClean="0"/>
              <a:t>’</a:t>
            </a:r>
            <a:r>
              <a:rPr lang="uk-UA" sz="3600" b="1" dirty="0" smtClean="0"/>
              <a:t>єкт </a:t>
            </a:r>
            <a:r>
              <a:rPr lang="en-US" sz="3600" b="1" dirty="0" smtClean="0"/>
              <a:t>“</a:t>
            </a:r>
            <a:r>
              <a:rPr lang="uk-UA" sz="3600" b="1" dirty="0" smtClean="0"/>
              <a:t>Укриття – 2”</a:t>
            </a:r>
            <a:endParaRPr lang="uk-UA" sz="3600" b="1" dirty="0"/>
          </a:p>
        </p:txBody>
      </p:sp>
      <p:pic>
        <p:nvPicPr>
          <p:cNvPr id="39938" name="Picture 2" descr="Ð ÐµÐ·ÑÐ»ÑÑÐ°Ñ Ð¿Ð¾ÑÑÐºÑ Ð·Ð¾Ð±ÑÐ°Ð¶ÐµÐ½Ñ Ð·Ð° Ð·Ð°Ð¿Ð¸ÑÐ¾Ð¼ &quot;ÑÐ°ÑÐºÐ¾ÑÐ°Ð³ ÑÐ¾ÑÐ½Ð¾Ð±Ð¸Ð»ÑÑÑÐºÐ° Ð·Ð¾Ð½Ð°&quot;"/>
          <p:cNvPicPr>
            <a:picLocks noChangeAspect="1" noChangeArrowheads="1"/>
          </p:cNvPicPr>
          <p:nvPr/>
        </p:nvPicPr>
        <p:blipFill>
          <a:blip r:embed="rId4" cstate="print"/>
          <a:srcRect/>
          <a:stretch>
            <a:fillRect/>
          </a:stretch>
        </p:blipFill>
        <p:spPr bwMode="auto">
          <a:xfrm>
            <a:off x="395536" y="1340768"/>
            <a:ext cx="8282590" cy="3960440"/>
          </a:xfrm>
          <a:prstGeom prst="rect">
            <a:avLst/>
          </a:prstGeom>
          <a:noFill/>
        </p:spPr>
      </p:pic>
      <p:sp>
        <p:nvSpPr>
          <p:cNvPr id="10" name="TextBox 9"/>
          <p:cNvSpPr txBox="1"/>
          <p:nvPr/>
        </p:nvSpPr>
        <p:spPr>
          <a:xfrm>
            <a:off x="1331640" y="5661248"/>
            <a:ext cx="6503703" cy="369332"/>
          </a:xfrm>
          <a:prstGeom prst="rect">
            <a:avLst/>
          </a:prstGeom>
          <a:noFill/>
        </p:spPr>
        <p:txBody>
          <a:bodyPr wrap="none" rtlCol="0">
            <a:spAutoFit/>
          </a:bodyPr>
          <a:lstStyle/>
          <a:p>
            <a:r>
              <a:rPr lang="uk-UA" b="1" dirty="0" smtClean="0"/>
              <a:t>Країни Європи та США виділили на будівництво 980 млн. євро.</a:t>
            </a:r>
            <a:endParaRPr lang="uk-UA"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рашисти.png"/>
          <p:cNvPicPr>
            <a:picLocks noGrp="1" noChangeAspect="1"/>
          </p:cNvPicPr>
          <p:nvPr>
            <p:ph idx="1"/>
          </p:nvPr>
        </p:nvPicPr>
        <p:blipFill>
          <a:blip r:embed="rId2" cstate="print"/>
          <a:stretch>
            <a:fillRect/>
          </a:stretch>
        </p:blipFill>
        <p:spPr>
          <a:xfrm>
            <a:off x="3575050" y="1357298"/>
            <a:ext cx="5111750" cy="3500462"/>
          </a:xfrm>
        </p:spPr>
      </p:pic>
      <p:sp>
        <p:nvSpPr>
          <p:cNvPr id="4" name="Текст 3"/>
          <p:cNvSpPr>
            <a:spLocks noGrp="1"/>
          </p:cNvSpPr>
          <p:nvPr>
            <p:ph type="body" sz="half" idx="2"/>
          </p:nvPr>
        </p:nvSpPr>
        <p:spPr/>
        <p:txBody>
          <a:bodyPr>
            <a:normAutofit fontScale="70000" lnSpcReduction="20000"/>
          </a:bodyPr>
          <a:lstStyle/>
          <a:p>
            <a:r>
              <a:rPr lang="uk-UA" sz="2400" dirty="0" smtClean="0"/>
              <a:t>З початком російської агресії Україна і світ опинилися під загрозою нової катастрофи. 24 лютого саме по цій землі проїхала російська бронетехніка, здіймаючи радіоактивний пил у повітря. Чорнобильська станція була захоплена силою, зброєю. </a:t>
            </a:r>
            <a:r>
              <a:rPr lang="uk-UA" sz="2400" dirty="0" err="1" smtClean="0"/>
              <a:t>росія</a:t>
            </a:r>
            <a:r>
              <a:rPr lang="uk-UA" sz="2400" dirty="0" smtClean="0"/>
              <a:t> перетворила і цей об'єкт на арену війни. 30-кілометрову зону відчуження окупанти використовували для підготовки нових атак проти нашої оборони, а сама ЧАЕС опинилася під загрозою пошкодження і руйнування.</a:t>
            </a:r>
            <a:endParaRPr lang="uk-UA"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рудий ліс.png"/>
          <p:cNvPicPr>
            <a:picLocks noGrp="1" noChangeAspect="1"/>
          </p:cNvPicPr>
          <p:nvPr>
            <p:ph idx="1"/>
          </p:nvPr>
        </p:nvPicPr>
        <p:blipFill>
          <a:blip r:embed="rId2" cstate="print"/>
          <a:stretch>
            <a:fillRect/>
          </a:stretch>
        </p:blipFill>
        <p:spPr>
          <a:xfrm>
            <a:off x="3575050" y="1742715"/>
            <a:ext cx="5111750" cy="2913782"/>
          </a:xfrm>
        </p:spPr>
      </p:pic>
      <p:sp>
        <p:nvSpPr>
          <p:cNvPr id="4" name="Текст 3"/>
          <p:cNvSpPr>
            <a:spLocks noGrp="1"/>
          </p:cNvSpPr>
          <p:nvPr>
            <p:ph type="body" sz="half" idx="2"/>
          </p:nvPr>
        </p:nvSpPr>
        <p:spPr/>
        <p:txBody>
          <a:bodyPr/>
          <a:lstStyle/>
          <a:p>
            <a:r>
              <a:rPr lang="uk-UA" dirty="0" smtClean="0"/>
              <a:t>Невігластво російських вояків </a:t>
            </a:r>
            <a:r>
              <a:rPr lang="uk-UA" dirty="0" err="1" smtClean="0"/>
              <a:t>зашкалювало</a:t>
            </a:r>
            <a:r>
              <a:rPr lang="uk-UA" dirty="0" smtClean="0"/>
              <a:t> так само, як і дозиметри, якими потім </a:t>
            </a:r>
            <a:r>
              <a:rPr lang="uk-UA" sz="1600" dirty="0" smtClean="0"/>
              <a:t>перевіряли радіаційний фон в місцях дислокації загарбників. Вони копали голіруч </a:t>
            </a:r>
            <a:r>
              <a:rPr lang="uk-UA" sz="1600" dirty="0" err="1" smtClean="0"/>
              <a:t>грунти</a:t>
            </a:r>
            <a:r>
              <a:rPr lang="uk-UA" sz="1600" dirty="0" smtClean="0"/>
              <a:t>, заражені радіацією, набирали радіоактивний пісок в мішки для укріплень, дихали цим пилом. За прогнозами фахівців, після місяця такого опромінення їм залишився максимум рік життя. Хоча радше навіть не життя, а повільного помирання від хвороб</a:t>
            </a:r>
            <a:endParaRPr lang="uk-UA"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трофеї.png"/>
          <p:cNvPicPr>
            <a:picLocks noGrp="1" noChangeAspect="1"/>
          </p:cNvPicPr>
          <p:nvPr>
            <p:ph idx="1"/>
          </p:nvPr>
        </p:nvPicPr>
        <p:blipFill>
          <a:blip r:embed="rId2" cstate="print"/>
          <a:stretch>
            <a:fillRect/>
          </a:stretch>
        </p:blipFill>
        <p:spPr>
          <a:xfrm>
            <a:off x="3575050" y="1282700"/>
            <a:ext cx="5111750" cy="3833813"/>
          </a:xfrm>
        </p:spPr>
      </p:pic>
      <p:sp>
        <p:nvSpPr>
          <p:cNvPr id="4" name="Текст 3"/>
          <p:cNvSpPr>
            <a:spLocks noGrp="1"/>
          </p:cNvSpPr>
          <p:nvPr>
            <p:ph type="body" sz="half" idx="2"/>
          </p:nvPr>
        </p:nvSpPr>
        <p:spPr/>
        <p:txBody>
          <a:bodyPr>
            <a:normAutofit lnSpcReduction="10000"/>
          </a:bodyPr>
          <a:lstStyle/>
          <a:p>
            <a:r>
              <a:rPr lang="uk-UA" dirty="0" smtClean="0"/>
              <a:t>Окупанти знищили лабораторію в "</a:t>
            </a:r>
            <a:r>
              <a:rPr lang="uk-UA" dirty="0" err="1" smtClean="0"/>
              <a:t>Екоцентрі</a:t>
            </a:r>
            <a:r>
              <a:rPr lang="uk-UA" dirty="0" smtClean="0"/>
              <a:t>", а також проникли у сховище джерел іонізуючого випромінювання, у якому зберігалися зразкові радіоактивні розчини та калібрувальні джерела. Там </a:t>
            </a:r>
            <a:r>
              <a:rPr lang="uk-UA" dirty="0" err="1" smtClean="0"/>
              <a:t>орки</a:t>
            </a:r>
            <a:r>
              <a:rPr lang="uk-UA" dirty="0" smtClean="0"/>
              <a:t> викрали та пошкодили 133 джерела іонізуючого випромінювання активністю приблизно 7 мільйонів Бекерелів, що можна порівняти зі 700 кг радіоактивних відходів із наявністю бета та гамма-випромінювань</a:t>
            </a:r>
            <a:r>
              <a:rPr lang="uk-UA" dirty="0" smtClean="0"/>
              <a:t>.</a:t>
            </a:r>
          </a:p>
          <a:p>
            <a:r>
              <a:rPr lang="uk-UA" dirty="0" smtClean="0"/>
              <a:t>Також окупанти знищили та розграбували офіси та лабораторію Інституту проблем безпеки АЕС. Росіяни вивезли комп'ютери, оргтехніку, розбили лабораторне обладнання та вимірювальні пристрої. Документи та архіви, які збиралися десятиріччями, ординці просто викинули в смітник.</a:t>
            </a:r>
            <a:endParaRPr lang="uk-U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Чорнобиль сьогоді.jpg"/>
          <p:cNvPicPr>
            <a:picLocks noGrp="1" noChangeAspect="1"/>
          </p:cNvPicPr>
          <p:nvPr>
            <p:ph idx="1"/>
          </p:nvPr>
        </p:nvPicPr>
        <p:blipFill>
          <a:blip r:embed="rId2" cstate="print"/>
          <a:stretch>
            <a:fillRect/>
          </a:stretch>
        </p:blipFill>
        <p:spPr>
          <a:xfrm>
            <a:off x="3575050" y="1235016"/>
            <a:ext cx="5111750" cy="3929181"/>
          </a:xfrm>
        </p:spPr>
      </p:pic>
      <p:sp>
        <p:nvSpPr>
          <p:cNvPr id="4" name="Текст 3"/>
          <p:cNvSpPr>
            <a:spLocks noGrp="1"/>
          </p:cNvSpPr>
          <p:nvPr>
            <p:ph type="body" sz="half" idx="2"/>
          </p:nvPr>
        </p:nvSpPr>
        <p:spPr/>
        <p:txBody>
          <a:bodyPr/>
          <a:lstStyle/>
          <a:p>
            <a:r>
              <a:rPr lang="uk-UA" dirty="0" smtClean="0"/>
              <a:t>З 2 квітня над ЧАЕС знову майорить український прапор. 20 квітня МАГАТЕ вдалося відновити прямий зв'язок з Чорнобильською станцією, яка була під окупацією  російських військових понад місяць</a:t>
            </a:r>
            <a:r>
              <a:rPr lang="uk-UA" dirty="0" smtClean="0"/>
              <a:t>.</a:t>
            </a:r>
          </a:p>
          <a:p>
            <a:r>
              <a:rPr lang="uk-UA" b="1" dirty="0" smtClean="0"/>
              <a:t>36 днів вони тримали в окупації працівників ЧАЕС,</a:t>
            </a:r>
            <a:r>
              <a:rPr lang="uk-UA" dirty="0" smtClean="0"/>
              <a:t> намагаючись забрати в них контроль над станцією. </a:t>
            </a:r>
            <a:r>
              <a:rPr lang="uk-UA" b="1" dirty="0" smtClean="0"/>
              <a:t>Поставили під загрозу ядерного лиха Україну, Європу і весь світ. </a:t>
            </a:r>
            <a:r>
              <a:rPr lang="uk-UA" dirty="0" smtClean="0"/>
              <a:t>Ще й до всього крали та оббирали все, що бачили довкола. А коли тікали — вивезли з собою усе, що має хоч найменшу цінність.</a:t>
            </a:r>
          </a:p>
          <a:p>
            <a:r>
              <a:rPr lang="uk-UA" dirty="0" smtClean="0"/>
              <a:t>На противагу цьому неймовірну гордість викликають українці — працівники станції, які відстояли ЧАЕС, уберегли нас від біди. Вони — справжні герої. </a:t>
            </a:r>
            <a:r>
              <a:rPr lang="uk-UA" b="1" dirty="0" smtClean="0"/>
              <a:t>Дякуємо, що зберегли ЧАЕС!</a:t>
            </a:r>
          </a:p>
          <a:p>
            <a:endParaRPr lang="uk-U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AutoShape 2"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0" name="AutoShape 4"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19462" name="AutoShape 6" descr="Ð ÐµÐ·ÑÐ»ÑÑÐ°Ñ Ð¿Ð¾ÑÑÐºÑ Ð·Ð¾Ð±ÑÐ°Ð¶ÐµÐ½Ñ Ð·Ð° Ð·Ð°Ð¿Ð¸ÑÐ¾Ð¼ &quot;ÐÑÐ´ÑÐ²Ð½Ð¸ÑÑÐ²Ð¾ Ð§Ð¾ÑÐ½Ð¾Ð±Ð¸Ð»ÑÑÑÐºÐ¾Ñ ÐÐÐ¡&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7" name="TextBox 6"/>
          <p:cNvSpPr txBox="1"/>
          <p:nvPr/>
        </p:nvSpPr>
        <p:spPr>
          <a:xfrm>
            <a:off x="179512" y="692696"/>
            <a:ext cx="184731" cy="1754326"/>
          </a:xfrm>
          <a:prstGeom prst="rect">
            <a:avLst/>
          </a:prstGeom>
          <a:noFill/>
        </p:spPr>
        <p:txBody>
          <a:bodyPr wrap="none" rtlCol="0">
            <a:spAutoFit/>
          </a:bodyPr>
          <a:lstStyle/>
          <a:p>
            <a:endParaRPr lang="uk-UA" dirty="0" smtClean="0"/>
          </a:p>
          <a:p>
            <a:endParaRPr lang="uk-UA" dirty="0" smtClean="0"/>
          </a:p>
          <a:p>
            <a:endParaRPr lang="uk-UA" dirty="0" smtClean="0"/>
          </a:p>
          <a:p>
            <a:endParaRPr lang="uk-UA" dirty="0" smtClean="0"/>
          </a:p>
          <a:p>
            <a:endParaRPr lang="uk-UA" dirty="0" smtClean="0"/>
          </a:p>
          <a:p>
            <a:endParaRPr lang="uk-UA" dirty="0" smtClean="0"/>
          </a:p>
        </p:txBody>
      </p:sp>
      <p:pic>
        <p:nvPicPr>
          <p:cNvPr id="41986" name="Picture 2" descr="Ð ÐµÐ·ÑÐ»ÑÑÐ°Ñ Ð¿Ð¾ÑÑÐºÑ Ð·Ð¾Ð±ÑÐ°Ð¶ÐµÐ½Ñ Ð·Ð° Ð·Ð°Ð¿Ð¸ÑÐ¾Ð¼ &quot;ÑÐ¾ÑÐ½Ð¾Ð±Ð¸Ð»Ñ Ð¿Ð°Ð¼'ÑÑÑ&quot;"/>
          <p:cNvPicPr>
            <a:picLocks noChangeAspect="1" noChangeArrowheads="1"/>
          </p:cNvPicPr>
          <p:nvPr/>
        </p:nvPicPr>
        <p:blipFill>
          <a:blip r:embed="rId3" cstate="print"/>
          <a:srcRect/>
          <a:stretch>
            <a:fillRect/>
          </a:stretch>
        </p:blipFill>
        <p:spPr bwMode="auto">
          <a:xfrm>
            <a:off x="0" y="404664"/>
            <a:ext cx="9144000" cy="6071617"/>
          </a:xfrm>
          <a:prstGeom prst="rect">
            <a:avLst/>
          </a:prstGeom>
          <a:noFill/>
        </p:spPr>
      </p:pic>
      <p:pic>
        <p:nvPicPr>
          <p:cNvPr id="8" name="Picture 2" descr="Ð ÐµÐ·ÑÐ»ÑÑÐ°Ñ Ð¿Ð¾ÑÑÐºÑ Ð·Ð¾Ð±ÑÐ°Ð¶ÐµÐ½Ñ Ð·Ð° Ð·Ð°Ð¿Ð¸ÑÐ¾Ð¼ &quot;ÑÐ¾ÑÐ½Ð¾Ð±Ð¸Ð»Ñ Ð¿Ð°Ð¼'ÑÑÑ&quot;"/>
          <p:cNvPicPr>
            <a:picLocks noChangeAspect="1" noChangeArrowheads="1"/>
          </p:cNvPicPr>
          <p:nvPr/>
        </p:nvPicPr>
        <p:blipFill>
          <a:blip r:embed="rId3" cstate="print"/>
          <a:srcRect/>
          <a:stretch>
            <a:fillRect/>
          </a:stretch>
        </p:blipFill>
        <p:spPr bwMode="auto">
          <a:xfrm>
            <a:off x="0" y="428604"/>
            <a:ext cx="9144000" cy="6071617"/>
          </a:xfrm>
          <a:prstGeom prst="rect">
            <a:avLst/>
          </a:prstGeom>
          <a:noFill/>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TotalTime>
  <Words>393</Words>
  <Application>Microsoft Office PowerPoint</Application>
  <PresentationFormat>Экран (4:3)</PresentationFormat>
  <Paragraphs>77</Paragraphs>
  <Slides>20</Slides>
  <Notes>10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Чорнобиль.  37 років по тому…</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Чорнобиль. 31 рік по тому…</dc:title>
  <dc:creator>Саша</dc:creator>
  <cp:lastModifiedBy>admin</cp:lastModifiedBy>
  <cp:revision>14</cp:revision>
  <dcterms:created xsi:type="dcterms:W3CDTF">2018-04-23T18:22:52Z</dcterms:created>
  <dcterms:modified xsi:type="dcterms:W3CDTF">2023-02-05T20:16:51Z</dcterms:modified>
</cp:coreProperties>
</file>