
<file path=[Content_Types].xml><?xml version="1.0" encoding="utf-8"?>
<Types xmlns="http://schemas.openxmlformats.org/package/2006/content-types">
  <Default Extension="avi" ContentType="video/x-msvideo"/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85" r:id="rId3"/>
    <p:sldId id="317" r:id="rId4"/>
    <p:sldId id="333" r:id="rId5"/>
    <p:sldId id="309" r:id="rId6"/>
    <p:sldId id="290" r:id="rId7"/>
    <p:sldId id="330" r:id="rId8"/>
    <p:sldId id="310" r:id="rId9"/>
    <p:sldId id="312" r:id="rId10"/>
    <p:sldId id="311" r:id="rId11"/>
    <p:sldId id="313" r:id="rId12"/>
    <p:sldId id="314" r:id="rId13"/>
    <p:sldId id="321" r:id="rId14"/>
    <p:sldId id="319" r:id="rId15"/>
    <p:sldId id="320" r:id="rId16"/>
    <p:sldId id="322" r:id="rId17"/>
    <p:sldId id="336" r:id="rId18"/>
    <p:sldId id="323" r:id="rId19"/>
    <p:sldId id="324" r:id="rId20"/>
    <p:sldId id="326" r:id="rId21"/>
    <p:sldId id="327" r:id="rId22"/>
    <p:sldId id="334" r:id="rId23"/>
    <p:sldId id="328" r:id="rId24"/>
    <p:sldId id="332" r:id="rId2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0" clrIdx="0">
    <p:extLst>
      <p:ext uri="{19B8F6BF-5375-455C-9EA6-DF929625EA0E}">
        <p15:presenceInfo xmlns:p15="http://schemas.microsoft.com/office/powerpoint/2012/main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EEF8"/>
    <a:srgbClr val="FAE2F3"/>
    <a:srgbClr val="FBE9F6"/>
    <a:srgbClr val="F3BBE4"/>
    <a:srgbClr val="EEECE7"/>
    <a:srgbClr val="FF6600"/>
    <a:srgbClr val="4D4D4D"/>
    <a:srgbClr val="777777"/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481" autoAdjust="0"/>
  </p:normalViewPr>
  <p:slideViewPr>
    <p:cSldViewPr>
      <p:cViewPr varScale="1">
        <p:scale>
          <a:sx n="78" d="100"/>
          <a:sy n="78" d="100"/>
        </p:scale>
        <p:origin x="117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859011-C7E6-4381-858E-69EA2AF3B26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02B9E7-AA81-43C6-B8CD-E6E7744EB3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3083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02B9E7-AA81-43C6-B8CD-E6E7744EB39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87254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502B9E7-AA81-43C6-B8CD-E6E7744EB398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4465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667000"/>
            <a:ext cx="7772400" cy="685800"/>
          </a:xfrm>
        </p:spPr>
        <p:txBody>
          <a:bodyPr/>
          <a:lstStyle>
            <a:lvl1pPr>
              <a:defRPr>
                <a:solidFill>
                  <a:srgbClr val="336699"/>
                </a:solidFill>
              </a:defRPr>
            </a:lvl1pPr>
          </a:lstStyle>
          <a:p>
            <a:pPr lvl="0"/>
            <a:r>
              <a:rPr lang="ru-RU" noProof="0"/>
              <a:t>Образец заголовка</a:t>
            </a:r>
            <a:endParaRPr lang="en-US" noProof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3276600"/>
            <a:ext cx="6096000" cy="533400"/>
          </a:xfrm>
        </p:spPr>
        <p:txBody>
          <a:bodyPr/>
          <a:lstStyle>
            <a:lvl1pPr marL="0" indent="0">
              <a:buFontTx/>
              <a:buNone/>
              <a:defRPr sz="1800" b="1">
                <a:solidFill>
                  <a:srgbClr val="FF6600"/>
                </a:solidFill>
              </a:defRPr>
            </a:lvl1pPr>
          </a:lstStyle>
          <a:p>
            <a:pPr lvl="0"/>
            <a:r>
              <a:rPr lang="ru-RU" noProof="0"/>
              <a:t>Образец подзаголовка</a:t>
            </a:r>
            <a:endParaRPr lang="en-US" noProof="0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B475981-4EDE-490D-96BC-208A22D6DD9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D9229F-572B-4BC7-8C92-A4876A08E46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1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8CF071-E435-4E8B-88C6-E07BB141DD9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500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314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076700" y="1600200"/>
            <a:ext cx="3314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049028-69E6-4C3E-9E92-691578072AF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159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80C172-4667-4B49-84A9-8B4257BA845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25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18B3B6-DD25-447B-B1DC-E48FE7B69A9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9009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7B1814-CEAA-4439-97B4-D68A1F04ADC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168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D9F67D-C3CC-4433-AE47-DAA31414AD5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07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FB97E6-1C22-4637-ACA0-80ED83D9361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380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3BBE29-055B-4A0E-8C7D-AE158312588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162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6165DB-4564-435D-9DF6-66352FB5EDC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4856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43D0CD-D98F-48BE-971B-6E881CDCBCA1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03.05.2022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BE7AB8B-D9F3-49A5-84EE-6F8E79ACD631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148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764C56-528D-4201-AF3B-C46A98556EA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03.05.2022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A3217BF-7308-43B2-8BDB-3D277CDFFEFB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28904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6ABCE53-06E4-43AA-ADA4-1CA45BAC1DB5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03.05.2022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D607370-AAAD-47E2-9B1C-2647AAAC002F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0066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EBBAC3-EA86-4E7A-B07F-E1CDF4BDEC8B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03.05.2022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4985603-5A80-422A-935C-987E3F017512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86124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797FFD-308D-4E1B-B929-E431ACB212E3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03.05.2022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511FEEA-A67B-418E-9843-E36A4C87AFA6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2886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2B2998-B191-442C-A946-01D8080135B1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03.05.2022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819FBA-858C-4DCE-AF86-32846F63320C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9407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5A70D1-5788-4C70-BE1B-19CDF7FC2898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03.05.2022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B7B5EC7-786B-477E-98BE-85B395F816E0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0008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67413F-30CF-4FDD-8C4E-5D2E9CD14831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03.05.2022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0A25D7-A3E9-4C26-A399-F0CDD1B01480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9545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3B14AD-57F4-4B59-A788-A38801D580C3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03.05.2022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D66A9C-C65D-40AA-B6D5-B4FEA75264E4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21307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D18DFD-1C54-4E48-91A9-1FA5670B6ECB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03.05.2022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54FFA6-19D1-4FE9-BF87-6C3B451B520B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1120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4790D-B36B-4EB8-941F-CF872B399E46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03.05.2022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C698E30-1580-408A-851E-139E09F932DE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2321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6781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F15A4FD-4621-4B37-8E83-DDC4295061C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66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6600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6600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6600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6600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6600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6600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6600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6600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336699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336699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rgbClr val="336699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rgbClr val="336699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336699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336699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336699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336699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336699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31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B5C15E-80F1-483A-96E7-9FA7A057EF23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03.05.2022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5A5993-4368-4CC8-A6A3-C4FF4A57634E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25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jp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image" Target="../media/image19.wmf"/><Relationship Id="rId7" Type="http://schemas.openxmlformats.org/officeDocument/2006/relationships/image" Target="../media/image21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20.wmf"/><Relationship Id="rId10" Type="http://schemas.openxmlformats.org/officeDocument/2006/relationships/image" Target="../media/image23.jpeg"/><Relationship Id="rId4" Type="http://schemas.openxmlformats.org/officeDocument/2006/relationships/oleObject" Target="../embeddings/oleObject2.bin"/><Relationship Id="rId9" Type="http://schemas.openxmlformats.org/officeDocument/2006/relationships/image" Target="../media/image22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7" Type="http://schemas.openxmlformats.org/officeDocument/2006/relationships/image" Target="../media/image29.w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28.wmf"/><Relationship Id="rId4" Type="http://schemas.openxmlformats.org/officeDocument/2006/relationships/oleObject" Target="../embeddings/oleObject6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13" Type="http://schemas.openxmlformats.org/officeDocument/2006/relationships/image" Target="../media/image33.wmf"/><Relationship Id="rId3" Type="http://schemas.openxmlformats.org/officeDocument/2006/relationships/image" Target="../media/image27.wmf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11.bin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8.bin"/><Relationship Id="rId11" Type="http://schemas.openxmlformats.org/officeDocument/2006/relationships/image" Target="../media/image32.wmf"/><Relationship Id="rId5" Type="http://schemas.openxmlformats.org/officeDocument/2006/relationships/image" Target="../media/image28.wmf"/><Relationship Id="rId10" Type="http://schemas.openxmlformats.org/officeDocument/2006/relationships/oleObject" Target="../embeddings/oleObject10.bin"/><Relationship Id="rId4" Type="http://schemas.openxmlformats.org/officeDocument/2006/relationships/oleObject" Target="../embeddings/oleObject6.bin"/><Relationship Id="rId9" Type="http://schemas.openxmlformats.org/officeDocument/2006/relationships/image" Target="../media/image31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image" Target="../media/image27.wmf"/><Relationship Id="rId7" Type="http://schemas.openxmlformats.org/officeDocument/2006/relationships/image" Target="../media/image33.w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28.wmf"/><Relationship Id="rId4" Type="http://schemas.openxmlformats.org/officeDocument/2006/relationships/oleObject" Target="../embeddings/oleObject6.bin"/><Relationship Id="rId9" Type="http://schemas.openxmlformats.org/officeDocument/2006/relationships/image" Target="../media/image34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jp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Равлик — Вікіпеді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878" y="-3223"/>
            <a:ext cx="3236269" cy="3144192"/>
          </a:xfrm>
          <a:prstGeom prst="rect">
            <a:avLst/>
          </a:prstGeom>
          <a:ln>
            <a:noFill/>
          </a:ln>
          <a:effectLst>
            <a:glow rad="101600">
              <a:schemeClr val="bg1">
                <a:lumMod val="95000"/>
                <a:alpha val="6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Объект 6">
            <a:extLst>
              <a:ext uri="{FF2B5EF4-FFF2-40B4-BE49-F238E27FC236}">
                <a16:creationId xmlns:a16="http://schemas.microsoft.com/office/drawing/2014/main" id="{F176B5F5-3211-4E9F-BCD9-712C5D08D1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0" y="3140969"/>
            <a:ext cx="4633466" cy="3717031"/>
          </a:xfrm>
          <a:prstGeom prst="rect">
            <a:avLst/>
          </a:prstGeom>
          <a:ln>
            <a:noFill/>
          </a:ln>
          <a:effectLst>
            <a:glow rad="101600">
              <a:schemeClr val="bg1">
                <a:lumMod val="85000"/>
                <a:alpha val="60000"/>
              </a:schemeClr>
            </a:glow>
            <a:softEdge rad="112500"/>
          </a:effectLst>
        </p:spPr>
      </p:pic>
      <p:sp>
        <p:nvSpPr>
          <p:cNvPr id="14" name="AutoShape 20" descr="Бегущие люди, спортсмены фотоклипар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103446" name="Picture 22" descr="Новый истребитель для Украины: Почему на…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208338"/>
            <a:ext cx="4499992" cy="3649662"/>
          </a:xfrm>
          <a:prstGeom prst="rect">
            <a:avLst/>
          </a:prstGeom>
          <a:ln>
            <a:noFill/>
          </a:ln>
          <a:effectLst>
            <a:glow rad="101600">
              <a:schemeClr val="bg1">
                <a:lumMod val="85000"/>
                <a:alpha val="60000"/>
              </a:schemeClr>
            </a:glo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0"/>
            <a:ext cx="2703884" cy="3205113"/>
          </a:xfrm>
          <a:prstGeom prst="rect">
            <a:avLst/>
          </a:prstGeom>
          <a:ln>
            <a:noFill/>
          </a:ln>
          <a:effectLst>
            <a:glow rad="101600">
              <a:schemeClr val="bg1">
                <a:lumMod val="85000"/>
                <a:alpha val="60000"/>
              </a:schemeClr>
            </a:glow>
            <a:softEdge rad="112500"/>
          </a:effectLst>
        </p:spPr>
      </p:pic>
      <p:pic>
        <p:nvPicPr>
          <p:cNvPr id="103448" name="Picture 24" descr="Рекордсмены среди животных. Обсуждение на LiveInternet - Российский Сервис  Онлайн-Дневников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0"/>
            <a:ext cx="3275856" cy="3208337"/>
          </a:xfrm>
          <a:prstGeom prst="rect">
            <a:avLst/>
          </a:prstGeom>
          <a:ln>
            <a:noFill/>
          </a:ln>
          <a:effectLst>
            <a:glow rad="101600">
              <a:schemeClr val="bg1">
                <a:lumMod val="85000"/>
                <a:alpha val="60000"/>
              </a:schemeClr>
            </a:glo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460376" y="2276872"/>
            <a:ext cx="8673082" cy="19389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sz="6000" b="1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Прискорення</a:t>
            </a:r>
            <a:r>
              <a:rPr lang="ru-RU" sz="6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lvl="0" algn="ctr">
              <a:defRPr/>
            </a:pPr>
            <a:r>
              <a:rPr lang="ru-RU" sz="6000" b="1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Рівноприскорений</a:t>
            </a:r>
            <a:r>
              <a:rPr lang="ru-RU" sz="6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рух. 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96EFB98-15C2-4B50-970C-0EAA8D4A77A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1600" y="5652640"/>
            <a:ext cx="7776864" cy="1680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2237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332656"/>
            <a:ext cx="8064896" cy="2016224"/>
          </a:xfrm>
        </p:spPr>
        <p:txBody>
          <a:bodyPr/>
          <a:lstStyle/>
          <a:p>
            <a:pPr marL="0" indent="0" algn="ctr">
              <a:buNone/>
            </a:pPr>
            <a:endParaRPr lang="uk-UA" altLang="ru-RU" sz="2800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uk-UA" altLang="ru-RU" sz="2800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altLang="ru-RU" sz="36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План.</a:t>
            </a:r>
            <a:br>
              <a:rPr lang="uk-UA" altLang="ru-RU" sz="36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ru-RU" sz="36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Прямолінійний рівноприскорений рух. Прискорення.</a:t>
            </a:r>
            <a:br>
              <a:rPr lang="ru-RU" altLang="ru-RU" sz="36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6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k-UA" altLang="ru-RU" sz="3600" kern="12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Миттєва швидкість. </a:t>
            </a:r>
            <a:r>
              <a:rPr lang="uk-UA" altLang="ru-RU" sz="36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Швидкість. Рівняння залежності швидкості від часу.</a:t>
            </a:r>
            <a:br>
              <a:rPr lang="uk-UA" altLang="ru-RU" sz="36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ru-RU" sz="36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Шлях при рівноприскореному русі.</a:t>
            </a:r>
            <a:br>
              <a:rPr lang="ru-RU" altLang="ru-RU" sz="36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ru-RU" sz="36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Розв'язок основної задачі механіки для рівноприскореного прямолінійного руху.</a:t>
            </a:r>
            <a:endParaRPr lang="uk-UA" altLang="ru-RU" sz="3600" b="1" kern="1200" dirty="0">
              <a:solidFill>
                <a:srgbClr val="333399"/>
              </a:solidFill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766780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9E6451-9BE1-4238-BBBC-CC1DD4291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731837"/>
            <a:ext cx="8363272" cy="685801"/>
          </a:xfrm>
        </p:spPr>
        <p:txBody>
          <a:bodyPr/>
          <a:lstStyle/>
          <a:p>
            <a:r>
              <a:rPr kumimoji="0" lang="uk-UA" alt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Прямолінійний рівноприскорений рух. Прискорення.</a:t>
            </a:r>
            <a:br>
              <a:rPr kumimoji="0" lang="ru-RU" alt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1C16006-A75B-47A0-8F84-8F30CF0BE8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1560" y="731837"/>
            <a:ext cx="8136585" cy="4392488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 dirty="0">
              <a:ln>
                <a:noFill/>
              </a:ln>
              <a:solidFill>
                <a:srgbClr val="212121"/>
              </a:solidFill>
              <a:effectLst/>
              <a:uLnTx/>
              <a:uFillTx/>
              <a:latin typeface="Gentium Basic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2400" dirty="0">
              <a:solidFill>
                <a:srgbClr val="212121"/>
              </a:solidFill>
              <a:latin typeface="Gentium Basic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Рух </a:t>
            </a:r>
            <a:r>
              <a:rPr lang="ru-RU" sz="2400" b="0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2400" b="0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швидкість</a:t>
            </a:r>
            <a:r>
              <a:rPr lang="ru-RU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 будь-</a:t>
            </a:r>
            <a:r>
              <a:rPr lang="ru-RU" sz="2400" b="0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0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однакові</a:t>
            </a:r>
            <a:r>
              <a:rPr lang="ru-RU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проміжки</a:t>
            </a:r>
            <a:r>
              <a:rPr lang="ru-RU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часу </a:t>
            </a:r>
            <a:r>
              <a:rPr lang="ru-RU" sz="2400" b="0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збільшується</a:t>
            </a:r>
            <a:r>
              <a:rPr lang="ru-RU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зменшується</a:t>
            </a:r>
            <a:r>
              <a:rPr lang="ru-RU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ту саму величину, </a:t>
            </a:r>
            <a:r>
              <a:rPr lang="ru-RU" sz="2400" b="0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називається</a:t>
            </a:r>
            <a:r>
              <a:rPr lang="ru-RU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рівнозмінним</a:t>
            </a:r>
            <a:r>
              <a:rPr lang="ru-RU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0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Такий</a:t>
            </a:r>
            <a:r>
              <a:rPr lang="ru-RU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рух є </a:t>
            </a:r>
            <a:r>
              <a:rPr lang="ru-RU" sz="2400" b="0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найпростішим</a:t>
            </a:r>
            <a:r>
              <a:rPr lang="ru-RU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нерівномірним</a:t>
            </a:r>
            <a:r>
              <a:rPr lang="ru-RU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рухом.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2400" b="0" i="0" dirty="0">
              <a:solidFill>
                <a:srgbClr val="212121"/>
              </a:solidFill>
              <a:effectLst/>
              <a:latin typeface="Gentium Basic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2400" b="0" i="0" dirty="0">
              <a:solidFill>
                <a:srgbClr val="212121"/>
              </a:solidFill>
              <a:effectLst/>
              <a:latin typeface="Gentium Basic"/>
            </a:endParaRPr>
          </a:p>
          <a:p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B8D356D-F3EC-4CF7-96BD-BB859D323A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3531305"/>
            <a:ext cx="7128792" cy="2594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133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1"/>
            <a:ext cx="7427168" cy="2476872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dirty="0">
                <a:solidFill>
                  <a:schemeClr val="tx1"/>
                </a:solidFill>
                <a:latin typeface="Gentium Basic"/>
              </a:rPr>
              <a:t>р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ух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тіла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,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під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 час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якого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 за будь-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які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однакові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інтервали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 часу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швидкість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 руху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тіла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змінюється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однаково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,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тобто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прискорення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під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 час руху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тіла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залишається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 весь час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сталим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 за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напрямком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 і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числовим</a:t>
            </a: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 </a:t>
            </a:r>
            <a:r>
              <a:rPr kumimoji="0" lang="ru-RU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ntium Basic"/>
                <a:ea typeface="+mn-ea"/>
                <a:cs typeface="+mn-cs"/>
              </a:rPr>
              <a:t>значенням</a:t>
            </a:r>
            <a:r>
              <a:rPr lang="ru-RU" dirty="0">
                <a:solidFill>
                  <a:schemeClr val="tx1"/>
                </a:solidFill>
                <a:latin typeface="Gentium Basic"/>
              </a:rPr>
              <a:t>.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284984"/>
            <a:ext cx="9144000" cy="357301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52030ED-4C82-4354-9780-5E18B610F19D}"/>
              </a:ext>
            </a:extLst>
          </p:cNvPr>
          <p:cNvSpPr txBox="1"/>
          <p:nvPr/>
        </p:nvSpPr>
        <p:spPr>
          <a:xfrm>
            <a:off x="457200" y="404664"/>
            <a:ext cx="64008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b="1" kern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kumimoji="0" lang="ru-RU" sz="4000" b="1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івноприскорений</a:t>
            </a:r>
            <a:r>
              <a:rPr lang="ru-RU" sz="4000" b="1" kern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рух - </a:t>
            </a:r>
            <a:endParaRPr 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15216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Картинки по запросу рух потяг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130" y="3886606"/>
            <a:ext cx="2850459" cy="20564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uk-UA" sz="2800" kern="1200" dirty="0">
                <a:solidFill>
                  <a:schemeClr val="bg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Під час рівноприскореного руху швидкість може змінюватися по-різному: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00201"/>
            <a:ext cx="7067872" cy="663500"/>
          </a:xfrm>
        </p:spPr>
        <p:txBody>
          <a:bodyPr/>
          <a:lstStyle/>
          <a:p>
            <a:pPr marL="0" lvl="0" indent="0" algn="ctr" fontAlgn="auto">
              <a:spcAft>
                <a:spcPts val="0"/>
              </a:spcAft>
              <a:buNone/>
              <a:defRPr/>
            </a:pPr>
            <a:r>
              <a:rPr lang="uk-UA" sz="2800" kern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дуже стрімко            порівняно повільно</a:t>
            </a: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43609" y="3167390"/>
            <a:ext cx="46666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39952" y="3167390"/>
            <a:ext cx="3816423" cy="259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uk-UA" alt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C9C65FF-43D0-4FE0-8763-CB81290BBD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583" y="2162944"/>
            <a:ext cx="2994226" cy="1842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174D5E4-D0E4-4A76-A090-0EC69A172C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5738" y="2162943"/>
            <a:ext cx="3108688" cy="16906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A746BF4-E313-4B83-A288-D42877B037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3758" y="4036820"/>
            <a:ext cx="2994226" cy="20564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47499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5B1CE2C-D71B-499A-81A2-833A56D8B1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745" y="3284984"/>
            <a:ext cx="6578154" cy="227400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B3D89B-0991-4E0B-93E9-1B684E86F5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Прискоренням тіла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C786548-98DD-47FB-992E-C305852B0A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b="1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азивається</a:t>
            </a:r>
            <a:r>
              <a:rPr lang="ru-RU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векторна</a:t>
            </a:r>
            <a:r>
              <a:rPr lang="ru-RU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фізична</a:t>
            </a:r>
            <a:r>
              <a:rPr lang="ru-RU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величина, яка </a:t>
            </a:r>
            <a:r>
              <a:rPr lang="ru-RU" b="1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характеризує</a:t>
            </a:r>
            <a:r>
              <a:rPr lang="ru-RU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швидкість</a:t>
            </a:r>
            <a:r>
              <a:rPr lang="ru-RU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швидкості</a:t>
            </a:r>
            <a:r>
              <a:rPr lang="ru-RU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руху </a:t>
            </a:r>
            <a:r>
              <a:rPr lang="ru-RU" b="1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b="1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дорівнює</a:t>
            </a:r>
            <a:r>
              <a:rPr lang="ru-RU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відношенню</a:t>
            </a:r>
            <a:r>
              <a:rPr lang="ru-RU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швидкості</a:t>
            </a:r>
            <a:r>
              <a:rPr lang="ru-RU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руху </a:t>
            </a:r>
            <a:r>
              <a:rPr lang="ru-RU" b="1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1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інтервалу</a:t>
            </a:r>
            <a:r>
              <a:rPr lang="ru-RU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часу, за </a:t>
            </a:r>
            <a:r>
              <a:rPr lang="ru-RU" b="1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ця</a:t>
            </a:r>
            <a:r>
              <a:rPr lang="ru-RU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зміна</a:t>
            </a:r>
            <a:r>
              <a:rPr lang="ru-RU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відбулася</a:t>
            </a:r>
            <a:r>
              <a:rPr lang="ru-RU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3875A88-F9DA-4A56-B594-ACBBAA1866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7744" y="5306320"/>
            <a:ext cx="1469136" cy="98763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ECC0E69-CA20-4D2A-8056-F0DD2639F4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5306320"/>
            <a:ext cx="1469136" cy="98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8198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Проекція прискорення на вісь координат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1"/>
            <a:ext cx="6781800" cy="2692896"/>
          </a:xfrm>
        </p:spPr>
        <p:txBody>
          <a:bodyPr/>
          <a:lstStyle/>
          <a:p>
            <a:pPr marL="0" lvl="0" indent="450850" algn="just">
              <a:spcBef>
                <a:spcPct val="50000"/>
              </a:spcBef>
              <a:buNone/>
              <a:defRPr/>
            </a:pPr>
            <a:r>
              <a:rPr lang="uk-UA" altLang="ru-RU" kern="1200" dirty="0">
                <a:solidFill>
                  <a:srgbClr val="000000"/>
                </a:solidFill>
                <a:latin typeface="Arial" panose="020B0604020202020204" pitchFamily="34" charset="0"/>
              </a:rPr>
              <a:t>Проекція формули прискорення на вісь координат </a:t>
            </a:r>
            <a:r>
              <a:rPr lang="uk-UA" altLang="ru-RU" i="1" kern="1200" dirty="0">
                <a:solidFill>
                  <a:srgbClr val="000000"/>
                </a:solidFill>
                <a:latin typeface="Arial" panose="020B0604020202020204" pitchFamily="34" charset="0"/>
              </a:rPr>
              <a:t>ОХ:</a:t>
            </a:r>
            <a:endParaRPr lang="ru-RU" altLang="ru-RU" i="1" kern="1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732046"/>
              </p:ext>
            </p:extLst>
          </p:nvPr>
        </p:nvGraphicFramePr>
        <p:xfrm>
          <a:off x="2915816" y="2136534"/>
          <a:ext cx="2592388" cy="10384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2" imgW="838080" imgH="393480" progId="Equation.3">
                  <p:embed/>
                </p:oleObj>
              </mc:Choice>
              <mc:Fallback>
                <p:oleObj name="Формула" r:id="rId2" imgW="838080" imgH="393480" progId="Equation.3">
                  <p:embed/>
                  <p:pic>
                    <p:nvPicPr>
                      <p:cNvPr id="12390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5816" y="2136534"/>
                        <a:ext cx="2592388" cy="1038497"/>
                      </a:xfrm>
                      <a:prstGeom prst="rect">
                        <a:avLst/>
                      </a:prstGeom>
                      <a:noFill/>
                      <a:ln w="2540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6647052"/>
              </p:ext>
            </p:extLst>
          </p:nvPr>
        </p:nvGraphicFramePr>
        <p:xfrm>
          <a:off x="808812" y="3351630"/>
          <a:ext cx="2880320" cy="7838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4" imgW="1054080" imgH="393480" progId="Equation.3">
                  <p:embed/>
                </p:oleObj>
              </mc:Choice>
              <mc:Fallback>
                <p:oleObj name="Формула" r:id="rId4" imgW="1054080" imgH="393480" progId="Equation.3">
                  <p:embed/>
                  <p:pic>
                    <p:nvPicPr>
                      <p:cNvPr id="12390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8812" y="3351630"/>
                        <a:ext cx="2880320" cy="78388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12469" y="4673230"/>
            <a:ext cx="874712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450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302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just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Якщо             ,</a:t>
            </a:r>
          </a:p>
          <a:p>
            <a:pPr marL="0" marR="0" lvl="0" indent="450850" algn="just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 то швидкість руху тіла збільшується;</a:t>
            </a:r>
          </a:p>
          <a:p>
            <a:pPr marL="0" marR="0" lvl="0" indent="450850" algn="just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Якщо             , то швидкість руху тіла зменшується.</a:t>
            </a:r>
            <a:endParaRPr kumimoji="0" lang="ru-RU" altLang="ru-RU" sz="2400" b="0" i="1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8826817"/>
              </p:ext>
            </p:extLst>
          </p:nvPr>
        </p:nvGraphicFramePr>
        <p:xfrm>
          <a:off x="1475656" y="4651741"/>
          <a:ext cx="1008062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6" imgW="457200" imgH="203040" progId="Equation.3">
                  <p:embed/>
                </p:oleObj>
              </mc:Choice>
              <mc:Fallback>
                <p:oleObj name="Формула" r:id="rId6" imgW="457200" imgH="203040" progId="Equation.3">
                  <p:embed/>
                  <p:pic>
                    <p:nvPicPr>
                      <p:cNvPr id="1239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5656" y="4651741"/>
                        <a:ext cx="1008062" cy="447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4085605"/>
              </p:ext>
            </p:extLst>
          </p:nvPr>
        </p:nvGraphicFramePr>
        <p:xfrm>
          <a:off x="1395049" y="5766841"/>
          <a:ext cx="9350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8" imgW="457200" imgH="203040" progId="Equation.3">
                  <p:embed/>
                </p:oleObj>
              </mc:Choice>
              <mc:Fallback>
                <p:oleObj name="Формула" r:id="rId8" imgW="457200" imgH="203040" progId="Equation.3">
                  <p:embed/>
                  <p:pic>
                    <p:nvPicPr>
                      <p:cNvPr id="123914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95049" y="5766841"/>
                        <a:ext cx="935037" cy="415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Picture 4" descr="http://grebenka.at.ua/_pu/17/21696770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136535"/>
            <a:ext cx="2448272" cy="3236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37103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8308" name="Picture 4" descr="https://svitppt.com.ua/images/5/4506/960/img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07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Прискорення_Гальмування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80312" y="4293096"/>
            <a:ext cx="864096" cy="977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438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108520" y="-459432"/>
            <a:ext cx="8774736" cy="2376264"/>
          </a:xfrm>
        </p:spPr>
        <p:txBody>
          <a:bodyPr/>
          <a:lstStyle/>
          <a:p>
            <a:pPr marL="0" indent="0">
              <a:buNone/>
            </a:pPr>
            <a:endParaRPr lang="uk-UA" altLang="ru-RU" sz="4000" b="1" kern="1200" dirty="0">
              <a:solidFill>
                <a:srgbClr val="333399"/>
              </a:solidFill>
              <a:ea typeface="+mj-ea"/>
              <a:cs typeface="+mj-cs"/>
            </a:endParaRPr>
          </a:p>
          <a:p>
            <a:pPr marL="0" lvl="0" indent="0" algn="ctr">
              <a:spcBef>
                <a:spcPct val="0"/>
              </a:spcBef>
              <a:buNone/>
              <a:defRPr/>
            </a:pPr>
            <a:r>
              <a:rPr lang="uk-UA" altLang="ru-RU" sz="3600" b="1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Миттєва швидкість. Швидкість. Рівняння залежності швидкості від часу.</a:t>
            </a:r>
            <a:br>
              <a:rPr lang="uk-UA" altLang="ru-RU" sz="3600" b="1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800" b="1" kern="1200" dirty="0">
              <a:solidFill>
                <a:schemeClr val="bg1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412776"/>
            <a:ext cx="73448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just">
              <a:spcBef>
                <a:spcPct val="50000"/>
              </a:spcBef>
              <a:defRPr/>
            </a:pPr>
            <a:endParaRPr lang="uk-UA" altLang="ru-RU" sz="2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lvl="0" indent="450850" algn="just">
              <a:spcBef>
                <a:spcPct val="50000"/>
              </a:spcBef>
              <a:defRPr/>
            </a:pPr>
            <a:r>
              <a:rPr lang="uk-UA" altLang="ru-RU" sz="2400" dirty="0">
                <a:solidFill>
                  <a:srgbClr val="000000"/>
                </a:solidFill>
                <a:latin typeface="Arial" panose="020B0604020202020204" pitchFamily="34" charset="0"/>
              </a:rPr>
              <a:t>Під час рівноприскореного руху швидкість весь час змінюється.</a:t>
            </a:r>
            <a:endParaRPr lang="ru-RU" altLang="ru-RU" sz="2400" i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3968" y="2996952"/>
            <a:ext cx="439248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uk-UA" altLang="ru-RU" sz="32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Швидкість у певній точці траєкторії в заданий момент часу називають </a:t>
            </a:r>
            <a:r>
              <a:rPr lang="uk-UA" altLang="ru-RU" sz="32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миттєвою швидкістю</a:t>
            </a:r>
            <a:endParaRPr lang="ru-RU" altLang="ru-RU" sz="3200" b="1" i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C4BD037-D29C-4AB2-BD50-64B04BB02D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3186284"/>
            <a:ext cx="3744416" cy="25545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929411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3321779"/>
              </p:ext>
            </p:extLst>
          </p:nvPr>
        </p:nvGraphicFramePr>
        <p:xfrm>
          <a:off x="500149" y="1511896"/>
          <a:ext cx="1446647" cy="9089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2" imgW="660240" imgH="393480" progId="Equation.3">
                  <p:embed/>
                </p:oleObj>
              </mc:Choice>
              <mc:Fallback>
                <p:oleObj name="Формула" r:id="rId2" imgW="660240" imgH="393480" progId="Equation.3">
                  <p:embed/>
                  <p:pic>
                    <p:nvPicPr>
                      <p:cNvPr id="6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149" y="1511896"/>
                        <a:ext cx="1446647" cy="90899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1529560"/>
              </p:ext>
            </p:extLst>
          </p:nvPr>
        </p:nvGraphicFramePr>
        <p:xfrm>
          <a:off x="554627" y="2621658"/>
          <a:ext cx="2719388" cy="906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4" imgW="685800" imgH="228600" progId="Equation.3">
                  <p:embed/>
                </p:oleObj>
              </mc:Choice>
              <mc:Fallback>
                <p:oleObj name="Формула" r:id="rId4" imgW="685800" imgH="228600" progId="Equation.3">
                  <p:embed/>
                  <p:pic>
                    <p:nvPicPr>
                      <p:cNvPr id="5123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4627" y="2621658"/>
                        <a:ext cx="2719388" cy="906462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3274014" y="2708921"/>
            <a:ext cx="5258425" cy="1040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uk-UA" alt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рівняння залежності швидкості</a:t>
            </a:r>
          </a:p>
          <a:p>
            <a:pPr lvl="0" algn="ctr">
              <a:spcBef>
                <a:spcPct val="20000"/>
              </a:spcBef>
              <a:defRPr/>
            </a:pPr>
            <a:r>
              <a:rPr lang="uk-UA" alt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від часу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2708921"/>
            <a:ext cx="6534472" cy="2015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defRPr/>
            </a:pPr>
            <a:endParaRPr lang="uk-UA" alt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spcBef>
                <a:spcPct val="20000"/>
              </a:spcBef>
              <a:defRPr/>
            </a:pPr>
            <a:endParaRPr lang="uk-UA" alt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spcBef>
                <a:spcPct val="20000"/>
              </a:spcBef>
              <a:defRPr/>
            </a:pPr>
            <a:r>
              <a:rPr lang="uk-UA" alt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 руху тіла до зупинки можна обчислити, виходячи з умови:</a:t>
            </a:r>
          </a:p>
        </p:txBody>
      </p:sp>
      <p:graphicFrame>
        <p:nvGraphicFramePr>
          <p:cNvPr id="11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0198145"/>
              </p:ext>
            </p:extLst>
          </p:nvPr>
        </p:nvGraphicFramePr>
        <p:xfrm>
          <a:off x="5760132" y="4706713"/>
          <a:ext cx="1871663" cy="1366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6" imgW="406080" imgH="393480" progId="Equation.3">
                  <p:embed/>
                </p:oleObj>
              </mc:Choice>
              <mc:Fallback>
                <p:oleObj name="Формула" r:id="rId6" imgW="406080" imgH="393480" progId="Equation.3">
                  <p:embed/>
                  <p:pic>
                    <p:nvPicPr>
                      <p:cNvPr id="5126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0132" y="4706713"/>
                        <a:ext cx="1871663" cy="1366837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888635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8745037"/>
              </p:ext>
            </p:extLst>
          </p:nvPr>
        </p:nvGraphicFramePr>
        <p:xfrm>
          <a:off x="520805" y="1554252"/>
          <a:ext cx="1446647" cy="9089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2" imgW="660240" imgH="393480" progId="Equation.3">
                  <p:embed/>
                </p:oleObj>
              </mc:Choice>
              <mc:Fallback>
                <p:oleObj name="Формула" r:id="rId2" imgW="660240" imgH="393480" progId="Equation.3">
                  <p:embed/>
                  <p:pic>
                    <p:nvPicPr>
                      <p:cNvPr id="7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805" y="1554252"/>
                        <a:ext cx="1446647" cy="90899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6826322"/>
              </p:ext>
            </p:extLst>
          </p:nvPr>
        </p:nvGraphicFramePr>
        <p:xfrm>
          <a:off x="2123728" y="1554252"/>
          <a:ext cx="2719388" cy="906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4" imgW="685800" imgH="228600" progId="Equation.3">
                  <p:embed/>
                </p:oleObj>
              </mc:Choice>
              <mc:Fallback>
                <p:oleObj name="Формула" r:id="rId4" imgW="685800" imgH="228600" progId="Equation.3">
                  <p:embed/>
                  <p:pic>
                    <p:nvPicPr>
                      <p:cNvPr id="1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3728" y="1554252"/>
                        <a:ext cx="2719388" cy="906462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500149" y="2420890"/>
            <a:ext cx="6357851" cy="2357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</a:pPr>
            <a:endParaRPr lang="uk-UA" altLang="ru-RU" sz="3200" dirty="0">
              <a:solidFill>
                <a:prstClr val="black"/>
              </a:solidFill>
              <a:latin typeface="Calibri"/>
            </a:endParaRPr>
          </a:p>
          <a:p>
            <a:pPr marL="342900" lvl="0" indent="-342900">
              <a:spcBef>
                <a:spcPct val="20000"/>
              </a:spcBef>
            </a:pPr>
            <a:endParaRPr lang="uk-UA" altLang="ru-RU" sz="3200" dirty="0">
              <a:solidFill>
                <a:prstClr val="black"/>
              </a:solidFill>
              <a:latin typeface="Calibri"/>
            </a:endParaRPr>
          </a:p>
          <a:p>
            <a:pPr marL="342900" lvl="0" indent="-342900">
              <a:spcBef>
                <a:spcPct val="20000"/>
              </a:spcBef>
            </a:pPr>
            <a:r>
              <a:rPr lang="uk-UA" altLang="ru-RU" sz="3200" dirty="0">
                <a:solidFill>
                  <a:prstClr val="black"/>
                </a:solidFill>
                <a:latin typeface="Calibri"/>
              </a:rPr>
              <a:t>Для рівномірного руху: </a:t>
            </a:r>
            <a:endParaRPr lang="ru-RU" altLang="ru-RU" sz="3200" dirty="0">
              <a:solidFill>
                <a:prstClr val="black"/>
              </a:solidFill>
              <a:latin typeface="Calibri"/>
            </a:endParaRPr>
          </a:p>
          <a:p>
            <a:pPr marL="342900" lvl="0" indent="-342900">
              <a:spcBef>
                <a:spcPct val="20000"/>
              </a:spcBef>
            </a:pPr>
            <a:r>
              <a:rPr lang="uk-UA" altLang="ru-RU" sz="3200" dirty="0">
                <a:solidFill>
                  <a:prstClr val="black"/>
                </a:solidFill>
                <a:latin typeface="Calibri"/>
              </a:rPr>
              <a:t>Для рівноприскореного руху:</a:t>
            </a:r>
            <a:endParaRPr lang="ru-RU" altLang="ru-RU" sz="3200" dirty="0">
              <a:solidFill>
                <a:prstClr val="black"/>
              </a:solidFill>
              <a:latin typeface="Calibri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8332648"/>
              </p:ext>
            </p:extLst>
          </p:nvPr>
        </p:nvGraphicFramePr>
        <p:xfrm>
          <a:off x="4932040" y="3703302"/>
          <a:ext cx="3382963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6" imgW="1193760" imgH="228600" progId="Equation.3">
                  <p:embed/>
                </p:oleObj>
              </mc:Choice>
              <mc:Fallback>
                <p:oleObj name="Формула" r:id="rId6" imgW="1193760" imgH="228600" progId="Equation.3">
                  <p:embed/>
                  <p:pic>
                    <p:nvPicPr>
                      <p:cNvPr id="1126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040" y="3703302"/>
                        <a:ext cx="3382963" cy="647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0084314"/>
              </p:ext>
            </p:extLst>
          </p:nvPr>
        </p:nvGraphicFramePr>
        <p:xfrm>
          <a:off x="6005512" y="4201488"/>
          <a:ext cx="170497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8" imgW="647640" imgH="228600" progId="Equation.3">
                  <p:embed/>
                </p:oleObj>
              </mc:Choice>
              <mc:Fallback>
                <p:oleObj name="Формула" r:id="rId8" imgW="647640" imgH="228600" progId="Equation.3">
                  <p:embed/>
                  <p:pic>
                    <p:nvPicPr>
                      <p:cNvPr id="1126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05512" y="4201488"/>
                        <a:ext cx="1704975" cy="603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1346778"/>
              </p:ext>
            </p:extLst>
          </p:nvPr>
        </p:nvGraphicFramePr>
        <p:xfrm>
          <a:off x="683568" y="4700315"/>
          <a:ext cx="3094038" cy="1296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10" imgW="1079280" imgH="419040" progId="Equation.3">
                  <p:embed/>
                </p:oleObj>
              </mc:Choice>
              <mc:Fallback>
                <p:oleObj name="Формула" r:id="rId10" imgW="1079280" imgH="419040" progId="Equation.3">
                  <p:embed/>
                  <p:pic>
                    <p:nvPicPr>
                      <p:cNvPr id="1126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4700315"/>
                        <a:ext cx="3094038" cy="1296988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Прямоугольник 8"/>
          <p:cNvSpPr>
            <a:spLocks noChangeArrowheads="1"/>
          </p:cNvSpPr>
          <p:nvPr/>
        </p:nvSpPr>
        <p:spPr bwMode="auto">
          <a:xfrm>
            <a:off x="3059831" y="4726595"/>
            <a:ext cx="5094239" cy="1471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20000"/>
              </a:spcBef>
              <a:buFontTx/>
              <a:buChar char="-"/>
              <a:defRPr/>
            </a:pPr>
            <a:r>
              <a:rPr lang="uk-UA" alt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рівняння залежності координати</a:t>
            </a:r>
          </a:p>
          <a:p>
            <a:pPr algn="ctr">
              <a:spcBef>
                <a:spcPct val="20000"/>
              </a:spcBef>
              <a:defRPr/>
            </a:pPr>
            <a:r>
              <a:rPr lang="uk-UA" alt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від часу</a:t>
            </a:r>
          </a:p>
        </p:txBody>
      </p:sp>
      <p:graphicFrame>
        <p:nvGraphicFramePr>
          <p:cNvPr id="1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3150420"/>
              </p:ext>
            </p:extLst>
          </p:nvPr>
        </p:nvGraphicFramePr>
        <p:xfrm>
          <a:off x="5347171" y="2434864"/>
          <a:ext cx="2552700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12" imgW="825480" imgH="419040" progId="Equation.3">
                  <p:embed/>
                </p:oleObj>
              </mc:Choice>
              <mc:Fallback>
                <p:oleObj name="Формула" r:id="rId12" imgW="825480" imgH="419040" progId="Equation.3">
                  <p:embed/>
                  <p:pic>
                    <p:nvPicPr>
                      <p:cNvPr id="1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7171" y="2434864"/>
                        <a:ext cx="2552700" cy="1295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431969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404665"/>
            <a:ext cx="8064896" cy="2016224"/>
          </a:xfrm>
        </p:spPr>
        <p:txBody>
          <a:bodyPr/>
          <a:lstStyle/>
          <a:p>
            <a:pPr marL="0" indent="0">
              <a:buNone/>
            </a:pPr>
            <a:endParaRPr lang="uk-UA" altLang="ru-RU" sz="4000" b="1" kern="1200" dirty="0">
              <a:solidFill>
                <a:srgbClr val="333399"/>
              </a:solidFill>
              <a:ea typeface="+mj-ea"/>
              <a:cs typeface="+mj-cs"/>
            </a:endParaRPr>
          </a:p>
        </p:txBody>
      </p:sp>
      <p:graphicFrame>
        <p:nvGraphicFramePr>
          <p:cNvPr id="7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0846491"/>
              </p:ext>
            </p:extLst>
          </p:nvPr>
        </p:nvGraphicFramePr>
        <p:xfrm>
          <a:off x="546420" y="1523727"/>
          <a:ext cx="1446647" cy="9089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2" imgW="660240" imgH="393480" progId="Equation.3">
                  <p:embed/>
                </p:oleObj>
              </mc:Choice>
              <mc:Fallback>
                <p:oleObj name="Формула" r:id="rId2" imgW="660240" imgH="393480" progId="Equation.3">
                  <p:embed/>
                  <p:pic>
                    <p:nvPicPr>
                      <p:cNvPr id="7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6420" y="1523727"/>
                        <a:ext cx="1446647" cy="90899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8263515"/>
              </p:ext>
            </p:extLst>
          </p:nvPr>
        </p:nvGraphicFramePr>
        <p:xfrm>
          <a:off x="2145202" y="1514428"/>
          <a:ext cx="2719388" cy="906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4" imgW="685800" imgH="228600" progId="Equation.3">
                  <p:embed/>
                </p:oleObj>
              </mc:Choice>
              <mc:Fallback>
                <p:oleObj name="Формула" r:id="rId4" imgW="685800" imgH="228600" progId="Equation.3">
                  <p:embed/>
                  <p:pic>
                    <p:nvPicPr>
                      <p:cNvPr id="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5202" y="1514428"/>
                        <a:ext cx="2719388" cy="906462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500149" y="2420890"/>
            <a:ext cx="6357851" cy="117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9973538"/>
              </p:ext>
            </p:extLst>
          </p:nvPr>
        </p:nvGraphicFramePr>
        <p:xfrm>
          <a:off x="2987824" y="2420888"/>
          <a:ext cx="4032448" cy="13882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6" imgW="825480" imgH="419040" progId="Equation.3">
                  <p:embed/>
                </p:oleObj>
              </mc:Choice>
              <mc:Fallback>
                <p:oleObj name="Формула" r:id="rId6" imgW="825480" imgH="419040" progId="Equation.3">
                  <p:embed/>
                  <p:pic>
                    <p:nvPicPr>
                      <p:cNvPr id="1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824" y="2420888"/>
                        <a:ext cx="4032448" cy="138829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AutoShape 8" descr="{\displaystyle S={\frac {v^{2}-v_{0}^{2}}{2a}}}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Rectangle 16"/>
          <p:cNvSpPr>
            <a:spLocks noChangeArrowheads="1"/>
          </p:cNvSpPr>
          <p:nvPr/>
        </p:nvSpPr>
        <p:spPr bwMode="auto">
          <a:xfrm>
            <a:off x="-318416" y="4984893"/>
            <a:ext cx="15762608" cy="532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6598090"/>
              </p:ext>
            </p:extLst>
          </p:nvPr>
        </p:nvGraphicFramePr>
        <p:xfrm>
          <a:off x="2987824" y="4221088"/>
          <a:ext cx="4207718" cy="1512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8" imgW="952087" imgH="469696" progId="Equation.3">
                  <p:embed/>
                </p:oleObj>
              </mc:Choice>
              <mc:Fallback>
                <p:oleObj name="Формула" r:id="rId8" imgW="952087" imgH="469696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824" y="4221088"/>
                        <a:ext cx="4207718" cy="151216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242948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484783"/>
            <a:ext cx="8064896" cy="936105"/>
          </a:xfrm>
        </p:spPr>
        <p:txBody>
          <a:bodyPr/>
          <a:lstStyle/>
          <a:p>
            <a:pPr marL="0" indent="0">
              <a:buNone/>
            </a:pPr>
            <a:r>
              <a:rPr lang="uk-UA" sz="3300" b="1" kern="1200" dirty="0">
                <a:solidFill>
                  <a:srgbClr val="2E83C3">
                    <a:lumMod val="50000"/>
                  </a:srgbClr>
                </a:solidFill>
                <a:latin typeface="Trebuchet MS"/>
                <a:ea typeface="+mj-ea"/>
                <a:cs typeface="+mj-cs"/>
              </a:rPr>
              <a:t>Рівняння проекції переміщення</a:t>
            </a:r>
            <a:endParaRPr lang="uk-UA" altLang="ru-RU" sz="4000" b="1" kern="1200" dirty="0">
              <a:solidFill>
                <a:srgbClr val="333399"/>
              </a:solidFill>
              <a:ea typeface="+mj-ea"/>
              <a:cs typeface="+mj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Объект 5"/>
              <p:cNvSpPr txBox="1">
                <a:spLocks/>
              </p:cNvSpPr>
              <p:nvPr/>
            </p:nvSpPr>
            <p:spPr>
              <a:xfrm>
                <a:off x="683567" y="2160589"/>
                <a:ext cx="3024337" cy="3880771"/>
              </a:xfrm>
              <a:prstGeom prst="rect">
                <a:avLst/>
              </a:prstGeom>
              <a:solidFill>
                <a:srgbClr val="96D141">
                  <a:lumMod val="40000"/>
                  <a:lumOff val="60000"/>
                </a:srgbClr>
              </a:solidFill>
            </p:spPr>
            <p:txBody>
              <a:bodyPr vert="horz" lIns="91440" tIns="45720" rIns="91440" bIns="45720" rtlCol="0">
                <a:normAutofit/>
              </a:bodyPr>
              <a:lstStyle>
                <a:lvl1pPr marL="257175" indent="-257175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35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557213" indent="-214313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2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857250" indent="-171450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05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200150" indent="-171450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9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543050" indent="-171450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9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1885950" indent="-171450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9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9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9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9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342900" rtl="0" eaLnBrk="1" fontAlgn="auto" latinLnBrk="0" hangingPunct="1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>
                    <a:srgbClr val="5FCBEF"/>
                  </a:buClr>
                  <a:buSzPct val="80000"/>
                  <a:buFont typeface="Wingdings 3" charset="2"/>
                  <a:buNone/>
                  <a:tabLst/>
                  <a:defRPr/>
                </a:pPr>
                <a:endParaRPr kumimoji="0" lang="ru-RU" sz="2700" b="1" i="1" u="none" strike="noStrike" kern="1200" cap="none" spc="0" normalizeH="0" baseline="0" noProof="0" dirty="0">
                  <a:ln>
                    <a:noFill/>
                  </a:ln>
                  <a:solidFill>
                    <a:srgbClr val="96D141">
                      <a:lumMod val="20000"/>
                      <a:lumOff val="80000"/>
                    </a:srgbClr>
                  </a:solidFill>
                  <a:effectLst/>
                  <a:uLnTx/>
                  <a:uFillTx/>
                  <a:latin typeface="Trebuchet MS"/>
                  <a:ea typeface="+mn-ea"/>
                  <a:cs typeface="+mn-cs"/>
                </a:endParaRPr>
              </a:p>
              <a:p>
                <a:pPr marL="0" marR="0" lvl="0" indent="0" algn="ctr" defTabSz="342900" rtl="0" eaLnBrk="1" fontAlgn="auto" latinLnBrk="0" hangingPunct="1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>
                    <a:srgbClr val="5FCBEF"/>
                  </a:buClr>
                  <a:buSzPct val="80000"/>
                  <a:buFont typeface="Wingdings 3" charset="2"/>
                  <a:buNone/>
                  <a:tabLst/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kumimoji="0" lang="ru-RU" sz="27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bPr>
                      <m:e>
                        <m:r>
                          <a:rPr kumimoji="0" lang="uk-UA" sz="27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𝒔</m:t>
                        </m:r>
                      </m:e>
                      <m:sub>
                        <m:r>
                          <a:rPr kumimoji="0" lang="uk-UA" sz="27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𝔁</m:t>
                        </m:r>
                      </m:sub>
                    </m:sSub>
                  </m:oMath>
                </a14:m>
                <a:r>
                  <a:rPr kumimoji="0" lang="uk-UA" sz="27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rPr>
                  <a:t> 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0" lang="ru-RU" sz="27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bPr>
                      <m:e>
                        <m:r>
                          <a:rPr kumimoji="0" lang="ru-RU" sz="27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𝓿</m:t>
                        </m:r>
                      </m:e>
                      <m:sub>
                        <m:r>
                          <a:rPr kumimoji="0" lang="en-US" sz="27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𝟎</m:t>
                        </m:r>
                        <m:r>
                          <a:rPr kumimoji="0" lang="ru-RU" sz="27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𝔁</m:t>
                        </m:r>
                      </m:sub>
                    </m:sSub>
                    <m:r>
                      <a:rPr kumimoji="0" lang="ru-RU" sz="27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/>
                        <a:ea typeface="+mn-ea"/>
                        <a:cs typeface="+mn-cs"/>
                      </a:rPr>
                      <m:t>𝒕</m:t>
                    </m:r>
                  </m:oMath>
                </a14:m>
                <a:r>
                  <a:rPr kumimoji="0" lang="ru-RU" sz="2700" b="1" i="1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ru-RU" sz="27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kumimoji="0" lang="ru-RU" sz="27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ru-RU" sz="27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  <a:ea typeface="+mn-ea"/>
                                <a:cs typeface="+mn-cs"/>
                              </a:rPr>
                              <m:t>𝜶</m:t>
                            </m:r>
                          </m:e>
                          <m:sub>
                            <m:r>
                              <a:rPr kumimoji="0" lang="ru-RU" sz="27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  <a:ea typeface="+mn-ea"/>
                                <a:cs typeface="+mn-cs"/>
                              </a:rPr>
                              <m:t>𝔁</m:t>
                            </m:r>
                          </m:sub>
                        </m:sSub>
                      </m:num>
                      <m:den>
                        <m:r>
                          <a:rPr kumimoji="0" lang="ru-RU" sz="27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𝟐</m:t>
                        </m:r>
                      </m:den>
                    </m:f>
                    <m:r>
                      <a:rPr kumimoji="0" lang="ru-RU" sz="27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/>
                        <a:ea typeface="+mn-ea"/>
                        <a:cs typeface="+mn-cs"/>
                      </a:rPr>
                      <m:t> </m:t>
                    </m:r>
                    <m:sSup>
                      <m:sSupPr>
                        <m:ctrlPr>
                          <a:rPr kumimoji="0" lang="ru-RU" sz="27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pPr>
                      <m:e>
                        <m:r>
                          <a:rPr kumimoji="0" lang="ru-RU" sz="27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𝒕</m:t>
                        </m:r>
                      </m:e>
                      <m:sup>
                        <m:r>
                          <a:rPr kumimoji="0" lang="ru-RU" sz="27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𝟐</m:t>
                        </m:r>
                      </m:sup>
                    </m:sSup>
                  </m:oMath>
                </a14:m>
                <a:r>
                  <a:rPr kumimoji="0" lang="ru-RU" sz="27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rPr>
                  <a:t> </a:t>
                </a:r>
              </a:p>
              <a:p>
                <a:pPr marL="0" marR="0" lvl="0" indent="0" algn="ctr" defTabSz="342900" rtl="0" eaLnBrk="1" fontAlgn="auto" latinLnBrk="0" hangingPunct="1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>
                    <a:srgbClr val="5FCBEF"/>
                  </a:buClr>
                  <a:buSzPct val="80000"/>
                  <a:buFont typeface="Wingdings 3" charset="2"/>
                  <a:buNone/>
                  <a:tabLst/>
                  <a:defRPr/>
                </a:pPr>
                <a:r>
                  <a:rPr kumimoji="0" lang="uk-UA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rPr>
                  <a:t>якщо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0" lang="uk-UA" sz="24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bPr>
                      <m:e>
                        <m:r>
                          <a:rPr kumimoji="0" lang="uk-UA" sz="24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/>
                            <a:ea typeface="Cambria Math"/>
                            <a:cs typeface="+mn-cs"/>
                          </a:rPr>
                          <m:t>𝓿</m:t>
                        </m:r>
                      </m:e>
                      <m:sub>
                        <m:r>
                          <a:rPr kumimoji="0" lang="uk-UA" sz="24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𝟎</m:t>
                        </m:r>
                        <m:r>
                          <a:rPr kumimoji="0" lang="uk-UA" sz="24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/>
                            <a:ea typeface="Cambria Math"/>
                            <a:cs typeface="+mn-cs"/>
                          </a:rPr>
                          <m:t>𝔁</m:t>
                        </m:r>
                      </m:sub>
                    </m:sSub>
                  </m:oMath>
                </a14:m>
                <a:r>
                  <a:rPr kumimoji="0" lang="ru-RU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rPr>
                  <a:t> = </a:t>
                </a:r>
                <a:r>
                  <a:rPr kumimoji="0" lang="ru-RU" sz="2400" b="1" i="1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rPr>
                  <a:t>0, то</a:t>
                </a:r>
              </a:p>
              <a:p>
                <a:pPr marL="0" marR="0" lvl="0" indent="0" algn="ctr" defTabSz="342900" rtl="0" eaLnBrk="1" fontAlgn="auto" latinLnBrk="0" hangingPunct="1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>
                    <a:srgbClr val="5FCBEF"/>
                  </a:buClr>
                  <a:buSzPct val="80000"/>
                  <a:buFont typeface="Wingdings 3" charset="2"/>
                  <a:buNone/>
                  <a:tabLst/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kumimoji="0" lang="ru-RU" sz="36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bPr>
                      <m:e>
                        <m:r>
                          <a:rPr kumimoji="0" lang="uk-UA" sz="36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𝒔</m:t>
                        </m:r>
                      </m:e>
                      <m:sub>
                        <m:r>
                          <a:rPr kumimoji="0" lang="uk-UA" sz="36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𝔁</m:t>
                        </m:r>
                      </m:sub>
                    </m:sSub>
                  </m:oMath>
                </a14:m>
                <a:r>
                  <a:rPr kumimoji="0" lang="uk-UA" sz="3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rPr>
                  <a:t>  =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ru-RU" sz="36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kumimoji="0" lang="ru-RU" sz="36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ru-RU" sz="36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  <a:ea typeface="+mn-ea"/>
                                <a:cs typeface="+mn-cs"/>
                              </a:rPr>
                              <m:t>𝜶</m:t>
                            </m:r>
                          </m:e>
                          <m:sub>
                            <m:r>
                              <a:rPr kumimoji="0" lang="ru-RU" sz="36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  <a:ea typeface="+mn-ea"/>
                                <a:cs typeface="+mn-cs"/>
                              </a:rPr>
                              <m:t>𝔁</m:t>
                            </m:r>
                          </m:sub>
                        </m:sSub>
                      </m:num>
                      <m:den>
                        <m:r>
                          <a:rPr kumimoji="0" lang="ru-RU" sz="36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𝟐</m:t>
                        </m:r>
                      </m:den>
                    </m:f>
                    <m:r>
                      <a:rPr kumimoji="0" lang="ru-RU" sz="36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/>
                        <a:ea typeface="+mn-ea"/>
                        <a:cs typeface="+mn-cs"/>
                      </a:rPr>
                      <m:t> </m:t>
                    </m:r>
                    <m:sSup>
                      <m:sSupPr>
                        <m:ctrlPr>
                          <a:rPr kumimoji="0" lang="ru-RU" sz="36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pPr>
                      <m:e>
                        <m:r>
                          <a:rPr kumimoji="0" lang="ru-RU" sz="36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𝒕</m:t>
                        </m:r>
                      </m:e>
                      <m:sup>
                        <m:r>
                          <a:rPr kumimoji="0" lang="ru-RU" sz="36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𝟐</m:t>
                        </m:r>
                      </m:sup>
                    </m:sSup>
                  </m:oMath>
                </a14:m>
                <a:endParaRPr kumimoji="0" lang="ru-RU" sz="3600" b="1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Trebuchet MS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" name="Объект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7" y="2160589"/>
                <a:ext cx="3024337" cy="388077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Объект 6"/>
              <p:cNvSpPr txBox="1">
                <a:spLocks/>
              </p:cNvSpPr>
              <p:nvPr/>
            </p:nvSpPr>
            <p:spPr>
              <a:xfrm>
                <a:off x="4067943" y="2160590"/>
                <a:ext cx="2952329" cy="3880774"/>
              </a:xfrm>
              <a:prstGeom prst="rect">
                <a:avLst/>
              </a:prstGeom>
              <a:solidFill>
                <a:srgbClr val="96D141">
                  <a:lumMod val="20000"/>
                  <a:lumOff val="80000"/>
                </a:srgbClr>
              </a:solidFill>
            </p:spPr>
            <p:txBody>
              <a:bodyPr vert="horz" lIns="91440" tIns="45720" rIns="91440" bIns="45720" rtlCol="0">
                <a:normAutofit/>
              </a:bodyPr>
              <a:lstStyle>
                <a:lvl1pPr marL="257175" indent="-257175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35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557213" indent="-214313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2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857250" indent="-171450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05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200150" indent="-171450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9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543050" indent="-171450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9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1885950" indent="-171450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9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9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9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9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342900" rtl="0" eaLnBrk="1" fontAlgn="auto" latinLnBrk="0" hangingPunct="1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>
                    <a:srgbClr val="5FCBEF"/>
                  </a:buClr>
                  <a:buSzPct val="80000"/>
                  <a:buFont typeface="Wingdings 3" charset="2"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ru-RU" sz="30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2E83C3">
                                  <a:lumMod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eqArr>
                            <m:eqArrPr>
                              <m:ctrlPr>
                                <a:rPr kumimoji="0" lang="uk-UA" sz="30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eqArrPr>
                            <m:e>
                              <m:r>
                                <a:rPr kumimoji="0" lang="uk-UA" sz="30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 </m:t>
                              </m:r>
                            </m:e>
                            <m:e>
                              <m:r>
                                <a:rPr kumimoji="0" lang="uk-UA" sz="30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𝒔</m:t>
                              </m:r>
                            </m:e>
                          </m:eqArr>
                        </m:e>
                        <m:sub>
                          <m:r>
                            <a:rPr kumimoji="0" lang="uk-UA" sz="30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2E83C3">
                                  <a:lumMod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n-ea"/>
                              <a:cs typeface="+mn-cs"/>
                            </a:rPr>
                            <m:t>𝔁</m:t>
                          </m:r>
                        </m:sub>
                      </m:sSub>
                      <m:r>
                        <a:rPr kumimoji="0" lang="uk-UA" sz="30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2E83C3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Cambria Math"/>
                          <a:ea typeface="+mn-ea"/>
                          <a:cs typeface="+mn-cs"/>
                        </a:rPr>
                        <m:t>= </m:t>
                      </m:r>
                      <m:f>
                        <m:fPr>
                          <m:ctrlPr>
                            <a:rPr kumimoji="0" lang="ru-RU" sz="30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2E83C3">
                                  <a:lumMod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kumimoji="0" lang="ru-RU" sz="30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SupPr>
                            <m:e>
                              <m:r>
                                <a:rPr kumimoji="0" lang="uk-UA" sz="30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𝓿</m:t>
                              </m:r>
                            </m:e>
                            <m:sub>
                              <m:r>
                                <a:rPr kumimoji="0" lang="uk-UA" sz="30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𝔁</m:t>
                              </m:r>
                            </m:sub>
                            <m:sup>
                              <m:r>
                                <a:rPr kumimoji="0" lang="uk-UA" sz="30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𝟐</m:t>
                              </m:r>
                            </m:sup>
                          </m:sSubSup>
                          <m:r>
                            <a:rPr kumimoji="0" lang="uk-UA" sz="30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2E83C3">
                                  <a:lumMod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n-ea"/>
                              <a:cs typeface="+mn-cs"/>
                            </a:rPr>
                            <m:t>− </m:t>
                          </m:r>
                          <m:sSubSup>
                            <m:sSubSupPr>
                              <m:ctrlPr>
                                <a:rPr kumimoji="0" lang="ru-RU" sz="30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SupPr>
                            <m:e>
                              <m:r>
                                <a:rPr kumimoji="0" lang="uk-UA" sz="30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𝓿</m:t>
                              </m:r>
                            </m:e>
                            <m:sub>
                              <m:r>
                                <a:rPr kumimoji="0" lang="uk-UA" sz="30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𝟎</m:t>
                              </m:r>
                              <m:r>
                                <a:rPr kumimoji="0" lang="uk-UA" sz="30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𝔁</m:t>
                              </m:r>
                            </m:sub>
                            <m:sup>
                              <m:r>
                                <a:rPr kumimoji="0" lang="uk-UA" sz="30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𝟐</m:t>
                              </m:r>
                            </m:sup>
                          </m:sSubSup>
                        </m:num>
                        <m:den>
                          <m:r>
                            <a:rPr kumimoji="0" lang="uk-UA" sz="30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2E83C3">
                                  <a:lumMod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n-ea"/>
                              <a:cs typeface="+mn-cs"/>
                            </a:rPr>
                            <m:t>𝟐</m:t>
                          </m:r>
                          <m:sSub>
                            <m:sSubPr>
                              <m:ctrlPr>
                                <a:rPr kumimoji="0" lang="ru-RU" sz="30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uk-UA" sz="30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𝓪</m:t>
                              </m:r>
                            </m:e>
                            <m:sub>
                              <m:r>
                                <a:rPr kumimoji="0" lang="uk-UA" sz="30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𝔁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kumimoji="0" lang="uk-U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Trebuchet MS"/>
                  <a:ea typeface="+mn-ea"/>
                  <a:cs typeface="+mn-cs"/>
                </a:endParaRPr>
              </a:p>
              <a:p>
                <a:pPr marL="0" marR="0" lvl="0" indent="0" algn="ctr" defTabSz="342900" rtl="0" eaLnBrk="1" fontAlgn="auto" latinLnBrk="0" hangingPunct="1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>
                    <a:srgbClr val="5FCBEF"/>
                  </a:buClr>
                  <a:buSzPct val="80000"/>
                  <a:buFont typeface="Wingdings 3" charset="2"/>
                  <a:buNone/>
                  <a:tabLst/>
                  <a:defRPr/>
                </a:pPr>
                <a:r>
                  <a:rPr kumimoji="0" lang="uk-UA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rPr>
                  <a:t>якщо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0" lang="uk-UA" sz="24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bPr>
                      <m:e>
                        <m:r>
                          <a:rPr kumimoji="0" lang="uk-UA" sz="24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/>
                            <a:ea typeface="Cambria Math"/>
                            <a:cs typeface="+mn-cs"/>
                          </a:rPr>
                          <m:t>𝓿</m:t>
                        </m:r>
                      </m:e>
                      <m:sub>
                        <m:r>
                          <a:rPr kumimoji="0" lang="uk-UA" sz="24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𝟎</m:t>
                        </m:r>
                        <m:r>
                          <a:rPr kumimoji="0" lang="uk-UA" sz="24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/>
                            <a:ea typeface="Cambria Math"/>
                            <a:cs typeface="+mn-cs"/>
                          </a:rPr>
                          <m:t>𝔁</m:t>
                        </m:r>
                      </m:sub>
                    </m:sSub>
                  </m:oMath>
                </a14:m>
                <a:r>
                  <a:rPr kumimoji="0" lang="ru-RU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rPr>
                  <a:t> = </a:t>
                </a:r>
                <a:r>
                  <a:rPr kumimoji="0" lang="ru-RU" sz="2400" b="1" i="1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rPr>
                  <a:t>0, то</a:t>
                </a:r>
              </a:p>
              <a:p>
                <a:pPr marL="0" marR="0" lvl="0" indent="0" algn="l" defTabSz="342900" rtl="0" eaLnBrk="1" fontAlgn="auto" latinLnBrk="0" hangingPunct="1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>
                    <a:srgbClr val="5FCBEF"/>
                  </a:buClr>
                  <a:buSzPct val="80000"/>
                  <a:buFont typeface="Wingdings 3" charset="2"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ru-RU" sz="36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2E83C3">
                                  <a:lumMod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eqArr>
                            <m:eqArrPr>
                              <m:ctrlPr>
                                <a:rPr kumimoji="0" lang="uk-UA" sz="36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eqArrPr>
                            <m:e>
                              <m:r>
                                <a:rPr kumimoji="0" lang="uk-UA" sz="36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 </m:t>
                              </m:r>
                            </m:e>
                            <m:e>
                              <m:r>
                                <a:rPr kumimoji="0" lang="uk-UA" sz="36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𝒔</m:t>
                              </m:r>
                            </m:e>
                          </m:eqArr>
                        </m:e>
                        <m:sub>
                          <m:r>
                            <a:rPr kumimoji="0" lang="uk-UA" sz="36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2E83C3">
                                  <a:lumMod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n-ea"/>
                              <a:cs typeface="+mn-cs"/>
                            </a:rPr>
                            <m:t>𝔁</m:t>
                          </m:r>
                        </m:sub>
                      </m:sSub>
                      <m:r>
                        <a:rPr kumimoji="0" lang="uk-UA" sz="3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2E83C3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Cambria Math"/>
                          <a:ea typeface="+mn-ea"/>
                          <a:cs typeface="+mn-cs"/>
                        </a:rPr>
                        <m:t>= </m:t>
                      </m:r>
                      <m:f>
                        <m:fPr>
                          <m:ctrlPr>
                            <a:rPr kumimoji="0" lang="ru-RU" sz="36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2E83C3">
                                  <a:lumMod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kumimoji="0" lang="ru-RU" sz="36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SupPr>
                            <m:e>
                              <m:r>
                                <a:rPr kumimoji="0" lang="uk-UA" sz="36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𝓿</m:t>
                              </m:r>
                            </m:e>
                            <m:sub>
                              <m:r>
                                <a:rPr kumimoji="0" lang="uk-UA" sz="36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𝔁</m:t>
                              </m:r>
                            </m:sub>
                            <m:sup>
                              <m:r>
                                <a:rPr kumimoji="0" lang="uk-UA" sz="36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𝟐</m:t>
                              </m:r>
                            </m:sup>
                          </m:sSubSup>
                        </m:num>
                        <m:den>
                          <m:r>
                            <a:rPr kumimoji="0" lang="uk-UA" sz="36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2E83C3">
                                  <a:lumMod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n-ea"/>
                              <a:cs typeface="+mn-cs"/>
                            </a:rPr>
                            <m:t>𝟐</m:t>
                          </m:r>
                          <m:sSub>
                            <m:sSubPr>
                              <m:ctrlPr>
                                <a:rPr kumimoji="0" lang="ru-RU" sz="36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uk-UA" sz="36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𝓪</m:t>
                              </m:r>
                            </m:e>
                            <m:sub>
                              <m:r>
                                <a:rPr kumimoji="0" lang="uk-UA" sz="36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2E83C3">
                                      <a:lumMod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𝔁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kumimoji="0" lang="uk-UA" sz="3600" b="1" i="0" u="none" strike="noStrike" kern="1200" cap="none" spc="0" normalizeH="0" baseline="0" noProof="0" dirty="0">
                  <a:ln>
                    <a:noFill/>
                  </a:ln>
                  <a:solidFill>
                    <a:srgbClr val="2E83C3">
                      <a:lumMod val="50000"/>
                    </a:srgbClr>
                  </a:solidFill>
                  <a:effectLst/>
                  <a:uLnTx/>
                  <a:uFillTx/>
                  <a:latin typeface="Trebuchet MS"/>
                  <a:ea typeface="+mn-ea"/>
                  <a:cs typeface="+mn-cs"/>
                </a:endParaRPr>
              </a:p>
              <a:p>
                <a:pPr marL="0" marR="0" lvl="0" indent="0" algn="l" defTabSz="342900" rtl="0" eaLnBrk="1" fontAlgn="auto" latinLnBrk="0" hangingPunct="1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>
                    <a:srgbClr val="5FCBEF"/>
                  </a:buClr>
                  <a:buSzPct val="80000"/>
                  <a:buFont typeface="Wingdings 3" charset="2"/>
                  <a:buNone/>
                  <a:tabLst/>
                  <a:defRPr/>
                </a:pPr>
                <a:endParaRPr kumimoji="0" lang="uk-UA" sz="3000" b="1" i="0" u="none" strike="noStrike" kern="1200" cap="none" spc="0" normalizeH="0" baseline="0" noProof="0" dirty="0">
                  <a:ln>
                    <a:noFill/>
                  </a:ln>
                  <a:solidFill>
                    <a:srgbClr val="2E83C3">
                      <a:lumMod val="50000"/>
                    </a:srgbClr>
                  </a:solidFill>
                  <a:effectLst/>
                  <a:uLnTx/>
                  <a:uFillTx/>
                  <a:latin typeface="Trebuchet MS"/>
                  <a:ea typeface="+mn-ea"/>
                  <a:cs typeface="+mn-cs"/>
                </a:endParaRPr>
              </a:p>
              <a:p>
                <a:pPr marL="0" marR="0" lvl="0" indent="0" algn="l" defTabSz="342900" rtl="0" eaLnBrk="1" fontAlgn="auto" latinLnBrk="0" hangingPunct="1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>
                    <a:srgbClr val="5FCBEF"/>
                  </a:buClr>
                  <a:buSzPct val="80000"/>
                  <a:buFont typeface="Wingdings 3" charset="2"/>
                  <a:buNone/>
                  <a:tabLst/>
                  <a:defRPr/>
                </a:pPr>
                <a:endParaRPr kumimoji="0" lang="ru-RU" sz="3000" b="1" i="0" u="none" strike="noStrike" kern="1200" cap="none" spc="0" normalizeH="0" baseline="0" noProof="0" dirty="0">
                  <a:ln>
                    <a:noFill/>
                  </a:ln>
                  <a:solidFill>
                    <a:srgbClr val="2E83C3">
                      <a:lumMod val="50000"/>
                    </a:srgbClr>
                  </a:solidFill>
                  <a:effectLst/>
                  <a:uLnTx/>
                  <a:uFillTx/>
                  <a:latin typeface="Trebuchet MS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8" name="Объект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7943" y="2160590"/>
                <a:ext cx="2952329" cy="388077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50479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243" name="Rectangle 3"/>
              <p:cNvSpPr>
                <a:spLocks noGrp="1" noChangeArrowheads="1"/>
              </p:cNvSpPr>
              <p:nvPr>
                <p:ph type="body" idx="1"/>
              </p:nvPr>
            </p:nvSpPr>
            <p:spPr>
              <a:xfrm>
                <a:off x="467544" y="1484783"/>
                <a:ext cx="8064896" cy="936105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uk-UA" sz="4000" kern="1200" dirty="0">
                    <a:solidFill>
                      <a:srgbClr val="2E83C3">
                        <a:lumMod val="50000"/>
                      </a:srgbClr>
                    </a:solidFill>
                    <a:latin typeface="Times New Roman" panose="02020603050405020304" pitchFamily="18" charset="0"/>
                    <a:ea typeface="+mj-ea"/>
                    <a:cs typeface="Times New Roman" panose="02020603050405020304" pitchFamily="18" charset="0"/>
                  </a:rPr>
                  <a:t>Рівняння проекції координати</a:t>
                </a:r>
                <a:br>
                  <a:rPr lang="uk-UA" sz="2700" b="1" kern="1200" dirty="0">
                    <a:solidFill>
                      <a:srgbClr val="2E83C3">
                        <a:lumMod val="50000"/>
                      </a:srgbClr>
                    </a:solidFill>
                    <a:latin typeface="Trebuchet MS"/>
                    <a:ea typeface="+mj-ea"/>
                    <a:cs typeface="+mj-cs"/>
                  </a:rPr>
                </a:br>
                <a14:m>
                  <m:oMath xmlns:m="http://schemas.openxmlformats.org/officeDocument/2006/math">
                    <m:r>
                      <a:rPr lang="uk-UA" sz="2700" b="1" i="1" kern="1200">
                        <a:solidFill>
                          <a:srgbClr val="2E83C3">
                            <a:lumMod val="50000"/>
                          </a:srgbClr>
                        </a:solidFill>
                        <a:latin typeface="Cambria Math"/>
                        <a:ea typeface="Cambria Math"/>
                        <a:cs typeface="+mj-cs"/>
                      </a:rPr>
                      <m:t>𝔁</m:t>
                    </m:r>
                  </m:oMath>
                </a14:m>
                <a:r>
                  <a:rPr lang="ru-RU" sz="2700" b="1" kern="1200" dirty="0">
                    <a:solidFill>
                      <a:srgbClr val="2E83C3">
                        <a:lumMod val="50000"/>
                      </a:srgbClr>
                    </a:solidFill>
                    <a:latin typeface="Trebuchet MS"/>
                    <a:ea typeface="+mj-ea"/>
                    <a:cs typeface="+mj-cs"/>
                  </a:rPr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700" b="1" i="1" kern="1200">
                            <a:solidFill>
                              <a:srgbClr val="2E83C3">
                                <a:lumMod val="50000"/>
                              </a:srgbClr>
                            </a:solidFill>
                            <a:latin typeface="Cambria Math" panose="02040503050406030204" pitchFamily="18" charset="0"/>
                            <a:ea typeface="+mj-ea"/>
                            <a:cs typeface="+mj-cs"/>
                          </a:rPr>
                        </m:ctrlPr>
                      </m:sSubPr>
                      <m:e>
                        <m:r>
                          <a:rPr lang="ru-RU" sz="2700" b="1" i="1" kern="1200">
                            <a:solidFill>
                              <a:srgbClr val="2E83C3">
                                <a:lumMod val="50000"/>
                              </a:srgbClr>
                            </a:solidFill>
                            <a:latin typeface="Cambria Math"/>
                            <a:ea typeface="Cambria Math"/>
                            <a:cs typeface="+mj-cs"/>
                          </a:rPr>
                          <m:t>𝔁</m:t>
                        </m:r>
                      </m:e>
                      <m:sub>
                        <m:r>
                          <a:rPr lang="uk-UA" sz="2700" b="1" i="1" kern="1200">
                            <a:solidFill>
                              <a:srgbClr val="2E83C3">
                                <a:lumMod val="50000"/>
                              </a:srgbClr>
                            </a:solidFill>
                            <a:latin typeface="Cambria Math"/>
                            <a:ea typeface="+mj-ea"/>
                            <a:cs typeface="+mj-cs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ru-RU" sz="2700" b="1" kern="1200" dirty="0">
                    <a:solidFill>
                      <a:srgbClr val="2E83C3">
                        <a:lumMod val="50000"/>
                      </a:srgbClr>
                    </a:solidFill>
                    <a:latin typeface="Trebuchet MS"/>
                    <a:ea typeface="+mj-ea"/>
                    <a:cs typeface="+mj-cs"/>
                  </a:rPr>
                  <a:t> 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700" b="1" i="1" kern="1200">
                            <a:solidFill>
                              <a:srgbClr val="2E83C3">
                                <a:lumMod val="50000"/>
                              </a:srgbClr>
                            </a:solidFill>
                            <a:latin typeface="Cambria Math" panose="02040503050406030204" pitchFamily="18" charset="0"/>
                            <a:ea typeface="+mj-ea"/>
                            <a:cs typeface="+mj-cs"/>
                          </a:rPr>
                        </m:ctrlPr>
                      </m:sSubPr>
                      <m:e>
                        <m:r>
                          <a:rPr lang="en-US" sz="2700" b="1" i="1" kern="1200">
                            <a:solidFill>
                              <a:srgbClr val="2E83C3">
                                <a:lumMod val="50000"/>
                              </a:srgbClr>
                            </a:solidFill>
                            <a:latin typeface="Cambria Math"/>
                            <a:ea typeface="+mj-ea"/>
                            <a:cs typeface="+mj-cs"/>
                          </a:rPr>
                          <m:t>𝒔</m:t>
                        </m:r>
                      </m:e>
                      <m:sub>
                        <m:r>
                          <a:rPr lang="ru-RU" sz="2700" b="1" i="1" kern="1200">
                            <a:solidFill>
                              <a:srgbClr val="2E83C3">
                                <a:lumMod val="50000"/>
                              </a:srgbClr>
                            </a:solidFill>
                            <a:latin typeface="Cambria Math"/>
                            <a:ea typeface="Cambria Math"/>
                            <a:cs typeface="+mj-cs"/>
                          </a:rPr>
                          <m:t>𝔁</m:t>
                        </m:r>
                      </m:sub>
                    </m:sSub>
                  </m:oMath>
                </a14:m>
                <a:endParaRPr lang="uk-UA" altLang="ru-RU" sz="4000" b="1" kern="1200" dirty="0">
                  <a:solidFill>
                    <a:srgbClr val="333399"/>
                  </a:solidFill>
                  <a:ea typeface="+mj-ea"/>
                  <a:cs typeface="+mj-cs"/>
                </a:endParaRPr>
              </a:p>
            </p:txBody>
          </p:sp>
        </mc:Choice>
        <mc:Fallback xmlns="">
          <p:sp>
            <p:nvSpPr>
              <p:cNvPr id="10243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467544" y="1484783"/>
                <a:ext cx="8064896" cy="936105"/>
              </a:xfrm>
              <a:blipFill>
                <a:blip r:embed="rId2"/>
                <a:stretch>
                  <a:fillRect l="-2721" t="-11111" b="-3594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Объект 5"/>
              <p:cNvSpPr txBox="1">
                <a:spLocks/>
              </p:cNvSpPr>
              <p:nvPr/>
            </p:nvSpPr>
            <p:spPr>
              <a:xfrm>
                <a:off x="683568" y="2780928"/>
                <a:ext cx="6271934" cy="3260435"/>
              </a:xfrm>
              <a:prstGeom prst="rect">
                <a:avLst/>
              </a:prstGeom>
              <a:noFill/>
            </p:spPr>
            <p:txBody>
              <a:bodyPr vert="horz" lIns="91440" tIns="45720" rIns="91440" bIns="45720" rtlCol="0">
                <a:normAutofit/>
              </a:bodyPr>
              <a:lstStyle>
                <a:lvl1pPr marL="257175" indent="-257175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35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557213" indent="-214313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2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857250" indent="-171450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105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200150" indent="-171450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9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543050" indent="-171450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9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1885950" indent="-171450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9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9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9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342900" rtl="0" eaLnBrk="1" latinLnBrk="0" hangingPunct="1">
                  <a:spcBef>
                    <a:spcPts val="750"/>
                  </a:spcBef>
                  <a:spcAft>
                    <a:spcPts val="0"/>
                  </a:spcAft>
                  <a:buClr>
                    <a:schemeClr val="accent1"/>
                  </a:buClr>
                  <a:buSzPct val="80000"/>
                  <a:buFont typeface="Wingdings 3" charset="2"/>
                  <a:buChar char=""/>
                  <a:defRPr sz="9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257175" marR="0" lvl="0" indent="-257175" algn="l" defTabSz="342900" rtl="0" eaLnBrk="1" fontAlgn="auto" latinLnBrk="0" hangingPunct="1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>
                    <a:srgbClr val="5FCBEF"/>
                  </a:buClr>
                  <a:buSzPct val="80000"/>
                  <a:buFont typeface="Wingdings 3" charset="2"/>
                  <a:buChar char=""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ru-RU" sz="33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/>
                        <a:ea typeface="Cambria Math"/>
                        <a:cs typeface="+mn-cs"/>
                      </a:rPr>
                      <m:t>𝓍</m:t>
                    </m:r>
                  </m:oMath>
                </a14:m>
                <a:r>
                  <a:rPr kumimoji="0" lang="en-US" sz="33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rPr>
                  <a:t> 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0" lang="en-US" sz="33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bPr>
                      <m:e>
                        <m:r>
                          <a:rPr kumimoji="0" lang="en-US" sz="33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Cambria Math"/>
                            <a:cs typeface="+mn-cs"/>
                          </a:rPr>
                          <m:t>𝓍</m:t>
                        </m:r>
                      </m:e>
                      <m:sub>
                        <m:r>
                          <a:rPr kumimoji="0" lang="en-US" sz="33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0</m:t>
                        </m:r>
                      </m:sub>
                    </m:sSub>
                  </m:oMath>
                </a14:m>
                <a:r>
                  <a:rPr kumimoji="0" lang="en-US" sz="33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rPr>
                  <a:t> 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0" lang="en-US" sz="33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bPr>
                      <m:e>
                        <m:r>
                          <a:rPr kumimoji="0" lang="en-US" sz="33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Cambria Math"/>
                            <a:cs typeface="+mn-cs"/>
                          </a:rPr>
                          <m:t>𝓋</m:t>
                        </m:r>
                      </m:e>
                      <m:sub>
                        <m:r>
                          <a:rPr kumimoji="0" lang="en-US" sz="33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0</m:t>
                        </m:r>
                        <m:r>
                          <a:rPr kumimoji="0" lang="en-US" sz="33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Cambria Math"/>
                            <a:cs typeface="+mn-cs"/>
                          </a:rPr>
                          <m:t>𝓍</m:t>
                        </m:r>
                      </m:sub>
                    </m:sSub>
                    <m:r>
                      <a:rPr kumimoji="0" lang="en-US" sz="33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/>
                        <a:ea typeface="+mn-ea"/>
                        <a:cs typeface="+mn-cs"/>
                      </a:rPr>
                      <m:t>𝑡</m:t>
                    </m:r>
                  </m:oMath>
                </a14:m>
                <a:r>
                  <a:rPr kumimoji="0" lang="en-US" sz="33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rPr>
                  <a:t> +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sz="33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kumimoji="0" lang="en-US" sz="3300" b="0" i="1" u="none" strike="noStrike" kern="1200" cap="none" spc="0" normalizeH="0" baseline="0" noProof="0" dirty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en-US" sz="3300" b="0" i="1" u="none" strike="noStrike" kern="1200" cap="none" spc="0" normalizeH="0" baseline="0" noProof="0" dirty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  <a:ea typeface="Cambria Math"/>
                                <a:cs typeface="+mn-cs"/>
                              </a:rPr>
                              <m:t>𝒶</m:t>
                            </m:r>
                          </m:e>
                          <m:sub>
                            <m:r>
                              <a:rPr kumimoji="0" lang="en-US" sz="3300" b="0" i="1" u="none" strike="noStrike" kern="1200" cap="none" spc="0" normalizeH="0" baseline="0" noProof="0" dirty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  <a:ea typeface="Cambria Math"/>
                                <a:cs typeface="+mn-cs"/>
                              </a:rPr>
                              <m:t>𝓍</m:t>
                            </m:r>
                          </m:sub>
                        </m:sSub>
                      </m:num>
                      <m:den>
                        <m:r>
                          <a:rPr kumimoji="0" lang="en-US" sz="33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kumimoji="0" lang="en-US" sz="33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pPr>
                      <m:e>
                        <m:r>
                          <a:rPr kumimoji="0" lang="en-US" sz="33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𝑡</m:t>
                        </m:r>
                      </m:e>
                      <m:sup>
                        <m:r>
                          <a:rPr kumimoji="0" lang="en-US" sz="33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2</m:t>
                        </m:r>
                      </m:sup>
                    </m:sSup>
                  </m:oMath>
                </a14:m>
                <a:endParaRPr kumimoji="0" lang="ru-RU" sz="3300" b="0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Trebuchet MS"/>
                  <a:ea typeface="+mn-ea"/>
                  <a:cs typeface="+mn-cs"/>
                </a:endParaRPr>
              </a:p>
              <a:p>
                <a:pPr marL="257175" marR="0" lvl="0" indent="-257175" algn="l" defTabSz="342900" rtl="0" eaLnBrk="1" fontAlgn="auto" latinLnBrk="0" hangingPunct="1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>
                    <a:srgbClr val="5FCBEF"/>
                  </a:buClr>
                  <a:buSzPct val="80000"/>
                  <a:buFont typeface="Wingdings 3" charset="2"/>
                  <a:buChar char=""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US" sz="33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/>
                        <a:ea typeface="Cambria Math"/>
                        <a:cs typeface="+mn-cs"/>
                      </a:rPr>
                      <m:t>𝓍</m:t>
                    </m:r>
                  </m:oMath>
                </a14:m>
                <a:r>
                  <a:rPr kumimoji="0" lang="en-US" sz="33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rPr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0" lang="en-US" sz="33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bPr>
                      <m:e>
                        <m:r>
                          <a:rPr kumimoji="0" lang="en-US" sz="33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Cambria Math"/>
                            <a:cs typeface="+mn-cs"/>
                          </a:rPr>
                          <m:t>𝓍</m:t>
                        </m:r>
                      </m:e>
                      <m:sub>
                        <m:r>
                          <a:rPr kumimoji="0" lang="en-US" sz="33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0</m:t>
                        </m:r>
                      </m:sub>
                    </m:sSub>
                    <m:r>
                      <a:rPr kumimoji="0" lang="en-US" sz="33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/>
                        <a:ea typeface="+mn-ea"/>
                        <a:cs typeface="+mn-cs"/>
                      </a:rPr>
                      <m:t>+ </m:t>
                    </m:r>
                    <m:f>
                      <m:fPr>
                        <m:ctrlPr>
                          <a:rPr kumimoji="0" lang="en-US" sz="33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US" sz="33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Cambria Math"/>
                            <a:cs typeface="+mn-cs"/>
                          </a:rPr>
                          <m:t>𝓋</m:t>
                        </m:r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kumimoji="0" lang="en-US" sz="33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kumimoji="0" lang="en-US" sz="33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2060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n-ea"/>
                                  <a:cs typeface="+mn-cs"/>
                                </a:rPr>
                                <m:t>2</m:t>
                              </m:r>
                            </m:e>
                          </m:mr>
                          <m:mr>
                            <m:e>
                              <m:r>
                                <a:rPr kumimoji="0" lang="en-US" sz="33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2060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+mn-cs"/>
                                </a:rPr>
                                <m:t>𝓍</m:t>
                              </m:r>
                            </m:e>
                          </m:mr>
                        </m:m>
                        <m:r>
                          <a:rPr kumimoji="0" lang="en-US" sz="33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 − </m:t>
                        </m:r>
                        <m:r>
                          <a:rPr kumimoji="0" lang="en-US" sz="33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Cambria Math"/>
                            <a:cs typeface="+mn-cs"/>
                          </a:rPr>
                          <m:t>𝓋</m:t>
                        </m:r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kumimoji="0" lang="en-US" sz="33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/>
                                <a:cs typeface="+mn-cs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kumimoji="0" lang="en-US" sz="33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2060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+mn-cs"/>
                                </a:rPr>
                                <m:t>2</m:t>
                              </m:r>
                            </m:e>
                          </m:mr>
                          <m:mr>
                            <m:e>
                              <m:r>
                                <a:rPr kumimoji="0" lang="en-US" sz="33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2060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+mn-cs"/>
                                </a:rPr>
                                <m:t>0</m:t>
                              </m:r>
                              <m:r>
                                <a:rPr kumimoji="0" lang="en-US" sz="33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2060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+mn-cs"/>
                                </a:rPr>
                                <m:t>𝓍</m:t>
                              </m:r>
                            </m:e>
                          </m:mr>
                        </m:m>
                      </m:num>
                      <m:den>
                        <m:r>
                          <a:rPr kumimoji="0" lang="en-US" sz="33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2</m:t>
                        </m:r>
                        <m:sSub>
                          <m:sSubPr>
                            <m:ctrlPr>
                              <a:rPr kumimoji="0" lang="en-US" sz="33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en-US" sz="33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  <a:ea typeface="Cambria Math"/>
                                <a:cs typeface="+mn-cs"/>
                              </a:rPr>
                              <m:t>𝒶</m:t>
                            </m:r>
                          </m:e>
                          <m:sub>
                            <m:r>
                              <a:rPr kumimoji="0" lang="en-US" sz="33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  <a:ea typeface="Cambria Math"/>
                                <a:cs typeface="+mn-cs"/>
                              </a:rPr>
                              <m:t>𝓍</m:t>
                            </m:r>
                          </m:sub>
                        </m:sSub>
                      </m:den>
                    </m:f>
                  </m:oMath>
                </a14:m>
                <a:endParaRPr kumimoji="0" lang="en-US" sz="3300" b="0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Trebuchet MS"/>
                  <a:ea typeface="+mn-ea"/>
                  <a:cs typeface="+mn-cs"/>
                </a:endParaRPr>
              </a:p>
              <a:p>
                <a:pPr marL="257175" marR="0" lvl="0" indent="-257175" algn="l" defTabSz="342900" rtl="0" eaLnBrk="1" fontAlgn="auto" latinLnBrk="0" hangingPunct="1">
                  <a:lnSpc>
                    <a:spcPct val="100000"/>
                  </a:lnSpc>
                  <a:spcBef>
                    <a:spcPts val="750"/>
                  </a:spcBef>
                  <a:spcAft>
                    <a:spcPts val="0"/>
                  </a:spcAft>
                  <a:buClr>
                    <a:srgbClr val="5FCBEF"/>
                  </a:buClr>
                  <a:buSzPct val="80000"/>
                  <a:buFont typeface="Wingdings 3" charset="2"/>
                  <a:buChar char=""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US" sz="33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/>
                        <a:ea typeface="Cambria Math"/>
                        <a:cs typeface="+mn-cs"/>
                      </a:rPr>
                      <m:t>𝓍</m:t>
                    </m:r>
                  </m:oMath>
                </a14:m>
                <a:r>
                  <a:rPr kumimoji="0" lang="en-US" sz="33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rPr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0" lang="en-US" sz="33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bPr>
                      <m:e>
                        <m:r>
                          <a:rPr kumimoji="0" lang="en-US" sz="33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Cambria Math"/>
                            <a:cs typeface="+mn-cs"/>
                          </a:rPr>
                          <m:t>𝓍</m:t>
                        </m:r>
                      </m:e>
                      <m:sub>
                        <m:r>
                          <a:rPr kumimoji="0" lang="en-US" sz="33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0</m:t>
                        </m:r>
                      </m:sub>
                    </m:sSub>
                    <m:r>
                      <a:rPr kumimoji="0" lang="en-US" sz="33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ru-RU" sz="33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ru-RU" sz="33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kumimoji="0" lang="ru-RU" sz="33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ru-RU" sz="33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  <a:ea typeface="+mn-ea"/>
                                <a:cs typeface="+mn-cs"/>
                              </a:rPr>
                              <m:t>𝓋</m:t>
                            </m:r>
                          </m:e>
                          <m:sub>
                            <m:r>
                              <a:rPr kumimoji="0" lang="ru-RU" sz="33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  <a:ea typeface="+mn-ea"/>
                                <a:cs typeface="+mn-cs"/>
                              </a:rPr>
                              <m:t>0</m:t>
                            </m:r>
                            <m:r>
                              <a:rPr kumimoji="0" lang="ru-RU" sz="33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  <a:ea typeface="+mn-ea"/>
                                <a:cs typeface="+mn-cs"/>
                              </a:rPr>
                              <m:t>𝓍</m:t>
                            </m:r>
                          </m:sub>
                        </m:sSub>
                        <m:r>
                          <a:rPr kumimoji="0" lang="ru-RU" sz="33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+</m:t>
                        </m:r>
                        <m:sSub>
                          <m:sSubPr>
                            <m:ctrlPr>
                              <a:rPr kumimoji="0" lang="ru-RU" sz="33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ru-RU" sz="33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  <a:ea typeface="+mn-ea"/>
                                <a:cs typeface="+mn-cs"/>
                              </a:rPr>
                              <m:t>𝓋</m:t>
                            </m:r>
                          </m:e>
                          <m:sub>
                            <m:r>
                              <a:rPr kumimoji="0" lang="ru-RU" sz="33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  <a:ea typeface="+mn-ea"/>
                                <a:cs typeface="+mn-cs"/>
                              </a:rPr>
                              <m:t>𝓍</m:t>
                            </m:r>
                          </m:sub>
                        </m:sSub>
                      </m:num>
                      <m:den>
                        <m:r>
                          <a:rPr kumimoji="0" lang="ru-RU" sz="33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2</m:t>
                        </m:r>
                      </m:den>
                    </m:f>
                    <m:r>
                      <a:rPr kumimoji="0" lang="ru-RU" sz="33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/>
                        <a:ea typeface="+mn-ea"/>
                        <a:cs typeface="+mn-cs"/>
                      </a:rPr>
                      <m:t> </m:t>
                    </m:r>
                  </m:oMath>
                </a14:m>
                <a:r>
                  <a:rPr kumimoji="0" lang="en-US" sz="33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rPr>
                  <a:t>t </a:t>
                </a:r>
                <a:endParaRPr kumimoji="0" lang="ru-RU" sz="3300" b="0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Trebuchet MS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" name="Объект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2780928"/>
                <a:ext cx="6271934" cy="3260435"/>
              </a:xfrm>
              <a:prstGeom prst="rect">
                <a:avLst/>
              </a:prstGeom>
              <a:blipFill>
                <a:blip r:embed="rId3"/>
                <a:stretch>
                  <a:fillRect t="-93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037314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id="{6A82A433-35BD-4E58-AF20-8A266DDB1E55}"/>
              </a:ext>
            </a:extLst>
          </p:cNvPr>
          <p:cNvCxnSpPr>
            <a:cxnSpLocks/>
          </p:cNvCxnSpPr>
          <p:nvPr/>
        </p:nvCxnSpPr>
        <p:spPr>
          <a:xfrm>
            <a:off x="2051700" y="3050842"/>
            <a:ext cx="0" cy="14582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31" y="396816"/>
            <a:ext cx="7416837" cy="1661848"/>
          </a:xfrm>
        </p:spPr>
        <p:txBody>
          <a:bodyPr/>
          <a:lstStyle/>
          <a:p>
            <a:pPr marL="0" lvl="0" indent="0" algn="ctr">
              <a:spcBef>
                <a:spcPct val="0"/>
              </a:spcBef>
              <a:buNone/>
              <a:tabLst>
                <a:tab pos="227013" algn="l"/>
              </a:tabLst>
              <a:defRPr/>
            </a:pPr>
            <a:r>
              <a:rPr lang="uk-UA" altLang="ru-RU" sz="3200" b="1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№1 </a:t>
            </a:r>
            <a:endParaRPr lang="en-US" altLang="ru-RU" sz="32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ctr">
              <a:spcBef>
                <a:spcPct val="0"/>
              </a:spcBef>
              <a:buNone/>
              <a:tabLst>
                <a:tab pos="227013" algn="l"/>
              </a:tabLst>
              <a:defRPr/>
            </a:pPr>
            <a:endParaRPr lang="en-US" sz="3200" b="1" kern="12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Bef>
                <a:spcPct val="0"/>
              </a:spcBef>
              <a:buNone/>
              <a:tabLst>
                <a:tab pos="227013" algn="l"/>
              </a:tabLst>
              <a:defRPr/>
            </a:pPr>
            <a:r>
              <a:rPr lang="ru-RU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Наближаючись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до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станції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потяг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рухався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зі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 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швидкістю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90 км/год й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після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початку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гальмування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зупинився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через 50 с.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Визначте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прискорення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потяга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під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час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гальмування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</a:p>
          <a:p>
            <a:pPr marL="0" lvl="0" indent="0">
              <a:spcBef>
                <a:spcPct val="0"/>
              </a:spcBef>
              <a:buNone/>
              <a:tabLst>
                <a:tab pos="227013" algn="l"/>
              </a:tabLst>
              <a:defRPr/>
            </a:pPr>
            <a:r>
              <a:rPr lang="uk-UA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Дано:          </a:t>
            </a:r>
            <a:r>
              <a:rPr lang="en-US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k-UA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СІ         </a:t>
            </a:r>
            <a:r>
              <a:rPr lang="en-US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uk-UA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Розв</a:t>
            </a:r>
            <a:r>
              <a:rPr lang="en-US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altLang="ru-RU" kern="1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язання</a:t>
            </a:r>
            <a:endParaRPr lang="uk-UA" altLang="ru-RU" kern="12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Bef>
                <a:spcPct val="0"/>
              </a:spcBef>
              <a:buNone/>
              <a:tabLst>
                <a:tab pos="227013" algn="l"/>
              </a:tabLst>
              <a:defRPr/>
            </a:pPr>
            <a:r>
              <a:rPr lang="uk-UA" altLang="ru-RU" sz="3200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</a:p>
          <a:p>
            <a:pPr marL="0" lvl="0" indent="0">
              <a:spcBef>
                <a:spcPct val="0"/>
              </a:spcBef>
              <a:buNone/>
              <a:tabLst>
                <a:tab pos="227013" algn="l"/>
              </a:tabLst>
              <a:defRPr/>
            </a:pPr>
            <a:endParaRPr lang="uk-UA" altLang="ru-RU" sz="3200" kern="12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Bef>
                <a:spcPct val="0"/>
              </a:spcBef>
              <a:buNone/>
              <a:tabLst>
                <a:tab pos="227013" algn="l"/>
              </a:tabLst>
              <a:defRPr/>
            </a:pPr>
            <a:endParaRPr lang="uk-UA" altLang="ru-RU" sz="3200" kern="12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Bef>
                <a:spcPct val="0"/>
              </a:spcBef>
              <a:buNone/>
              <a:tabLst>
                <a:tab pos="227013" algn="l"/>
              </a:tabLst>
              <a:defRPr/>
            </a:pPr>
            <a:endParaRPr lang="uk-UA" altLang="ru-RU" sz="3200" kern="12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Bef>
                <a:spcPct val="0"/>
              </a:spcBef>
              <a:buNone/>
              <a:tabLst>
                <a:tab pos="227013" algn="l"/>
              </a:tabLst>
              <a:defRPr/>
            </a:pPr>
            <a:endParaRPr lang="uk-UA" altLang="ru-RU" sz="3200" kern="12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Bef>
                <a:spcPct val="0"/>
              </a:spcBef>
              <a:buNone/>
              <a:tabLst>
                <a:tab pos="227013" algn="l"/>
              </a:tabLst>
              <a:defRPr/>
            </a:pPr>
            <a:endParaRPr lang="uk-UA" altLang="ru-RU" kern="12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Bef>
                <a:spcPct val="0"/>
              </a:spcBef>
              <a:buNone/>
              <a:tabLst>
                <a:tab pos="227013" algn="l"/>
              </a:tabLst>
              <a:defRPr/>
            </a:pPr>
            <a:r>
              <a:rPr lang="uk-UA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Відповідь:</a:t>
            </a:r>
            <a:br>
              <a:rPr lang="ru-RU" altLang="ru-RU" sz="3200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altLang="ru-RU" b="1" kern="1200" dirty="0">
              <a:solidFill>
                <a:srgbClr val="333399"/>
              </a:solidFill>
              <a:ea typeface="+mj-ea"/>
              <a:cs typeface="+mj-cs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051720" y="2996952"/>
            <a:ext cx="0" cy="2304256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>
            <a:cxnSpLocks/>
          </p:cNvCxnSpPr>
          <p:nvPr/>
        </p:nvCxnSpPr>
        <p:spPr>
          <a:xfrm>
            <a:off x="539532" y="4697774"/>
            <a:ext cx="1512168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3419872" y="2996952"/>
            <a:ext cx="0" cy="2304256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5B08427-0C51-48EF-9751-F054CED0A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5896" y="3997056"/>
            <a:ext cx="4839932" cy="572104"/>
          </a:xfrm>
          <a:prstGeom prst="rect">
            <a:avLst/>
          </a:prstGeom>
        </p:spPr>
      </p:pic>
      <p:pic>
        <p:nvPicPr>
          <p:cNvPr id="150530" name="Picture 2">
            <a:extLst>
              <a:ext uri="{FF2B5EF4-FFF2-40B4-BE49-F238E27FC236}">
                <a16:creationId xmlns:a16="http://schemas.microsoft.com/office/drawing/2014/main" id="{5C946A5A-4394-4192-B312-666A57FCE8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32" y="3286896"/>
            <a:ext cx="1456725" cy="556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0532" name="Picture 4">
            <a:extLst>
              <a:ext uri="{FF2B5EF4-FFF2-40B4-BE49-F238E27FC236}">
                <a16:creationId xmlns:a16="http://schemas.microsoft.com/office/drawing/2014/main" id="{CAD56B93-231E-45E0-9F21-F2F96D1233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76557"/>
            <a:ext cx="576060" cy="320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0534" name="Picture 6">
            <a:extLst>
              <a:ext uri="{FF2B5EF4-FFF2-40B4-BE49-F238E27FC236}">
                <a16:creationId xmlns:a16="http://schemas.microsoft.com/office/drawing/2014/main" id="{0D4C1D0E-6486-4C14-9F41-AB488FBF49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23465"/>
            <a:ext cx="830144" cy="319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0536" name="Picture 8">
            <a:extLst>
              <a:ext uri="{FF2B5EF4-FFF2-40B4-BE49-F238E27FC236}">
                <a16:creationId xmlns:a16="http://schemas.microsoft.com/office/drawing/2014/main" id="{3DC8911A-1DC5-49A6-864B-0D0C49CE6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08" y="4695567"/>
            <a:ext cx="558647" cy="376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0538" name="Picture 10">
            <a:extLst>
              <a:ext uri="{FF2B5EF4-FFF2-40B4-BE49-F238E27FC236}">
                <a16:creationId xmlns:a16="http://schemas.microsoft.com/office/drawing/2014/main" id="{02B1E4F5-180F-4225-ACCC-F8620AA2DE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9102" y="3340094"/>
            <a:ext cx="3096318" cy="729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721B684-91C6-4E4C-AC2B-656F89D9615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85323" y="4595577"/>
            <a:ext cx="2950691" cy="57641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E925D9C-D19A-4348-9785-D47418128A7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15009" y="5220613"/>
            <a:ext cx="3707068" cy="68064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CFF8960-A243-41CC-A6EE-CA425D4568D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10051" y="6067168"/>
            <a:ext cx="1099047" cy="394017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8A4F4F62-3E9F-45B5-A2B3-776E5CA45404}"/>
              </a:ext>
            </a:extLst>
          </p:cNvPr>
          <p:cNvSpPr/>
          <p:nvPr/>
        </p:nvSpPr>
        <p:spPr>
          <a:xfrm>
            <a:off x="1495171" y="3318601"/>
            <a:ext cx="556529" cy="398432"/>
          </a:xfrm>
          <a:prstGeom prst="rect">
            <a:avLst/>
          </a:prstGeom>
          <a:solidFill>
            <a:srgbClr val="FCE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0542" name="Picture 14">
            <a:extLst>
              <a:ext uri="{FF2B5EF4-FFF2-40B4-BE49-F238E27FC236}">
                <a16:creationId xmlns:a16="http://schemas.microsoft.com/office/drawing/2014/main" id="{D9E66F99-6C5C-40A9-A933-2D73C6075B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064" y="3345216"/>
            <a:ext cx="1593932" cy="534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D706D7AF-7207-4BD5-8431-90405E4A9455}"/>
              </a:ext>
            </a:extLst>
          </p:cNvPr>
          <p:cNvSpPr/>
          <p:nvPr/>
        </p:nvSpPr>
        <p:spPr>
          <a:xfrm>
            <a:off x="1535065" y="3318601"/>
            <a:ext cx="1236727" cy="561420"/>
          </a:xfrm>
          <a:prstGeom prst="rect">
            <a:avLst/>
          </a:prstGeom>
          <a:solidFill>
            <a:srgbClr val="FCE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8B72E2D9-C781-4490-AA5E-3A81FD3AA663}"/>
              </a:ext>
            </a:extLst>
          </p:cNvPr>
          <p:cNvSpPr/>
          <p:nvPr/>
        </p:nvSpPr>
        <p:spPr>
          <a:xfrm>
            <a:off x="2545262" y="3561836"/>
            <a:ext cx="96400" cy="155197"/>
          </a:xfrm>
          <a:prstGeom prst="rect">
            <a:avLst/>
          </a:prstGeom>
          <a:solidFill>
            <a:srgbClr val="FCE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0" name="Прямая соединительная линия 29">
            <a:extLst>
              <a:ext uri="{FF2B5EF4-FFF2-40B4-BE49-F238E27FC236}">
                <a16:creationId xmlns:a16="http://schemas.microsoft.com/office/drawing/2014/main" id="{5B06880A-7B6E-440C-BDC0-9EE4819FB9BA}"/>
              </a:ext>
            </a:extLst>
          </p:cNvPr>
          <p:cNvCxnSpPr/>
          <p:nvPr/>
        </p:nvCxnSpPr>
        <p:spPr>
          <a:xfrm>
            <a:off x="2051700" y="3140968"/>
            <a:ext cx="0" cy="95562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39153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332660"/>
            <a:ext cx="7344812" cy="1872206"/>
          </a:xfrm>
        </p:spPr>
        <p:txBody>
          <a:bodyPr/>
          <a:lstStyle/>
          <a:p>
            <a:pPr marL="0" lvl="0" indent="0" algn="ctr">
              <a:spcBef>
                <a:spcPct val="0"/>
              </a:spcBef>
              <a:buNone/>
              <a:tabLst>
                <a:tab pos="227013" algn="l"/>
              </a:tabLst>
              <a:defRPr/>
            </a:pPr>
            <a:r>
              <a:rPr lang="uk-UA" altLang="ru-RU" sz="3200" b="1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Задача №2</a:t>
            </a:r>
          </a:p>
          <a:p>
            <a:pPr marL="457200" lvl="1" indent="0">
              <a:spcBef>
                <a:spcPct val="0"/>
              </a:spcBef>
              <a:buNone/>
              <a:tabLst>
                <a:tab pos="914400" algn="l"/>
              </a:tabLst>
              <a:defRPr/>
            </a:pPr>
            <a:endParaRPr lang="uk-UA" altLang="ru-RU" sz="3200" kern="12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indent="0">
              <a:buNone/>
            </a:pPr>
            <a:r>
              <a:rPr lang="uk-UA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Велосипедист почав рухатися і розвив швидкість 5 м/с за 25 с. Яким є прискорення велосипедиста? </a:t>
            </a:r>
            <a:endParaRPr lang="ru-RU" sz="2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ru-RU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uk-UA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Дано:          </a:t>
            </a:r>
            <a:r>
              <a:rPr lang="en-US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k-UA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         </a:t>
            </a:r>
            <a:r>
              <a:rPr lang="en-US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uk-UA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Розв</a:t>
            </a:r>
            <a:r>
              <a:rPr lang="en-US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altLang="ru-RU" kern="1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язання</a:t>
            </a:r>
            <a:br>
              <a:rPr lang="ru-RU" altLang="ru-RU" sz="3200" kern="1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uk-UA" altLang="ru-RU" sz="3200" b="1" kern="1200" dirty="0">
              <a:solidFill>
                <a:srgbClr val="00B0F0"/>
              </a:solidFill>
              <a:ea typeface="+mj-ea"/>
              <a:cs typeface="+mj-cs"/>
            </a:endParaRPr>
          </a:p>
        </p:txBody>
      </p:sp>
      <p:cxnSp>
        <p:nvCxnSpPr>
          <p:cNvPr id="3" name="Прямая соединительная линия 2"/>
          <p:cNvCxnSpPr>
            <a:cxnSpLocks/>
          </p:cNvCxnSpPr>
          <p:nvPr/>
        </p:nvCxnSpPr>
        <p:spPr>
          <a:xfrm>
            <a:off x="2051720" y="2924944"/>
            <a:ext cx="0" cy="2592288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/>
          <p:cNvCxnSpPr>
            <a:cxnSpLocks/>
          </p:cNvCxnSpPr>
          <p:nvPr/>
        </p:nvCxnSpPr>
        <p:spPr>
          <a:xfrm>
            <a:off x="3635896" y="2852936"/>
            <a:ext cx="0" cy="2664296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539552" y="4725144"/>
            <a:ext cx="1512168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42908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48680"/>
            <a:ext cx="8532440" cy="1656185"/>
          </a:xfrm>
        </p:spPr>
        <p:txBody>
          <a:bodyPr/>
          <a:lstStyle/>
          <a:p>
            <a:pPr marL="0" lvl="0" indent="0" algn="ctr">
              <a:spcBef>
                <a:spcPct val="0"/>
              </a:spcBef>
              <a:buNone/>
              <a:tabLst>
                <a:tab pos="227013" algn="l"/>
              </a:tabLst>
              <a:defRPr/>
            </a:pPr>
            <a:r>
              <a:rPr lang="uk-UA" altLang="ru-RU" sz="3200" b="1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№3</a:t>
            </a:r>
          </a:p>
          <a:p>
            <a:pPr marL="457200" lvl="1" indent="0">
              <a:spcBef>
                <a:spcPct val="0"/>
              </a:spcBef>
              <a:buNone/>
              <a:tabLst>
                <a:tab pos="914400" algn="l"/>
              </a:tabLst>
              <a:defRPr/>
            </a:pPr>
            <a:endParaRPr lang="uk-UA" altLang="ru-RU" sz="3200" kern="12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lvl="1" indent="0">
              <a:spcBef>
                <a:spcPct val="0"/>
              </a:spcBef>
              <a:buNone/>
              <a:tabLst>
                <a:tab pos="914400" algn="l"/>
              </a:tabLst>
              <a:defRPr/>
            </a:pPr>
            <a:r>
              <a:rPr lang="uk-UA" altLang="ru-RU" sz="2800" kern="12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Потяг вирушає від станції метро. </a:t>
            </a:r>
          </a:p>
          <a:p>
            <a:pPr marL="457200" lvl="1" indent="0">
              <a:spcBef>
                <a:spcPct val="0"/>
              </a:spcBef>
              <a:buNone/>
              <a:tabLst>
                <a:tab pos="914400" algn="l"/>
              </a:tabLst>
              <a:defRPr/>
            </a:pPr>
            <a:r>
              <a:rPr lang="uk-UA" altLang="ru-RU" sz="2800" kern="12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За який час він досягне швидкості 90 км/год, якщо розганяється з прискоренням 1 м/с</a:t>
            </a:r>
            <a:r>
              <a:rPr lang="uk-UA" altLang="ru-RU" sz="2800" kern="12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r>
              <a:rPr lang="uk-UA" altLang="ru-RU" sz="2800" kern="12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?</a:t>
            </a:r>
            <a:endParaRPr lang="uk-UA" altLang="ru-RU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ru-RU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uk-UA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Дано:          </a:t>
            </a:r>
            <a:r>
              <a:rPr lang="en-US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k-UA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         </a:t>
            </a:r>
            <a:r>
              <a:rPr lang="en-US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uk-UA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Розв</a:t>
            </a:r>
            <a:r>
              <a:rPr lang="en-US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altLang="ru-RU" kern="1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язання</a:t>
            </a:r>
            <a:br>
              <a:rPr lang="ru-RU" altLang="ru-RU" sz="3200" kern="1200" dirty="0">
                <a:solidFill>
                  <a:srgbClr val="00B0F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uk-UA" altLang="ru-RU" sz="3200" b="1" kern="1200" dirty="0">
              <a:solidFill>
                <a:srgbClr val="00B0F0"/>
              </a:solidFill>
              <a:ea typeface="+mj-ea"/>
              <a:cs typeface="+mj-cs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2051720" y="3212976"/>
            <a:ext cx="0" cy="2304256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/>
          <p:cNvCxnSpPr/>
          <p:nvPr/>
        </p:nvCxnSpPr>
        <p:spPr>
          <a:xfrm>
            <a:off x="3635896" y="3212976"/>
            <a:ext cx="0" cy="2304256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539552" y="4725144"/>
            <a:ext cx="1512168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30662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7" y="332656"/>
            <a:ext cx="8352927" cy="1872209"/>
          </a:xfrm>
        </p:spPr>
        <p:txBody>
          <a:bodyPr/>
          <a:lstStyle/>
          <a:p>
            <a:pPr marL="0" lvl="0" indent="0" algn="ctr">
              <a:spcBef>
                <a:spcPct val="0"/>
              </a:spcBef>
              <a:buNone/>
              <a:tabLst>
                <a:tab pos="227013" algn="l"/>
              </a:tabLst>
              <a:defRPr/>
            </a:pPr>
            <a:r>
              <a:rPr lang="uk-UA" altLang="ru-RU" sz="3200" b="1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№4</a:t>
            </a:r>
          </a:p>
          <a:p>
            <a:pPr marL="457200" lvl="1" indent="0">
              <a:spcBef>
                <a:spcPct val="0"/>
              </a:spcBef>
              <a:buNone/>
              <a:tabLst>
                <a:tab pos="914400" algn="l"/>
              </a:tabLst>
              <a:defRPr/>
            </a:pPr>
            <a:endParaRPr lang="uk-UA" altLang="ru-RU" sz="3200" kern="12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>
              <a:buNone/>
            </a:pPr>
            <a:r>
              <a:rPr lang="uk-UA" altLang="ru-RU" sz="28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Потяг через 10 с після початку руху</a:t>
            </a:r>
          </a:p>
          <a:p>
            <a:pPr lvl="0">
              <a:buNone/>
            </a:pPr>
            <a:r>
              <a:rPr lang="uk-UA" altLang="ru-RU" sz="28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набрав швидкість 0,6 м/с. Через який час після</a:t>
            </a:r>
          </a:p>
          <a:p>
            <a:pPr lvl="0">
              <a:buNone/>
            </a:pPr>
            <a:r>
              <a:rPr lang="uk-UA" altLang="ru-RU" sz="28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початку руху швидкість потяга дорівнюватиме 3м/с?</a:t>
            </a:r>
            <a:endParaRPr lang="ru-RU" altLang="ru-RU" sz="2800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ru-RU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Дано:          </a:t>
            </a:r>
            <a:r>
              <a:rPr lang="en-US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k-UA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СІ         </a:t>
            </a:r>
            <a:r>
              <a:rPr lang="en-US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uk-UA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Розв</a:t>
            </a:r>
            <a:r>
              <a:rPr lang="en-US" altLang="ru-RU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altLang="ru-RU" kern="1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язання</a:t>
            </a:r>
            <a:br>
              <a:rPr lang="ru-RU" altLang="ru-RU" sz="3200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altLang="ru-RU" sz="3200" kern="12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uk-UA" altLang="ru-RU" sz="3200" b="1" kern="1200" dirty="0">
              <a:solidFill>
                <a:srgbClr val="333399"/>
              </a:solidFill>
              <a:ea typeface="+mj-ea"/>
              <a:cs typeface="+mj-cs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2046040" y="3356992"/>
            <a:ext cx="0" cy="2304256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/>
          <p:cNvCxnSpPr/>
          <p:nvPr/>
        </p:nvCxnSpPr>
        <p:spPr>
          <a:xfrm>
            <a:off x="539552" y="4941168"/>
            <a:ext cx="1512168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3635896" y="3356992"/>
            <a:ext cx="0" cy="2304256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71613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260648"/>
            <a:ext cx="7200799" cy="2808312"/>
          </a:xfrm>
        </p:spPr>
        <p:txBody>
          <a:bodyPr/>
          <a:lstStyle/>
          <a:p>
            <a:pPr marL="0" lvl="0" indent="0" algn="ctr">
              <a:spcBef>
                <a:spcPct val="0"/>
              </a:spcBef>
              <a:buNone/>
              <a:tabLst>
                <a:tab pos="227013" algn="l"/>
              </a:tabLst>
              <a:defRPr/>
            </a:pPr>
            <a:r>
              <a:rPr lang="uk-UA" altLang="ru-RU" sz="3200" b="1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№5</a:t>
            </a:r>
            <a:endParaRPr lang="en-US" altLang="ru-RU" sz="32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ctr">
              <a:spcBef>
                <a:spcPct val="0"/>
              </a:spcBef>
              <a:buNone/>
              <a:tabLst>
                <a:tab pos="227013" algn="l"/>
              </a:tabLst>
              <a:defRPr/>
            </a:pPr>
            <a:endParaRPr lang="uk-UA" altLang="ru-RU" sz="32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-400050">
              <a:buNone/>
            </a:pPr>
            <a:r>
              <a:rPr lang="uk-UA" altLang="ru-RU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При аварійному гальмування автомобіль,</a:t>
            </a:r>
            <a:r>
              <a:rPr lang="en-US" altLang="ru-RU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uk-UA" altLang="ru-RU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що рухався зі швидкістю 72 км/год, зупинився</a:t>
            </a:r>
            <a:r>
              <a:rPr lang="en-US" altLang="ru-RU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uk-UA" altLang="ru-RU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через 5 с. Знайти гальмівний шлях. </a:t>
            </a:r>
            <a:endParaRPr lang="ru-RU" altLang="ru-RU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lvl="1" indent="0">
              <a:spcBef>
                <a:spcPct val="0"/>
              </a:spcBef>
              <a:buNone/>
              <a:tabLst>
                <a:tab pos="914400" algn="l"/>
              </a:tabLst>
              <a:defRPr/>
            </a:pPr>
            <a:endParaRPr lang="uk-UA" altLang="ru-RU" sz="3200" kern="12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2852936"/>
            <a:ext cx="631844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altLang="ru-RU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Дано:          </a:t>
            </a:r>
            <a:r>
              <a:rPr lang="en-US" altLang="ru-RU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k-UA" altLang="ru-RU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ru-RU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         </a:t>
            </a:r>
            <a:r>
              <a:rPr lang="en-US" altLang="ru-RU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uk-UA" altLang="ru-RU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Розв</a:t>
            </a:r>
            <a:r>
              <a:rPr lang="en-US" altLang="ru-RU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altLang="ru-RU" sz="24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язання</a:t>
            </a:r>
            <a:br>
              <a:rPr lang="ru-RU" altLang="ru-RU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2051720" y="3212976"/>
            <a:ext cx="0" cy="2304256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3635896" y="3212976"/>
            <a:ext cx="0" cy="2304256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539552" y="4797152"/>
            <a:ext cx="1512168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56607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548680"/>
            <a:ext cx="7128790" cy="3240360"/>
          </a:xfrm>
        </p:spPr>
        <p:txBody>
          <a:bodyPr/>
          <a:lstStyle/>
          <a:p>
            <a:pPr marL="0" lvl="0" indent="0" algn="ctr">
              <a:spcBef>
                <a:spcPct val="0"/>
              </a:spcBef>
              <a:buNone/>
              <a:tabLst>
                <a:tab pos="227013" algn="l"/>
              </a:tabLst>
              <a:defRPr/>
            </a:pPr>
            <a:r>
              <a:rPr lang="uk-UA" altLang="ru-RU" sz="3200" b="1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№6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1412776"/>
            <a:ext cx="74168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Якої швидкості набуває ракета рухаючись зі стану спокою з прискоренням 60 м/с</a:t>
            </a:r>
            <a:r>
              <a:rPr kumimoji="0" lang="uk-UA" sz="3200" b="0" i="0" u="none" strike="noStrike" kern="0" cap="none" spc="0" normalizeH="0" baseline="3000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2</a:t>
            </a:r>
            <a:r>
              <a:rPr kumimoji="0" lang="uk-UA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, на шляху 750 м?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875002"/>
            <a:ext cx="639045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Дано:          </a:t>
            </a:r>
            <a:r>
              <a:rPr lang="en-US" altLang="ru-RU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k-UA" altLang="ru-RU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СІ         </a:t>
            </a:r>
            <a:r>
              <a:rPr lang="en-US" altLang="ru-RU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uk-UA" altLang="ru-RU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Розв</a:t>
            </a:r>
            <a:r>
              <a:rPr lang="en-US" altLang="ru-RU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altLang="ru-RU" sz="24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язання</a:t>
            </a:r>
            <a:br>
              <a:rPr lang="ru-RU" altLang="ru-RU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051720" y="3116957"/>
            <a:ext cx="0" cy="2304256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3707904" y="3116957"/>
            <a:ext cx="0" cy="2304256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539552" y="4941168"/>
            <a:ext cx="1512168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8FC9FFC-3E53-4487-96EC-29002B1968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2280" y="5090062"/>
            <a:ext cx="1755800" cy="175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3018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77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9F2E597-BFEE-4246-9AA0-4CB95A415D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608" y="274638"/>
            <a:ext cx="6959649" cy="1143000"/>
          </a:xfrm>
        </p:spPr>
        <p:txBody>
          <a:bodyPr/>
          <a:lstStyle/>
          <a:p>
            <a:pPr algn="ctr"/>
            <a:r>
              <a:rPr lang="uk-UA" sz="5400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</a:t>
            </a:r>
            <a:r>
              <a:rPr lang="uk-UA" sz="5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себе.</a:t>
            </a:r>
            <a:endParaRPr lang="en-US" sz="5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916832"/>
            <a:ext cx="8568952" cy="4824536"/>
          </a:xfrm>
        </p:spPr>
        <p:txBody>
          <a:bodyPr/>
          <a:lstStyle/>
          <a:p>
            <a:pPr marL="457200">
              <a:lnSpc>
                <a:spcPct val="115000"/>
              </a:lnSpc>
              <a:spcAft>
                <a:spcPts val="0"/>
              </a:spcAft>
              <a:tabLst>
                <a:tab pos="1419225" algn="l"/>
              </a:tabLst>
            </a:pP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auto">
              <a:spcAft>
                <a:spcPts val="0"/>
              </a:spcAft>
              <a:buNone/>
              <a:defRPr/>
            </a:pPr>
            <a:endParaRPr lang="ru-RU" sz="3200" kern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buFontTx/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128" name="Picture 8" descr="bik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869" y="-30162"/>
            <a:ext cx="1343025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bmx_bike_detail_hg_clr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97" y="-87042"/>
            <a:ext cx="2016224" cy="147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7DA3174-23BF-460B-94A2-D22ED2C7ED51}"/>
              </a:ext>
            </a:extLst>
          </p:cNvPr>
          <p:cNvSpPr txBox="1"/>
          <p:nvPr/>
        </p:nvSpPr>
        <p:spPr>
          <a:xfrm>
            <a:off x="827584" y="2033881"/>
            <a:ext cx="684076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b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рух </a:t>
            </a:r>
            <a:r>
              <a:rPr lang="ru-RU" sz="2800" b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називається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рівноприскореним?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b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таке</a:t>
            </a:r>
            <a:r>
              <a:rPr lang="ru-RU" sz="2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прискорення</a:t>
            </a:r>
            <a:r>
              <a:rPr lang="ru-RU" sz="2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руху </a:t>
            </a:r>
            <a:r>
              <a:rPr lang="ru-RU" sz="2800" b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sz="2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800" b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2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випадку</a:t>
            </a:r>
            <a:r>
              <a:rPr lang="ru-RU" sz="2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проекція</a:t>
            </a:r>
            <a:r>
              <a:rPr lang="ru-RU" sz="2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прискорення</a:t>
            </a:r>
            <a:r>
              <a:rPr lang="ru-RU" sz="2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руху </a:t>
            </a:r>
            <a:r>
              <a:rPr lang="ru-RU" sz="2800" b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sz="2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додатне</a:t>
            </a:r>
            <a:r>
              <a:rPr lang="ru-RU" sz="2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 в </a:t>
            </a:r>
            <a:r>
              <a:rPr lang="ru-RU" sz="2800" b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2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від’ємне</a:t>
            </a:r>
            <a:r>
              <a:rPr lang="ru-RU" sz="2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Яка </a:t>
            </a:r>
            <a:r>
              <a:rPr lang="ru-RU" sz="2800" b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фізична</a:t>
            </a:r>
            <a:r>
              <a:rPr lang="ru-RU" sz="2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величина </a:t>
            </a:r>
            <a:r>
              <a:rPr lang="ru-RU" sz="2800" b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змінюється</a:t>
            </a:r>
            <a:r>
              <a:rPr lang="ru-RU" sz="2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2800" b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рівноприскореного</a:t>
            </a:r>
            <a:r>
              <a:rPr lang="ru-RU" sz="28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руху?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88487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77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3A6144F-C0C2-4631-AE8C-AA4A60503F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70893" cy="6857999"/>
          </a:xfrm>
          <a:prstGeom prst="rect">
            <a:avLst/>
          </a:prstGeom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-396552" y="274638"/>
            <a:ext cx="8399809" cy="1143000"/>
          </a:xfrm>
        </p:spPr>
        <p:txBody>
          <a:bodyPr/>
          <a:lstStyle/>
          <a:p>
            <a:pPr algn="r"/>
            <a:r>
              <a:rPr lang="uk-UA" sz="5400" b="0" i="1" dirty="0">
                <a:solidFill>
                  <a:schemeClr val="bg1"/>
                </a:solidFill>
                <a:latin typeface="Aero" pitchFamily="2" charset="0"/>
              </a:rPr>
              <a:t>.</a:t>
            </a:r>
            <a:endParaRPr lang="en-US" sz="5400" b="0" i="1" dirty="0">
              <a:solidFill>
                <a:schemeClr val="bg1"/>
              </a:solidFill>
              <a:latin typeface="Aero" pitchFamily="2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916832"/>
            <a:ext cx="8568952" cy="4824536"/>
          </a:xfrm>
        </p:spPr>
        <p:txBody>
          <a:bodyPr/>
          <a:lstStyle/>
          <a:p>
            <a:pPr lvl="0" fontAlgn="auto">
              <a:spcAft>
                <a:spcPts val="0"/>
              </a:spcAft>
              <a:buNone/>
              <a:defRPr/>
            </a:pPr>
            <a:r>
              <a:rPr lang="uk-UA" kern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№1. Яким було при цьому прискорення літака, </a:t>
            </a:r>
          </a:p>
          <a:p>
            <a:pPr lvl="0" fontAlgn="auto">
              <a:spcAft>
                <a:spcPts val="0"/>
              </a:spcAft>
              <a:buNone/>
              <a:defRPr/>
            </a:pPr>
            <a:r>
              <a:rPr lang="uk-UA" kern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якщо за 30 с його швидкість зросла від 10 м/с до 55 м/с?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uk-UA" kern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№2.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Пасажирський потяг загальмував, змінивши свою швидкість від 54 км/год до 5 м/с. Визначте відстань, яку пройшов потяг під час гальмування, якщо прискорення потяга було постійним і дорівнювало 4м/с</a:t>
            </a:r>
            <a:r>
              <a:rPr lang="uk-UA" baseline="30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auto">
              <a:spcAft>
                <a:spcPts val="0"/>
              </a:spcAft>
              <a:buNone/>
              <a:defRPr/>
            </a:pPr>
            <a:r>
              <a:rPr lang="uk-UA" kern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№3. </a:t>
            </a:r>
            <a:r>
              <a:rPr lang="uk-UA" altLang="ru-RU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гальмування швидкість потяга змінилася від            36 км/год до 9 км/год за 15 с. Чому дорівнює проекція прискорення потяга? Через який час від початку   гальмування він зупиниться? Який шлях він при цьому пройшов?</a:t>
            </a:r>
            <a:endParaRPr lang="uk-UA" altLang="ru-RU" kern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>
              <a:lnSpc>
                <a:spcPct val="115000"/>
              </a:lnSpc>
              <a:spcAft>
                <a:spcPts val="0"/>
              </a:spcAft>
              <a:tabLst>
                <a:tab pos="1419225" algn="l"/>
              </a:tabLst>
            </a:pP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auto">
              <a:spcAft>
                <a:spcPts val="0"/>
              </a:spcAft>
              <a:buNone/>
              <a:defRPr/>
            </a:pPr>
            <a:endParaRPr lang="ru-RU" sz="3200" kern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buFontTx/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128" name="Picture 8" descr="bik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869" y="-30162"/>
            <a:ext cx="1343025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bmx_bike_detail_hg_clr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8" y="2850"/>
            <a:ext cx="2016224" cy="147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9777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Равлик — Вікіпеді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878" y="-3223"/>
            <a:ext cx="3236269" cy="3144192"/>
          </a:xfrm>
          <a:prstGeom prst="rect">
            <a:avLst/>
          </a:prstGeom>
          <a:ln>
            <a:noFill/>
          </a:ln>
          <a:effectLst>
            <a:glow rad="101600">
              <a:schemeClr val="bg1">
                <a:lumMod val="95000"/>
                <a:alpha val="6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Объект 6">
            <a:extLst>
              <a:ext uri="{FF2B5EF4-FFF2-40B4-BE49-F238E27FC236}">
                <a16:creationId xmlns:a16="http://schemas.microsoft.com/office/drawing/2014/main" id="{F176B5F5-3211-4E9F-BCD9-712C5D08D1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0" y="3140969"/>
            <a:ext cx="4633466" cy="3717031"/>
          </a:xfrm>
          <a:prstGeom prst="rect">
            <a:avLst/>
          </a:prstGeom>
          <a:ln>
            <a:noFill/>
          </a:ln>
          <a:effectLst>
            <a:glow rad="101600">
              <a:schemeClr val="bg1">
                <a:lumMod val="85000"/>
                <a:alpha val="60000"/>
              </a:schemeClr>
            </a:glow>
            <a:softEdge rad="112500"/>
          </a:effectLst>
        </p:spPr>
      </p:pic>
      <p:sp>
        <p:nvSpPr>
          <p:cNvPr id="14" name="AutoShape 20" descr="Бегущие люди, спортсмены фотоклипар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103446" name="Picture 22" descr="Новый истребитель для Украины: Почему на…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208338"/>
            <a:ext cx="4499992" cy="3649662"/>
          </a:xfrm>
          <a:prstGeom prst="rect">
            <a:avLst/>
          </a:prstGeom>
          <a:ln>
            <a:noFill/>
          </a:ln>
          <a:effectLst>
            <a:glow rad="101600">
              <a:schemeClr val="bg1">
                <a:lumMod val="85000"/>
                <a:alpha val="60000"/>
              </a:schemeClr>
            </a:glo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0"/>
            <a:ext cx="2703884" cy="3205113"/>
          </a:xfrm>
          <a:prstGeom prst="rect">
            <a:avLst/>
          </a:prstGeom>
          <a:ln>
            <a:noFill/>
          </a:ln>
          <a:effectLst>
            <a:glow rad="101600">
              <a:schemeClr val="bg1">
                <a:lumMod val="85000"/>
                <a:alpha val="60000"/>
              </a:schemeClr>
            </a:glow>
            <a:softEdge rad="112500"/>
          </a:effectLst>
        </p:spPr>
      </p:pic>
      <p:pic>
        <p:nvPicPr>
          <p:cNvPr id="103448" name="Picture 24" descr="Рекордсмены среди животных. Обсуждение на LiveInternet - Российский Сервис  Онлайн-Дневников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0"/>
            <a:ext cx="3275856" cy="3208337"/>
          </a:xfrm>
          <a:prstGeom prst="rect">
            <a:avLst/>
          </a:prstGeom>
          <a:ln>
            <a:noFill/>
          </a:ln>
          <a:effectLst>
            <a:glow rad="101600">
              <a:schemeClr val="bg1">
                <a:lumMod val="85000"/>
                <a:alpha val="60000"/>
              </a:schemeClr>
            </a:glo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460374" y="1412776"/>
            <a:ext cx="8673083" cy="224676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0" b="1" i="0" u="none" strike="noStrike" kern="1200" cap="none" spc="0" normalizeH="0" baseline="0" noProof="0" dirty="0" err="1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Дякую</a:t>
            </a:r>
            <a:r>
              <a:rPr kumimoji="0" lang="ru-RU" sz="80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за </a:t>
            </a:r>
            <a:r>
              <a:rPr kumimoji="0" lang="ru-RU" sz="8000" b="1" i="0" u="none" strike="noStrike" kern="1200" cap="none" spc="0" normalizeH="0" baseline="0" noProof="0" dirty="0" err="1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увагу</a:t>
            </a:r>
            <a:r>
              <a:rPr kumimoji="0" lang="ru-RU" sz="80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.</a:t>
            </a:r>
            <a:endParaRPr kumimoji="0" lang="ru-RU" sz="80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0928065"/>
      </p:ext>
    </p:extLst>
  </p:cSld>
  <p:clrMapOvr>
    <a:masterClrMapping/>
  </p:clrMapOvr>
</p:sld>
</file>

<file path=ppt/theme/theme1.xml><?xml version="1.0" encoding="utf-8"?>
<a:theme xmlns:a="http://schemas.openxmlformats.org/drawingml/2006/main" name="bmxtreme">
  <a:themeElements>
    <a:clrScheme name="bmxtr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mxtr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mxtr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mxtr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mxtr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mxtr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mxtr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mxtr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mxtr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mxtr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mxtr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mxtr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mxtr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mxtr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bmxtreme</Template>
  <TotalTime>1663</TotalTime>
  <Words>700</Words>
  <Application>Microsoft Office PowerPoint</Application>
  <PresentationFormat>Экран (4:3)</PresentationFormat>
  <Paragraphs>109</Paragraphs>
  <Slides>23</Slides>
  <Notes>2</Notes>
  <HiddenSlides>0</HiddenSlides>
  <MMClips>1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4" baseType="lpstr">
      <vt:lpstr>Aero</vt:lpstr>
      <vt:lpstr>Arial</vt:lpstr>
      <vt:lpstr>Calibri</vt:lpstr>
      <vt:lpstr>Cambria Math</vt:lpstr>
      <vt:lpstr>Gentium Basic</vt:lpstr>
      <vt:lpstr>Times New Roman</vt:lpstr>
      <vt:lpstr>Trebuchet MS</vt:lpstr>
      <vt:lpstr>Wingdings 3</vt:lpstr>
      <vt:lpstr>bmxtreme</vt:lpstr>
      <vt:lpstr>Тема Office</vt:lpstr>
      <vt:lpstr>Формула</vt:lpstr>
      <vt:lpstr>Презентация PowerPoint</vt:lpstr>
      <vt:lpstr>Презентация PowerPoint</vt:lpstr>
      <vt:lpstr>Прямолінійний рівноприскорений рух. Прискорення. </vt:lpstr>
      <vt:lpstr>Презентация PowerPoint</vt:lpstr>
      <vt:lpstr>Під час рівноприскореного руху швидкість може змінюватися по-різному:</vt:lpstr>
      <vt:lpstr>Прискоренням тіла </vt:lpstr>
      <vt:lpstr>Проекція прискорення на вісь координат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Перевір себе.</vt:lpstr>
      <vt:lpstr>.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Наталія Вікторівна</dc:creator>
  <cp:lastModifiedBy>Пользователь</cp:lastModifiedBy>
  <cp:revision>76</cp:revision>
  <dcterms:created xsi:type="dcterms:W3CDTF">2013-03-08T06:58:44Z</dcterms:created>
  <dcterms:modified xsi:type="dcterms:W3CDTF">2022-05-03T13:42:23Z</dcterms:modified>
</cp:coreProperties>
</file>