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comments/comment1.xml" ContentType="application/vnd.openxmlformats-officedocument.presentationml.comments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83" r:id="rId3"/>
    <p:sldId id="287" r:id="rId4"/>
    <p:sldId id="290" r:id="rId5"/>
    <p:sldId id="291" r:id="rId6"/>
    <p:sldId id="292" r:id="rId7"/>
    <p:sldId id="293" r:id="rId8"/>
    <p:sldId id="294" r:id="rId9"/>
    <p:sldId id="295" r:id="rId10"/>
    <p:sldId id="27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2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80" autoAdjust="0"/>
  </p:normalViewPr>
  <p:slideViewPr>
    <p:cSldViewPr snapToGrid="0">
      <p:cViewPr varScale="1">
        <p:scale>
          <a:sx n="68" d="100"/>
          <a:sy n="68" d="100"/>
        </p:scale>
        <p:origin x="816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11-19T14:44:49.766" idx="1">
    <p:pos x="7680" y="-2"/>
    <p:text>ава</p:text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360B7-033C-46B7-A946-4DA27E29BD9A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B6AEDF-333C-4977-9D91-9FA9B26D9F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933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6AEDF-333C-4977-9D91-9FA9B26D9F5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5192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6AEDF-333C-4977-9D91-9FA9B26D9F5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416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6AEDF-333C-4977-9D91-9FA9B26D9F5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752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6AEDF-333C-4977-9D91-9FA9B26D9F5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607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6AEDF-333C-4977-9D91-9FA9B26D9F5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163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6AEDF-333C-4977-9D91-9FA9B26D9F5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731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Заметки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ru-RU" dirty="0"/>
              </a:p>
            </p:txBody>
          </p:sp>
        </mc:Choice>
        <mc:Fallback xmlns="">
          <p:sp>
            <p:nvSpPr>
              <p:cNvPr id="3" name="Заметки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kumimoji="0" lang="ru-RU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〖</a:t>
                </a: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𝑈 </a:t>
                </a:r>
                <a:r>
                  <a:rPr kumimoji="0" lang="ru-RU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〗_1=𝑘</a:t>
                </a:r>
                <a:r>
                  <a:rPr kumimoji="0" lang="ru-RU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〖</a:t>
                </a:r>
                <a:r>
                  <a:rPr kumimoji="0" lang="ru-RU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𝑈 〗_𝑐 (1+</a:t>
                </a:r>
                <a:r>
                  <a:rPr kumimoji="0" lang="ru-RU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〖</a:t>
                </a: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𝑅 </a:t>
                </a:r>
                <a:r>
                  <a:rPr kumimoji="0" lang="ru-RU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〗_</a:t>
                </a:r>
                <a:r>
                  <a:rPr kumimoji="0" lang="uk-UA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об</a:t>
                </a:r>
                <a:r>
                  <a:rPr kumimoji="0" lang="ru-RU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/(〖</a:t>
                </a: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𝑅 </a:t>
                </a:r>
                <a:r>
                  <a:rPr kumimoji="0" lang="ru-RU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〗_𝑐  ))</a:t>
                </a: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ru-RU" dirty="0"/>
              </a:p>
            </p:txBody>
          </p:sp>
        </mc:Fallback>
      </mc:AlternateContent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6AEDF-333C-4977-9D91-9FA9B26D9F5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301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8D65E1-806B-4634-87BF-433887CDDE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37FA3B6-8815-4043-8D96-D65C4C4DEF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377D18-E3B3-4A28-B373-525C00AEC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5C0F9C-6B7F-46A3-A73D-85E97831E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7B29A3C-C500-4794-912B-D99235B0E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033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836D35-F1CB-4122-A4D2-9ED6ED401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1842BB-AE60-4947-93C6-8C5262B175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D0B274-07C2-4AB0-8436-F34A81E82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FF055A2-8C64-4E31-BBCD-791904996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F13630-4ABC-4DA1-8489-C70399BBD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3956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51F7BF-3A76-4892-A917-2D850B849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F33A2D2-2D98-4278-BE0E-9F63B35D2E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407532-BB5F-4E73-93AA-BFDDD6B66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F14CA3-8F71-41D0-A2CB-CB86B672D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EF5AEC-8641-4C7B-8F4A-1C2551BD7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464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17F4A7-E1A2-4AA3-BB3C-A75902D34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78D09E-349B-4FE1-9D5A-D9E612F19B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45A7440-ECF0-4028-8947-56A0A3EFD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B0444A-B73F-4492-BDE8-F95CE3798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BC5671-957B-47D1-A05A-84A30F142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6783E-5539-46F7-A5F5-D236370D0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001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3BAF69-E976-46BB-BBDB-981B1DFEA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27CBFA6-872B-415C-9ADC-C50E8F4C7C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53729DD-290F-4BA1-A913-B00B2DD6FF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9EBCAAB-82F6-4CDF-A3EF-1324F33BB1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EA11E8-294B-41A9-A366-213F7267AF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ACBA15D-E412-479C-9204-043E72FE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6711162-393D-453F-A1BC-F64ADFB66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8372AA5-99D9-48E4-9422-58BA04716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238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F9F9E5-6B44-4BDE-A4E0-039074613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5B620DF-D9BD-4649-9BAC-1BD88E53F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72A8392-87B8-4A5C-BCBE-D3187C256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5B15D56-4DA3-4C64-BEB1-14D32E362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483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EBA13F0-6C43-4C70-A0B8-E20C6983D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7598AA4-B88F-4E6D-9BFA-6BB3E0909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8693B86-E4C6-45BB-814E-E2D40CABD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775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4D83B8-BAE9-44C6-A45E-0DD719B30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0A2359-F76D-41C3-B237-F009DBFC2E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BF6A9E5-9C4B-4340-87D8-7DD4CAF315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C2FDB7-FCA9-4FF2-983B-E6A39D1C6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FFF6150-F71D-4A63-8E0F-7B1010E5F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471EBDC-E2D3-40D2-9580-52CB6CF68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4609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69734A-38B4-4BEC-9D7A-DDD208D68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924EB22-B796-46B5-ABB2-8488980EF2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9ED8AEC-F143-4A34-8AA4-4C24138C0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A500C4E-7B5E-4282-AA8E-44EB20722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01F1B1-576D-436C-9A6D-53B49C073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CBB07F7-2769-48F2-9FAF-78C5352D5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482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A43887-21FE-465E-8A7D-D75E3299A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B4CB29D-499F-4D9B-95DC-382A076794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6C18-432C-40EA-9F28-6CCD0F2EE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7ACC432-D51D-49E6-B34E-A3BD725C2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522F864-B297-4BD7-B1FD-86EA5B410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164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DCEAAC1-2BE9-46B7-8D95-4F0017F6CA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BE15CC2-0CBC-4E5A-B57E-4B27A8F621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81A5FD-925B-484B-BB8D-3F6AA8A96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6F48F0-A91E-4195-9209-0CDD8FFAC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B489D8-A27F-4BB2-9E78-72F11FA42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279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6A8EF0-63F7-4049-8B55-5479FC704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BF64DA1-6697-4CF3-9CAD-5E7B3787F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E58B96-62B2-4019-BB12-92D39C4075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5696B-161D-43FC-9242-AB6853376D73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9CCA4A-D7E0-430D-8981-9E42B48504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9E8229-D24C-40D5-8F22-8B06102E44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48A2F-2F72-4302-9EED-E71957218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824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10" Type="http://schemas.openxmlformats.org/officeDocument/2006/relationships/image" Target="../media/image7.jp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10" Type="http://schemas.openxmlformats.org/officeDocument/2006/relationships/comments" Target="../comments/comment1.xml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8FC34C-B9EF-4AD9-9FEC-13D2CBA13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BB1D9A-63AF-4E68-9542-607E6101DD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3717" y="-114019"/>
            <a:ext cx="9453489" cy="2352260"/>
          </a:xfrm>
        </p:spPr>
        <p:txBody>
          <a:bodyPr>
            <a:normAutofit/>
          </a:bodyPr>
          <a:lstStyle/>
          <a:p>
            <a:r>
              <a:rPr kumimoji="0" lang="uk-UA" sz="5400" b="0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Розв</a:t>
            </a:r>
            <a:r>
              <a:rPr kumimoji="0" lang="en-US" sz="5400" b="0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’</a:t>
            </a:r>
            <a:r>
              <a:rPr kumimoji="0" lang="uk-UA" sz="54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язування</a:t>
            </a:r>
            <a:r>
              <a:rPr kumimoji="0" lang="uk-UA" sz="5400" b="0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задач на тему:</a:t>
            </a:r>
            <a:endParaRPr lang="ru-RU" sz="5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AC4A650-DEC5-4D0C-87C8-013FD355BB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6093" y="2124222"/>
            <a:ext cx="10086536" cy="2743200"/>
          </a:xfrm>
        </p:spPr>
        <p:txBody>
          <a:bodyPr>
            <a:normAutofit/>
          </a:bodyPr>
          <a:lstStyle/>
          <a:p>
            <a:r>
              <a:rPr lang="uk-UA" sz="5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kumimoji="0" lang="uk-UA" sz="9600" b="0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Трансформатор</a:t>
            </a:r>
            <a:r>
              <a:rPr lang="uk-UA" sz="5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54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7AB6367-4F04-462E-BCE2-4B7C1C42F0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321" y="3717233"/>
            <a:ext cx="8269355" cy="261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80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36CA9C5-2BCC-4AB7-830C-0D2AABB927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5D0990-65BA-48C2-913C-5A8B7FB65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572" y="844062"/>
            <a:ext cx="10971836" cy="823525"/>
          </a:xfrm>
        </p:spPr>
        <p:txBody>
          <a:bodyPr>
            <a:noAutofit/>
          </a:bodyPr>
          <a:lstStyle/>
          <a:p>
            <a:r>
              <a:rPr kumimoji="0" lang="uk-UA" sz="3200" i="1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Трансформатор</a:t>
            </a:r>
            <a:r>
              <a:rPr lang="uk-UA" sz="3200" i="1" dirty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електромагнітний пристрій, що перетворює змінний струм однієї напруги на змінний струм іншої напруги за незмінної частоти.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b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Дуже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поширений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пристрій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електроніці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та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електротехніці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742BFAAF-77E4-4D6E-A5A6-0EAA52BDEA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7343" y="2511648"/>
            <a:ext cx="5669038" cy="3916791"/>
          </a:xfrm>
        </p:spPr>
        <p:txBody>
          <a:bodyPr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икористовуються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1. У мережах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передачі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електроенергії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2. У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радіоелектронних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приладах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підсилювачі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низької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частоти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3. У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джерелах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живлення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практично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побутових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приладів</a:t>
            </a:r>
            <a:r>
              <a:rPr kumimoji="0" lang="ru-RU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77403B-B8A8-4601-9845-7BA5ACFDCB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1446" y="2807069"/>
            <a:ext cx="4066976" cy="2736166"/>
          </a:xfrm>
          <a:prstGeom prst="rect">
            <a:avLst/>
          </a:prstGeom>
        </p:spPr>
      </p:pic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A6882289-F61D-4A41-A5F2-4DB1CCA5EBC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6"/>
          <a:stretch>
            <a:fillRect/>
          </a:stretch>
        </p:blipFill>
        <p:spPr>
          <a:xfrm>
            <a:off x="6086381" y="2511649"/>
            <a:ext cx="5622387" cy="37096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61843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ACE0AF94-5A91-42B2-9C9E-4D4A4777F851}"/>
              </a:ext>
            </a:extLst>
          </p:cNvPr>
          <p:cNvSpPr/>
          <p:nvPr/>
        </p:nvSpPr>
        <p:spPr>
          <a:xfrm>
            <a:off x="6163576" y="4500001"/>
            <a:ext cx="5059728" cy="1689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0E39A3CD-51DF-4A66-86BC-6AAD67C7D088}"/>
              </a:ext>
            </a:extLst>
          </p:cNvPr>
          <p:cNvSpPr/>
          <p:nvPr/>
        </p:nvSpPr>
        <p:spPr>
          <a:xfrm>
            <a:off x="6194426" y="4375052"/>
            <a:ext cx="5059728" cy="18146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30C121B-D615-4474-9DCD-A40246E86B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4139"/>
            <a:ext cx="12192000" cy="68826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8BE9F8-3141-4E01-9FC6-3DA996B65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9388" cy="1325563"/>
          </a:xfrm>
        </p:spPr>
        <p:txBody>
          <a:bodyPr>
            <a:normAutofit/>
          </a:bodyPr>
          <a:lstStyle/>
          <a:p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Коефіцієнт трансформації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3005610-6F01-426C-8C4B-7271EAB9B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3486" y="668338"/>
            <a:ext cx="5504089" cy="2569648"/>
          </a:xfrm>
        </p:spPr>
        <p:txBody>
          <a:bodyPr>
            <a:normAutofit fontScale="62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45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Режим холостого ходу </a:t>
            </a:r>
            <a:r>
              <a:rPr kumimoji="0" lang="uk-UA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– робота ненавантаженого трансформатора.</a:t>
            </a:r>
            <a:endParaRPr kumimoji="0" lang="ru-RU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B795323-4024-4053-8DBA-B1A56AFCF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610" y="3162133"/>
            <a:ext cx="5504090" cy="2980143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Режим навантаження 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kumimoji="0" lang="ru-RU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вторинна</a:t>
            </a: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обмотка замкнута на </a:t>
            </a:r>
            <a:r>
              <a:rPr kumimoji="0" lang="ru-RU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опір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Текст 4">
                <a:extLst>
                  <a:ext uri="{FF2B5EF4-FFF2-40B4-BE49-F238E27FC236}">
                    <a16:creationId xmlns:a16="http://schemas.microsoft.com/office/drawing/2014/main" id="{94174F10-5DAD-4877-88C0-794D67CFC613}"/>
                  </a:ext>
                </a:extLst>
              </p:cNvPr>
              <p:cNvSpPr>
                <a:spLocks noGrp="1"/>
              </p:cNvSpPr>
              <p:nvPr>
                <p:ph type="body" sz="quarter" idx="3"/>
              </p:nvPr>
            </p:nvSpPr>
            <p:spPr>
              <a:xfrm>
                <a:off x="5092505" y="1266092"/>
                <a:ext cx="5866703" cy="1590041"/>
              </a:xfrm>
            </p:spPr>
            <p:txBody>
              <a:bodyPr>
                <a:normAutofit fontScale="62500" lnSpcReduction="20000"/>
              </a:bodyPr>
              <a:lstStyle/>
              <a:p>
                <a:pPr marL="647700"/>
                <a:endParaRPr lang="uk-UA" sz="5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647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1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 </m:t>
                      </m:r>
                      <m:r>
                        <a:rPr lang="en-US" sz="60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r>
                        <a:rPr lang="ru-RU" sz="6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6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ru-RU" sz="60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6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uk-UA" sz="60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≈ </m:t>
                      </m:r>
                      <m:f>
                        <m:fPr>
                          <m:ctrlPr>
                            <a:rPr lang="ru-RU" sz="6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𝐼</m:t>
                              </m:r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𝐼</m:t>
                              </m:r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60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uk-UA" sz="60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5" name="Текст 4">
                <a:extLst>
                  <a:ext uri="{FF2B5EF4-FFF2-40B4-BE49-F238E27FC236}">
                    <a16:creationId xmlns:a16="http://schemas.microsoft.com/office/drawing/2014/main" id="{94174F10-5DAD-4877-88C0-794D67CFC61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3"/>
              </p:nvPr>
            </p:nvSpPr>
            <p:spPr>
              <a:xfrm>
                <a:off x="5092505" y="1266092"/>
                <a:ext cx="5866703" cy="1590041"/>
              </a:xfr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522B68C1-C2D7-4009-A4D8-F28D186C0DF8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5510910" y="3174438"/>
                <a:ext cx="5866704" cy="368458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uk-UA" sz="44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  </m:t>
                    </m:r>
                    <m:r>
                      <a:rPr lang="en-US" sz="440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𝜂</m:t>
                    </m:r>
                    <m:r>
                      <a:rPr lang="ru-RU" sz="4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4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Р </m:t>
                            </m:r>
                          </m:e>
                          <m:sub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Р </m:t>
                            </m:r>
                          </m:e>
                          <m:sub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ru-RU" sz="4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4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І </m:t>
                            </m:r>
                          </m:e>
                          <m:sub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𝑈</m:t>
                            </m:r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І </m:t>
                            </m:r>
                          </m:e>
                          <m:sub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𝑈</m:t>
                            </m:r>
                            <m:r>
                              <a:rPr lang="ru-RU" sz="4400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4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ru-RU" sz="4000" dirty="0">
                    <a:latin typeface="+mj-lt"/>
                  </a:rPr>
                  <a:t>    </a:t>
                </a: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522B68C1-C2D7-4009-A4D8-F28D186C0DF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5510910" y="3174438"/>
                <a:ext cx="5866704" cy="3684588"/>
              </a:xfr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7B150A2E-12B9-41B0-B68E-4E27E3130058}"/>
              </a:ext>
            </a:extLst>
          </p:cNvPr>
          <p:cNvSpPr/>
          <p:nvPr/>
        </p:nvSpPr>
        <p:spPr>
          <a:xfrm>
            <a:off x="5795889" y="4387582"/>
            <a:ext cx="5458265" cy="1802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підвищуючи за </a:t>
            </a:r>
            <a:r>
              <a:rPr lang="ru-RU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трансформатора </a:t>
            </a:r>
            <a:r>
              <a:rPr lang="ru-RU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напругу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разів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ми в </a:t>
            </a:r>
            <a:r>
              <a:rPr lang="ru-RU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стільки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ж </a:t>
            </a:r>
            <a:r>
              <a:rPr lang="ru-RU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разів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зменшуємо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силу струму</a:t>
            </a:r>
          </a:p>
          <a:p>
            <a:pPr algn="ctr"/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(та </a:t>
            </a:r>
            <a:r>
              <a:rPr lang="ru-RU" sz="2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навпаки</a:t>
            </a:r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87CE7C-B524-495D-8793-222DF608760B}"/>
              </a:ext>
            </a:extLst>
          </p:cNvPr>
          <p:cNvSpPr txBox="1"/>
          <p:nvPr/>
        </p:nvSpPr>
        <p:spPr>
          <a:xfrm>
            <a:off x="5997575" y="2546232"/>
            <a:ext cx="58667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 &gt;1   →  U2  &gt; U1→ N2  &gt; N1  (</a:t>
            </a:r>
            <a:r>
              <a:rPr lang="ru-RU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підвищувальний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 &lt; 1  → U2 &lt; U1 → N2 &lt; N1       (</a:t>
            </a:r>
            <a:r>
              <a:rPr lang="ru-RU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знижувальний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797244F-291C-4783-8CAF-1E7B4502944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6939" y="1508445"/>
            <a:ext cx="2981202" cy="153632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0B08DE98-0024-452A-B14D-A47D1DB9738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96" y="4078092"/>
            <a:ext cx="3886200" cy="22805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2494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BABB51-91CE-4649-94B8-183F854CA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E6C80-BDC0-437C-9D91-D1B36556F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505" y="1550728"/>
            <a:ext cx="10834883" cy="139959"/>
          </a:xfrm>
        </p:spPr>
        <p:txBody>
          <a:bodyPr>
            <a:normAutofit fontScale="90000"/>
          </a:bodyPr>
          <a:lstStyle/>
          <a:p>
            <a:b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uk-UA" sz="31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№ </a:t>
            </a:r>
            <a:r>
              <a:rPr kumimoji="0" lang="en-US" sz="31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uk-UA" sz="31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uk-UA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Вимірювальний трансформатор</a:t>
            </a:r>
            <a:r>
              <a:rPr kumimoji="0" lang="uk-UA" sz="3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uk-UA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напруги має обмотки з числом витків </a:t>
            </a:r>
            <a:r>
              <a:rPr kumimoji="0" lang="en-US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N</a:t>
            </a:r>
            <a:r>
              <a:rPr kumimoji="0" lang="uk-UA" sz="31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1</a:t>
            </a:r>
            <a:r>
              <a:rPr kumimoji="0" lang="uk-UA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= 10000 і </a:t>
            </a:r>
            <a:r>
              <a:rPr kumimoji="0" lang="en-US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N</a:t>
            </a:r>
            <a:r>
              <a:rPr kumimoji="0" lang="uk-UA" sz="31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kumimoji="0" lang="uk-UA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= 200. До вторинної обмотки  приєднано вольтметр з номінальною напругою</a:t>
            </a:r>
            <a:r>
              <a:rPr kumimoji="0" lang="en-US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uk-UA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150</a:t>
            </a:r>
            <a:r>
              <a:rPr kumimoji="0" lang="en-US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uk-UA" sz="31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В</a:t>
            </a:r>
            <a:r>
              <a:rPr kumimoji="0" lang="uk-UA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Визначити коефіцієнт трансформації і граничну напругу, яку можна виміряти.</a:t>
            </a:r>
            <a:br>
              <a:rPr kumimoji="0" lang="en-US" sz="3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br>
              <a:rPr kumimoji="0" lang="uk-UA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b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452516" y="2096087"/>
                <a:ext cx="4457110" cy="4413504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uk-UA" sz="11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Дано: </a:t>
                </a:r>
                <a:endParaRPr lang="ru-RU" sz="9600" i="1" dirty="0">
                  <a:solidFill>
                    <a:schemeClr val="tx1"/>
                  </a:solidFill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9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ru-RU" sz="96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=100</m:t>
                      </m:r>
                      <m:r>
                        <a:rPr lang="en-US" sz="9600" b="0" i="1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0</m:t>
                      </m:r>
                      <m:r>
                        <a:rPr lang="uk-UA" sz="9600" b="0" i="1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0</m:t>
                      </m:r>
                    </m:oMath>
                  </m:oMathPara>
                </a14:m>
                <a:endParaRPr lang="en-US" sz="9600" b="0" i="1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ru-RU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ru-RU" sz="96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9600" b="0" i="1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200</m:t>
                      </m:r>
                    </m:oMath>
                  </m:oMathPara>
                </a14:m>
                <a:endParaRPr lang="en-US" sz="9600" b="0" i="1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9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ru-RU" sz="96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9600" b="0" i="1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15</m:t>
                      </m:r>
                      <m:r>
                        <a:rPr lang="ru-RU" sz="96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0 </m:t>
                      </m:r>
                      <m:r>
                        <a:rPr lang="ru-RU" sz="96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lang="en-US" sz="9600" i="1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96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𝑘</m:t>
                      </m:r>
                      <m:r>
                        <a:rPr lang="en-US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uk-UA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?</m:t>
                      </m:r>
                    </m:oMath>
                  </m:oMathPara>
                </a14:m>
                <a:endParaRPr lang="ru-RU" sz="9600" i="1" dirty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uk-UA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гр</m:t>
                          </m:r>
                        </m:sub>
                      </m:sSub>
                      <m:r>
                        <a:rPr lang="en-US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uk-UA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?</m:t>
                      </m:r>
                    </m:oMath>
                  </m:oMathPara>
                </a14:m>
                <a:endParaRPr lang="ru-RU" sz="9600" i="1" dirty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52516" y="2096087"/>
                <a:ext cx="4457110" cy="4413504"/>
              </a:xfrm>
              <a:blipFill>
                <a:blip r:embed="rId7"/>
                <a:stretch>
                  <a:fillRect l="-2873" t="-151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3139451" y="1997612"/>
                <a:ext cx="8215938" cy="4192050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 algn="ctr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uk-UA" sz="11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Розв</a:t>
                </a:r>
                <a:r>
                  <a:rPr lang="en-US" sz="11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’</a:t>
                </a:r>
                <a:r>
                  <a:rPr lang="uk-UA" sz="11600" i="1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язання</a:t>
                </a:r>
                <a:r>
                  <a:rPr lang="uk-UA" sz="11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:    </a:t>
                </a:r>
                <a:r>
                  <a:rPr lang="ru-RU" sz="11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 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uk-UA" sz="9600" dirty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Коефіцієнт трансформації:    </m:t>
                      </m:r>
                      <m:r>
                        <a:rPr lang="en-US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r>
                        <a:rPr lang="ru-RU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ru-RU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96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96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11200" i="1" dirty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9600" i="1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r>
                        <a:rPr lang="ru-RU" sz="96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ru-RU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10000</m:t>
                          </m:r>
                        </m:num>
                        <m:den>
                          <m:r>
                            <a:rPr lang="ru-RU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200</m:t>
                          </m:r>
                        </m:den>
                      </m:f>
                      <m:r>
                        <a:rPr lang="ru-RU" sz="96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=50</m:t>
                      </m:r>
                    </m:oMath>
                  </m:oMathPara>
                </a14:m>
                <a:endParaRPr lang="ru-RU" sz="9600" i="1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uk-UA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гр</m:t>
                          </m:r>
                        </m:sub>
                      </m:sSub>
                      <m:r>
                        <a:rPr lang="ru-RU" sz="96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ru-RU" sz="96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96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ru-RU" sz="96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=</m:t>
                          </m:r>
                          <m:r>
                            <a:rPr lang="en-US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𝑘</m:t>
                          </m:r>
                          <m:r>
                            <a:rPr lang="en-US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ru-RU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ru-RU" sz="9600" i="1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uk-UA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гр</m:t>
                          </m:r>
                        </m:sub>
                      </m:sSub>
                      <m:r>
                        <a:rPr lang="ru-RU" sz="96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ru-RU" sz="96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96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=50</m:t>
                      </m:r>
                      <m:r>
                        <a:rPr lang="ru-RU" sz="9600" i="1" kern="120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·150 </m:t>
                      </m:r>
                      <m:r>
                        <a:rPr lang="ru-RU" sz="9600" i="1" kern="120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ru-RU" sz="9600" i="1" kern="120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=7500 </m:t>
                      </m:r>
                      <m:r>
                        <a:rPr lang="ru-RU" sz="9600" i="1" kern="120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ru-RU" sz="9600" i="1" kern="120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ru-RU" sz="9600" i="1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ru-RU" sz="11200" i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112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r>
                  <a:rPr lang="ru-RU" sz="11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9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Коефіцієнт</a:t>
                </a:r>
                <a:r>
                  <a:rPr lang="ru-RU" sz="9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9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трансформації</a:t>
                </a:r>
                <a:r>
                  <a:rPr lang="ru-RU" sz="9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трансформатора </a:t>
                </a:r>
                <a:r>
                  <a:rPr lang="ru-RU" sz="9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дорівнює</a:t>
                </a:r>
                <a:r>
                  <a:rPr lang="ru-RU" sz="9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50. Г</a:t>
                </a:r>
                <a:r>
                  <a:rPr lang="uk-UA" sz="9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ранична</a:t>
                </a:r>
                <a:r>
                  <a:rPr lang="uk-UA" sz="9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напруга вимірювання </a:t>
                </a:r>
                <a:r>
                  <a:rPr lang="uk-UA" sz="96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трасформатора</a:t>
                </a:r>
                <a:r>
                  <a:rPr lang="uk-UA" sz="96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– 7500 В.</a:t>
                </a:r>
                <a:endParaRPr lang="ru-RU" sz="96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8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12800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3139451" y="1997612"/>
                <a:ext cx="8215938" cy="4192050"/>
              </a:xfrm>
              <a:blipFill>
                <a:blip r:embed="rId8"/>
                <a:stretch>
                  <a:fillRect l="-1484" t="-2911" b="-74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D9EE447-826A-4317-8885-1FA0570CEFA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39960" y="2096087"/>
            <a:ext cx="6097" cy="4029805"/>
          </a:xfrm>
          <a:prstGeom prst="rect">
            <a:avLst/>
          </a:prstGeom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1ACE8517-E756-4FD2-96C9-4F63C41A8D9F}"/>
              </a:ext>
            </a:extLst>
          </p:cNvPr>
          <p:cNvCxnSpPr>
            <a:cxnSpLocks/>
          </p:cNvCxnSpPr>
          <p:nvPr/>
        </p:nvCxnSpPr>
        <p:spPr>
          <a:xfrm>
            <a:off x="520505" y="4018467"/>
            <a:ext cx="241945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6176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BABB51-91CE-4649-94B8-183F854CA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E6C80-BDC0-437C-9D91-D1B36556F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114" y="668338"/>
            <a:ext cx="10708274" cy="1022349"/>
          </a:xfrm>
        </p:spPr>
        <p:txBody>
          <a:bodyPr>
            <a:normAutofit fontScale="90000"/>
          </a:bodyPr>
          <a:lstStyle/>
          <a:p>
            <a:b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uk-UA" sz="31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№ </a:t>
            </a:r>
            <a:r>
              <a:rPr kumimoji="0" lang="en-US" sz="31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uk-UA" sz="31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дізнатися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витків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міститься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первинній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вторинній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обмотках трансформатора, на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вторинну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обмотку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намотали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додатково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витків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дроту. При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включенні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первинної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обмотки в мережу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напругою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220 В вольтметр показав,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обмотці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11 витками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напруга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дорівнює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4,4 В, а на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вторинній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обмотці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 В.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витків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первинній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вторинній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обмотках?</a:t>
            </a:r>
            <a:b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uk-UA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b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47114" y="2085978"/>
                <a:ext cx="4262512" cy="4423614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buNone/>
                </a:pPr>
                <a:r>
                  <a:rPr lang="uk-UA" sz="11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Дано: </a:t>
                </a:r>
                <a:endParaRPr lang="ru-RU" sz="9600" i="1" dirty="0">
                  <a:solidFill>
                    <a:prstClr val="black"/>
                  </a:solidFill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sSup>
                            <m:sSupPr>
                              <m:ctrlP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</m:e>
                            <m:sup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ʹ</m:t>
                              </m:r>
                            </m:sup>
                          </m:sSup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sub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96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11</m:t>
                      </m:r>
                    </m:oMath>
                  </m:oMathPara>
                </a14:m>
                <a:endParaRPr lang="uk-UA" sz="9600" b="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1000"/>
                  </a:spcBef>
                  <a:spcAft>
                    <a:spcPts val="80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9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en-US" sz="9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kumimoji="0" lang="uk-UA" sz="9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kumimoji="0" lang="ru-RU" sz="9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kumimoji="0" lang="uk-UA" sz="9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220 </m:t>
                      </m:r>
                      <m:r>
                        <a:rPr kumimoji="0" lang="ru-RU" sz="9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kumimoji="0" lang="en-US" sz="96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sSup>
                            <m:sSupPr>
                              <m:ctrlP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</m:e>
                            <m:sup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ʹ</m:t>
                              </m:r>
                            </m:sup>
                          </m:sSup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sub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96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4,4 В</m:t>
                      </m:r>
                    </m:oMath>
                  </m:oMathPara>
                </a14:m>
                <a:endParaRPr lang="uk-UA" sz="9600" b="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1000"/>
                  </a:spcBef>
                  <a:spcAft>
                    <a:spcPts val="80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9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en-US" sz="9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kumimoji="0" lang="en-US" sz="9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kumimoji="0" lang="ru-RU" sz="9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kumimoji="0" lang="en-US" sz="9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</m:t>
                      </m:r>
                      <m:r>
                        <a:rPr kumimoji="0" lang="uk-UA" sz="9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2 </m:t>
                      </m:r>
                      <m:r>
                        <a:rPr kumimoji="0" lang="ru-RU" sz="9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lang="uk-UA" sz="9600" b="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b="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96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uk-UA" sz="96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?</m:t>
                      </m:r>
                    </m:oMath>
                  </m:oMathPara>
                </a14:m>
                <a:endParaRPr lang="ru-RU" sz="96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1000"/>
                  </a:spcBef>
                  <a:spcAft>
                    <a:spcPts val="80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9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en-US" sz="9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𝑁</m:t>
                          </m:r>
                        </m:e>
                        <m:sub>
                          <m:r>
                            <a:rPr kumimoji="0" lang="uk-UA" sz="9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kumimoji="0" lang="en-US" sz="9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kumimoji="0" lang="ru-RU" sz="9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kumimoji="0" lang="uk-UA" sz="9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?</m:t>
                      </m:r>
                    </m:oMath>
                  </m:oMathPara>
                </a14:m>
                <a:endParaRPr kumimoji="0" lang="ru-RU" sz="96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endParaRPr lang="ru-RU" sz="11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47114" y="2085978"/>
                <a:ext cx="4262512" cy="4423614"/>
              </a:xfrm>
              <a:blipFill>
                <a:blip r:embed="rId6"/>
                <a:stretch>
                  <a:fillRect l="-3004" t="-427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3043499" y="1300163"/>
                <a:ext cx="8311889" cy="4889500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 algn="ctr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endParaRPr lang="uk-UA" dirty="0">
                  <a:solidFill>
                    <a:srgbClr val="4472C4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+mj-cs"/>
                </a:endParaRPr>
              </a:p>
              <a:p>
                <a:pPr marL="0" indent="0" algn="ctr">
                  <a:lnSpc>
                    <a:spcPct val="70000"/>
                  </a:lnSpc>
                  <a:spcAft>
                    <a:spcPts val="800"/>
                  </a:spcAft>
                  <a:buNone/>
                </a:pPr>
                <a:endParaRPr lang="uk-UA" sz="11600" i="1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+mj-cs"/>
                </a:endParaRPr>
              </a:p>
              <a:p>
                <a:pPr marL="0" indent="0" algn="ctr">
                  <a:lnSpc>
                    <a:spcPct val="100000"/>
                  </a:lnSpc>
                  <a:spcAft>
                    <a:spcPts val="800"/>
                  </a:spcAft>
                  <a:buNone/>
                </a:pPr>
                <a:r>
                  <a:rPr lang="uk-UA" sz="11600" i="1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Розв</a:t>
                </a:r>
                <a:r>
                  <a:rPr lang="en-US" sz="11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’</a:t>
                </a:r>
                <a:r>
                  <a:rPr lang="uk-UA" sz="11600" i="1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язання</a:t>
                </a:r>
                <a:r>
                  <a:rPr lang="uk-UA" sz="11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:</a:t>
                </a:r>
                <a:r>
                  <a:rPr lang="ru-RU" sz="11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+mj-cs"/>
                  </a:rPr>
                  <a:t>   </a:t>
                </a:r>
              </a:p>
              <a:p>
                <a:pPr marL="0" indent="0">
                  <a:lnSpc>
                    <a:spcPct val="10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96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sSup>
                                <m:sSupPr>
                                  <m:ctrlPr>
                                    <a:rPr lang="ru-RU" sz="9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RU" sz="9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𝑈</m:t>
                                  </m:r>
                                </m:e>
                                <m:sup>
                                  <m:r>
                                    <a:rPr lang="ru-RU" sz="9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ʹ</m:t>
                                  </m:r>
                                </m:sup>
                              </m:sSup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sSup>
                                <m:sSupPr>
                                  <m:ctrlPr>
                                    <a:rPr lang="ru-RU" sz="9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RU" sz="9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𝑁</m:t>
                                  </m:r>
                                </m:e>
                                <m:sup>
                                  <m:r>
                                    <a:rPr lang="ru-RU" sz="96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ʹ</m:t>
                                  </m:r>
                                </m:sup>
                              </m:sSup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uk-UA" sz="96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                  </m:t>
                      </m:r>
                    </m:oMath>
                  </m:oMathPara>
                </a14:m>
                <a:endParaRPr lang="uk-UA" sz="9600" b="0" i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0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r>
                      <a:rPr lang="uk-UA" sz="96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ru-RU" sz="9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9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  <m:r>
                          <a:rPr lang="ru-RU" sz="9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9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ru-RU" sz="9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9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9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  <m:sSub>
                          <m:sSubPr>
                            <m:ctrlPr>
                              <a:rPr lang="ru-RU" sz="96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96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96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ru-RU" sz="96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ru-RU" sz="96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RU" sz="96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𝑁</m:t>
                                </m:r>
                              </m:e>
                              <m:sup>
                                <m:r>
                                  <a:rPr lang="ru-RU" sz="96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ʹ</m:t>
                                </m:r>
                              </m:sup>
                            </m:sSup>
                            <m:r>
                              <a:rPr lang="ru-RU" sz="96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96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96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ru-RU" sz="96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RU" sz="96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𝑈</m:t>
                                </m:r>
                              </m:e>
                              <m:sup>
                                <m:r>
                                  <a:rPr lang="ru-RU" sz="96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ʹ</m:t>
                                </m:r>
                              </m:sup>
                            </m:sSup>
                            <m:r>
                              <a:rPr lang="ru-RU" sz="96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96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uk-UA" sz="96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,     </m:t>
                    </m:r>
                    <m:sSub>
                      <m:sSubPr>
                        <m:ctrlPr>
                          <a:rPr lang="ru-RU" sz="96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ru-RU" sz="9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96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220 В</m:t>
                        </m:r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·</m:t>
                        </m:r>
                        <m:r>
                          <a:rPr lang="uk-UA" sz="96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a:rPr lang="uk-UA" sz="96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4,4 В</m:t>
                        </m:r>
                      </m:den>
                    </m:f>
                  </m:oMath>
                </a14:m>
                <a:r>
                  <a:rPr lang="ru-RU" sz="960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550</a:t>
                </a:r>
              </a:p>
              <a:p>
                <a:pPr marL="0" indent="0">
                  <a:lnSpc>
                    <a:spcPct val="10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96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96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0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96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ru-RU" sz="9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ru-RU" sz="9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ru-RU" sz="9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𝑈</m:t>
                                </m:r>
                                <m:r>
                                  <a:rPr lang="ru-RU" sz="9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</m:e>
                              <m:sub>
                                <m:r>
                                  <a:rPr lang="ru-RU" sz="9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·</m:t>
                            </m:r>
                            <m: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𝑁</m:t>
                            </m:r>
                            <m: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  <m:sSub>
                          <m:sSubPr>
                            <m:ctrlP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uk-UA" sz="96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,      </m:t>
                    </m:r>
                    <m:sSub>
                      <m:sSubPr>
                        <m:ctrlPr>
                          <a:rPr kumimoji="0" lang="ru-RU" sz="9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kumimoji="0" lang="ru-RU" sz="9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  <m:r>
                          <a:rPr kumimoji="0" lang="ru-RU" sz="9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kumimoji="0" lang="ru-RU" sz="9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kumimoji="0" lang="ru-RU" sz="96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kumimoji="0" lang="ru-RU" sz="96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uk-UA" sz="9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12 В·550</m:t>
                        </m:r>
                      </m:num>
                      <m:den>
                        <m:r>
                          <a:rPr kumimoji="0" lang="uk-UA" sz="9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220 В</m:t>
                        </m:r>
                      </m:den>
                    </m:f>
                  </m:oMath>
                </a14:m>
                <a:r>
                  <a:rPr lang="ru-RU" sz="960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30</a:t>
                </a:r>
              </a:p>
              <a:p>
                <a:pPr marL="0" indent="0">
                  <a:lnSpc>
                    <a:spcPct val="100000"/>
                  </a:lnSpc>
                  <a:spcAft>
                    <a:spcPts val="800"/>
                  </a:spcAft>
                  <a:buNone/>
                </a:pPr>
                <a:r>
                  <a:rPr lang="ru-RU" sz="9600" i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9600" i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Трансформатор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має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первинній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обмотці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550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витків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а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вторинна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обмотка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має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– 30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витків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sz="96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endParaRPr lang="ru-RU" sz="4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endParaRPr lang="ru-RU" sz="4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ru-RU" sz="4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48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endParaRPr lang="ru-RU" sz="8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endParaRPr lang="ru-RU" sz="8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12800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3043499" y="1300163"/>
                <a:ext cx="8311889" cy="4889500"/>
              </a:xfrm>
              <a:blipFill>
                <a:blip r:embed="rId7"/>
                <a:stretch>
                  <a:fillRect l="-1100" b="-810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D9EE447-826A-4317-8885-1FA0570CEF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39117" y="2189462"/>
            <a:ext cx="6097" cy="4029805"/>
          </a:xfrm>
          <a:prstGeom prst="rect">
            <a:avLst/>
          </a:prstGeom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1ACE8517-E756-4FD2-96C9-4F63C41A8D9F}"/>
              </a:ext>
            </a:extLst>
          </p:cNvPr>
          <p:cNvCxnSpPr>
            <a:cxnSpLocks/>
          </p:cNvCxnSpPr>
          <p:nvPr/>
        </p:nvCxnSpPr>
        <p:spPr>
          <a:xfrm>
            <a:off x="542732" y="4384723"/>
            <a:ext cx="23963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5801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BABB51-91CE-4649-94B8-183F854CA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E6C80-BDC0-437C-9D91-D1B36556F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505" y="1342278"/>
            <a:ext cx="10834883" cy="348409"/>
          </a:xfrm>
        </p:spPr>
        <p:txBody>
          <a:bodyPr>
            <a:normAutofit fontScale="90000"/>
          </a:bodyPr>
          <a:lstStyle/>
          <a:p>
            <a:r>
              <a:rPr kumimoji="0" lang="uk-UA" sz="31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№ </a:t>
            </a:r>
            <a:r>
              <a:rPr kumimoji="0" lang="en-US" sz="31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uk-UA" sz="31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яку силу струму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розрахований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провід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первинної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обмотки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зварювального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трансформатора,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вторинній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обмотці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максимальне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струму 100 А при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напрузі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40 В?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Напруга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первинній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обмотці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трансформатора 380 В.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Втратами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потужності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7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знехтувати</a:t>
            </a:r>
            <a:r>
              <a:rPr kumimoji="0" lang="ru-RU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uk-UA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kumimoji="0" lang="uk-UA" sz="27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en-US" sz="31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1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474874" y="1983545"/>
                <a:ext cx="4294721" cy="4540286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uk-UA" sz="112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Дано: </a:t>
                </a:r>
                <a:endParaRPr lang="ru-RU" sz="9600" i="1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І</m:t>
                          </m:r>
                        </m:e>
                        <m:sub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=100 А</m:t>
                      </m:r>
                    </m:oMath>
                  </m:oMathPara>
                </a14:m>
                <a:endParaRPr lang="en-US" sz="96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ru-RU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96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40</m:t>
                      </m:r>
                      <m:r>
                        <a:rPr lang="ru-RU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ru-RU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lang="en-US" sz="9600" i="1" dirty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=380 </m:t>
                      </m:r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lang="ru-RU" sz="96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96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uk-UA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?</m:t>
                      </m:r>
                    </m:oMath>
                  </m:oMathPara>
                </a14:m>
                <a:endParaRPr lang="ru-RU" sz="96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474874" y="1983545"/>
                <a:ext cx="4294721" cy="4540286"/>
              </a:xfrm>
              <a:blipFill>
                <a:blip r:embed="rId7"/>
                <a:stretch>
                  <a:fillRect l="-2983" t="-13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2786049" y="1983545"/>
                <a:ext cx="8569339" cy="4206117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 algn="ctr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uk-UA" sz="112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Розв</a:t>
                </a:r>
                <a:r>
                  <a:rPr lang="en-US" sz="112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’</a:t>
                </a:r>
                <a:r>
                  <a:rPr lang="uk-UA" sz="11200" i="1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язання</a:t>
                </a:r>
                <a:r>
                  <a:rPr lang="uk-UA" sz="112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uk-UA" sz="11200" b="1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ru-RU" sz="96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Втрати</a:t>
                </a:r>
                <a:r>
                  <a:rPr lang="ru-RU" sz="9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96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потужності</a:t>
                </a:r>
                <a:r>
                  <a:rPr lang="ru-RU" sz="9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96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відсутні</a:t>
                </a:r>
                <a:r>
                  <a:rPr lang="ru-RU" sz="9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тому: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ru-RU" sz="96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96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96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ru-RU" sz="96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𝐼</m:t>
                          </m:r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sub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ru-RU" sz="9600" i="1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96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ru-RU" sz="96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96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lang="ru-RU" sz="9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uk-UA" sz="96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,            </m:t>
                      </m:r>
                      <m:sSub>
                        <m:sSubPr>
                          <m:ctrlPr>
                            <a:rPr lang="ru-RU" sz="960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𝐼</m:t>
                          </m:r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sub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40 </m:t>
                          </m:r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𝐵</m:t>
                          </m:r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·</m:t>
                          </m:r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100 </m:t>
                          </m:r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</m:num>
                        <m:den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380 </m:t>
                          </m:r>
                          <m:r>
                            <a:rPr lang="ru-RU" sz="9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𝐵</m:t>
                          </m:r>
                        </m:den>
                      </m:f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=10</m:t>
                      </m:r>
                      <m:r>
                        <a:rPr lang="uk-UA" sz="9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,5 А </m:t>
                      </m:r>
                    </m:oMath>
                  </m:oMathPara>
                </a14:m>
                <a:endParaRPr lang="uk-UA" sz="9600" i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ru-RU" sz="9600" i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9600" i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r>
                  <a:rPr lang="ru-RU" sz="112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провід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первинної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обмотки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зварювального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трансформатора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повин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бути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розрахований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максимальну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силу струму 10,5 А.</a:t>
                </a:r>
                <a:endParaRPr lang="ru-RU" sz="9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1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12800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2786049" y="1983545"/>
                <a:ext cx="8569339" cy="4206117"/>
              </a:xfrm>
              <a:blipFill>
                <a:blip r:embed="rId8"/>
                <a:stretch>
                  <a:fillRect l="-1067" t="-2754" r="-1280" b="-15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D9EE447-826A-4317-8885-1FA0570CEFA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5035" y="1789880"/>
            <a:ext cx="6097" cy="402980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B754CDC-753D-4368-92B3-FC4C1BF2A9E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0505" y="3917323"/>
            <a:ext cx="2060627" cy="60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245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BABB51-91CE-4649-94B8-183F854CA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E6C80-BDC0-437C-9D91-D1B36556F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732" y="598500"/>
            <a:ext cx="10812656" cy="1205179"/>
          </a:xfrm>
        </p:spPr>
        <p:txBody>
          <a:bodyPr>
            <a:noAutofit/>
          </a:bodyPr>
          <a:lstStyle/>
          <a:p>
            <a: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№ 4: 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Первинна обмотка трансформатора для живлення радіоприймача має 12000 витків і ввімкнена в коло напругою 120 В. Яку кількість витків повинна мати вторинна обмотка, якщо її опір 0,5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uk-UA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Ом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Напруга розжарення радіоприймача 3,5 В при силі струму 1А. </a:t>
            </a:r>
            <a:br>
              <a:rPr kumimoji="0" lang="uk-UA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520504" y="1603717"/>
                <a:ext cx="4389121" cy="4905873"/>
              </a:xfrm>
            </p:spPr>
            <p:txBody>
              <a:bodyPr>
                <a:normAutofit fontScale="25000" lnSpcReduction="20000"/>
              </a:bodyPr>
              <a:lstStyle/>
              <a:p>
                <a:pPr marL="0" lvl="0" indent="0">
                  <a:lnSpc>
                    <a:spcPct val="120000"/>
                  </a:lnSpc>
                  <a:buNone/>
                </a:pP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Дано:</a:t>
                </a:r>
              </a:p>
              <a:p>
                <a:pPr marL="0" lv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80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8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8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ru-RU" sz="8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=1</m:t>
                      </m:r>
                      <m:r>
                        <a:rPr lang="uk-UA" sz="80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ru-RU" sz="8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00</m:t>
                      </m:r>
                      <m:r>
                        <a:rPr lang="en-US" sz="8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0</m:t>
                      </m:r>
                    </m:oMath>
                  </m:oMathPara>
                </a14:m>
                <a:endParaRPr lang="uk-UA" sz="8000" i="1" dirty="0">
                  <a:solidFill>
                    <a:prstClr val="black"/>
                  </a:solidFill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1000"/>
                  </a:spcBef>
                  <a:spcAft>
                    <a:spcPts val="80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en-US" sz="8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kumimoji="0" lang="ru-RU" sz="8000" b="0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kumimoji="0" lang="ru-RU" sz="8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kumimoji="0" lang="uk-UA" sz="8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12</m:t>
                      </m:r>
                      <m:r>
                        <a:rPr kumimoji="0" lang="ru-RU" sz="8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0</m:t>
                      </m:r>
                      <m:r>
                        <a:rPr kumimoji="0" lang="ru-RU" sz="8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kumimoji="0" lang="ru-RU" sz="8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lang="en-US" sz="8000" i="1" dirty="0">
                  <a:solidFill>
                    <a:prstClr val="black"/>
                  </a:solidFill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8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8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𝑅</m:t>
                          </m:r>
                          <m:r>
                            <a:rPr lang="en-US" sz="8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sub>
                          <m:r>
                            <a:rPr lang="uk-UA" sz="8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об</m:t>
                          </m:r>
                        </m:sub>
                      </m:sSub>
                      <m:r>
                        <a:rPr lang="ru-RU" sz="8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8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0,5 </m:t>
                      </m:r>
                      <m:r>
                        <a:rPr lang="uk-UA" sz="8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Ом</m:t>
                      </m:r>
                    </m:oMath>
                  </m:oMathPara>
                </a14:m>
                <a:endParaRPr lang="uk-UA" sz="8000" b="0" i="1" dirty="0">
                  <a:solidFill>
                    <a:prstClr val="black"/>
                  </a:solidFill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1000"/>
                  </a:spcBef>
                  <a:spcAft>
                    <a:spcPts val="80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en-US" sz="8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kumimoji="0" lang="uk-UA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с</m:t>
                          </m:r>
                        </m:sub>
                      </m:sSub>
                      <m:r>
                        <a:rPr kumimoji="0" lang="ru-RU" sz="8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kumimoji="0" lang="uk-UA" sz="8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3,5 </m:t>
                      </m:r>
                      <m:r>
                        <a:rPr kumimoji="0" lang="ru-RU" sz="8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lang="ru-RU" sz="8000" dirty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20000"/>
                  </a:lnSpc>
                  <a:spcAft>
                    <a:spcPts val="800"/>
                  </a:spcAft>
                  <a:buNone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𝐼</m:t>
                        </m:r>
                      </m:e>
                      <m:sub>
                        <m:r>
                          <a:rPr lang="en-US" sz="80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ru-RU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uk-UA" sz="8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=1 А</a:t>
                </a:r>
              </a:p>
              <a:p>
                <a:pPr marL="0" lv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8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8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8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8000" b="0" i="0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ru-RU" sz="8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uk-UA" sz="8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?</m:t>
                      </m:r>
                    </m:oMath>
                  </m:oMathPara>
                </a14:m>
                <a:endParaRPr lang="ru-RU" sz="8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520504" y="1603717"/>
                <a:ext cx="4389121" cy="4905873"/>
              </a:xfrm>
              <a:blipFill>
                <a:blip r:embed="rId6"/>
                <a:stretch>
                  <a:fillRect l="-2083" t="-9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2739453" y="1553589"/>
                <a:ext cx="9474775" cy="4705911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 algn="ctr">
                  <a:lnSpc>
                    <a:spcPct val="120000"/>
                  </a:lnSpc>
                  <a:spcAft>
                    <a:spcPts val="800"/>
                  </a:spcAft>
                  <a:buNone/>
                </a:pP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Розв</a:t>
                </a:r>
                <a:r>
                  <a:rPr lang="en-US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’</a:t>
                </a:r>
                <a:r>
                  <a:rPr lang="uk-UA" sz="9600" i="1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язання</a:t>
                </a: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:r>
                  <a:rPr lang="ru-RU" sz="24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8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Коефіцієнт трансформації:    </a:t>
                </a:r>
                <a14:m>
                  <m:oMath xmlns:m="http://schemas.openxmlformats.org/officeDocument/2006/math">
                    <m:r>
                      <a:rPr lang="en-US" sz="800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𝑘</m:t>
                    </m:r>
                    <m:r>
                      <a:rPr lang="ru-RU" sz="8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ℰ</m:t>
                        </m:r>
                        <m:sSub>
                          <m:sSubPr>
                            <m:ctrlP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ℰ</m:t>
                            </m:r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ru-RU" sz="8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𝑁</m:t>
                            </m:r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𝑁</m:t>
                            </m:r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800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,        </a:t>
                </a:r>
                <a14:m>
                  <m:oMath xmlns:m="http://schemas.openxmlformats.org/officeDocument/2006/math">
                    <m:r>
                      <a:rPr lang="ru-RU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ℰ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8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ru-RU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𝑈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8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endParaRPr lang="en-US" sz="8000" b="0" i="1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:r>
                  <a:rPr lang="uk-UA" sz="8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Закон Ома для повного кола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uk-UA" sz="80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:</m:t>
                    </m:r>
                    <m:r>
                      <m:rPr>
                        <m:nor/>
                      </m:rPr>
                      <a:rPr lang="en-US" sz="80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  <m:r>
                      <m:rPr>
                        <m:nor/>
                      </m:rPr>
                      <a:rPr lang="ru-RU" sz="80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𝐼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ru-RU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ℰ</m:t>
                            </m:r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+</m:t>
                        </m:r>
                        <m:sSub>
                          <m:sSubPr>
                            <m:ctrlP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uk-UA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об</m:t>
                            </m:r>
                          </m:sub>
                        </m:sSub>
                      </m:den>
                    </m:f>
                    <m:r>
                      <a:rPr lang="uk-UA" sz="8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   </m:t>
                    </m:r>
                  </m:oMath>
                </a14:m>
                <a:endParaRPr lang="uk-UA" sz="8000" b="0" i="1" dirty="0">
                  <a:solidFill>
                    <a:prstClr val="black"/>
                  </a:solidFill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r>
                      <a:rPr lang="uk-UA" sz="8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                                        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ℰ</m:t>
                        </m:r>
                        <m:eqArr>
                          <m:eqArrPr>
                            <m:ctrlP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e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</m:eqAr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𝐼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uk-UA" sz="8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sub>
                    </m:sSub>
                    <m:r>
                      <a:rPr lang="ru-RU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+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uk-UA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об</m:t>
                        </m:r>
                      </m:sub>
                    </m:sSub>
                  </m:oMath>
                </a14:m>
                <a:r>
                  <a:rPr lang="uk-UA" sz="8000" b="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𝐼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sub>
                    </m:sSub>
                    <m:r>
                      <a:rPr lang="ru-RU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𝐼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uk-UA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об</m:t>
                        </m:r>
                      </m:sub>
                    </m:sSub>
                    <m:r>
                      <a:rPr lang="uk-UA" sz="8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uk-UA" sz="8000" b="0" i="1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:r>
                  <a:rPr lang="uk-UA" sz="8000" b="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Закон  </a:t>
                </a:r>
                <a:r>
                  <a:rPr lang="uk-UA" sz="8000" b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Ома</a:t>
                </a:r>
                <a:r>
                  <a:rPr lang="uk-UA" sz="8000" b="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для ділянки кола: </a:t>
                </a:r>
                <a:r>
                  <a:rPr lang="en-US" sz="8000" b="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  <m:eqArr>
                          <m:eqArrPr>
                            <m:ctrlP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e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</m:eqArr>
                      </m:e>
                      <m:sub>
                        <m:r>
                          <a:rPr lang="uk-UA" sz="8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с</m:t>
                        </m:r>
                      </m:sub>
                    </m:sSub>
                    <m:r>
                      <a:rPr lang="en-US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𝐼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uk-UA" sz="8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с</m:t>
                        </m:r>
                      </m:sub>
                    </m:sSub>
                  </m:oMath>
                </a14:m>
                <a:endParaRPr lang="uk-UA" sz="8000" i="1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ℰ</m:t>
                        </m:r>
                        <m:eqArr>
                          <m:eqArrPr>
                            <m:ctrlPr>
                              <a:rPr lang="en-US" sz="80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80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e>
                            <m:r>
                              <a:rPr lang="ru-RU" sz="8000" b="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</m:eqArr>
                      </m:e>
                      <m:sub>
                        <m:r>
                          <a:rPr lang="ru-RU" sz="80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8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 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𝐼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uk-UA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об</m:t>
                        </m:r>
                      </m:sub>
                    </m:sSub>
                    <m:r>
                      <a:rPr lang="en-US" sz="8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ru-RU" sz="80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  <m:eqArr>
                          <m:eqArrPr>
                            <m:ctrlP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e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</m:eqArr>
                      </m:e>
                      <m:sub>
                        <m:r>
                          <a:rPr lang="uk-UA" sz="8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с</m:t>
                        </m:r>
                      </m:sub>
                    </m:sSub>
                  </m:oMath>
                </a14:m>
                <a:endParaRPr lang="en-US" sz="8000" b="0" i="1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0" lang="ru-RU" sz="8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kumimoji="0" lang="en-US" sz="8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  <m:t>𝑁</m:t>
                        </m:r>
                      </m:e>
                      <m:sub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kumimoji="0" lang="uk-UA" sz="8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kumimoji="0" lang="ru-RU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0" lang="ru-RU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kumimoji="0" lang="en-US" sz="8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  <m:t>𝑁</m:t>
                            </m:r>
                          </m:e>
                          <m:sub>
                            <m:r>
                              <a:rPr kumimoji="0" lang="uk-UA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ℰ</m:t>
                            </m:r>
                            <m:eqArr>
                              <m:eqArrPr>
                                <m:ctrlPr>
                                  <a:rPr lang="en-US" sz="80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eqArrPr>
                              <m:e>
                                <m:r>
                                  <a:rPr lang="en-US" sz="80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</m:e>
                              <m:e>
                                <m:r>
                                  <a:rPr lang="ru-RU" sz="80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</m:e>
                            </m:eqArr>
                          </m:e>
                          <m:sub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ℰ</m:t>
                        </m:r>
                        <m:sSub>
                          <m:sSubPr>
                            <m:ctrlP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kumimoji="0" lang="uk-UA" sz="8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kumimoji="0" lang="ru-RU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0" lang="ru-RU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kumimoji="0" lang="en-US" sz="8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  <m:t>𝑁</m:t>
                            </m:r>
                          </m:e>
                          <m:sub>
                            <m:r>
                              <a:rPr kumimoji="0" lang="uk-UA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(</m:t>
                        </m:r>
                        <m:sSub>
                          <m:sSubPr>
                            <m:ctrlP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𝐼</m:t>
                            </m:r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+</m:t>
                        </m:r>
                        <m:sSub>
                          <m:sSubPr>
                            <m:ctrlPr>
                              <a:rPr kumimoji="0" lang="ru-RU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kumimoji="0" lang="uk-UA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Calibri"/>
                                <a:cs typeface="Times New Roman"/>
                              </a:rPr>
                              <m:t>𝑈</m:t>
                            </m:r>
                          </m:e>
                          <m:sub>
                            <m:r>
                              <a:rPr kumimoji="0" lang="uk-UA" sz="8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  <m:t>с</m:t>
                            </m:r>
                          </m:sub>
                        </m:sSub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kumimoji="0" lang="ru-RU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kumimoji="0" lang="uk-UA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Calibri"/>
                                <a:cs typeface="Times New Roman"/>
                              </a:rPr>
                              <m:t>𝑈</m:t>
                            </m:r>
                          </m:e>
                          <m:sub>
                            <m:r>
                              <a:rPr kumimoji="0" lang="uk-UA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kumimoji="0" lang="uk-UA" sz="8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/>
                        <a:cs typeface="Times New Roman"/>
                      </a:rPr>
                      <m:t>                  </m:t>
                    </m:r>
                    <m:sSub>
                      <m:sSubPr>
                        <m:ctrlPr>
                          <a:rPr kumimoji="0" lang="ru-RU" sz="8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kumimoji="0" lang="en-US" sz="8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  <m:t>𝑁</m:t>
                        </m:r>
                      </m:e>
                      <m:sub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kumimoji="0" lang="uk-UA" sz="8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kumimoji="0" lang="ru-RU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12000(1</m:t>
                        </m:r>
                        <m:r>
                          <a:rPr kumimoji="0" lang="en-US" sz="8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  <m:t>𝐴</m:t>
                        </m:r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∙0,5</m:t>
                        </m:r>
                        <m:r>
                          <a:rPr kumimoji="0" lang="en-US" sz="8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  <m:t> </m:t>
                        </m:r>
                        <m:r>
                          <a:rPr kumimoji="0" lang="uk-UA" sz="8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  <m:t>Ом</m:t>
                        </m:r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+3,5</m:t>
                        </m:r>
                        <m:r>
                          <a:rPr kumimoji="0" lang="uk-UA" sz="8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  <m:t> В</m:t>
                        </m:r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)</m:t>
                        </m:r>
                      </m:num>
                      <m:den>
                        <m:r>
                          <a:rPr kumimoji="0" lang="uk-UA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Calibri"/>
                            <a:cs typeface="Times New Roman"/>
                          </a:rPr>
                          <m:t>120</m:t>
                        </m:r>
                        <m:r>
                          <a:rPr kumimoji="0" lang="uk-UA" sz="8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/>
                            <a:cs typeface="Times New Roman"/>
                          </a:rPr>
                          <m:t> В</m:t>
                        </m:r>
                      </m:den>
                    </m:f>
                  </m:oMath>
                </a14:m>
                <a:r>
                  <a:rPr kumimoji="0" lang="uk-UA" sz="8000" b="0" i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/>
                    <a:cs typeface="Times New Roman" panose="02020603050405020304" pitchFamily="18" charset="0"/>
                  </a:rPr>
                  <a:t> = 400</a:t>
                </a:r>
                <a:endParaRPr lang="uk-UA" sz="8000" i="1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:r>
                  <a:rPr lang="ru-RU" sz="8000" i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8000" i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r>
                  <a:rPr lang="en-US" sz="8000" i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sz="8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Вторинна обмотка повинна мати 400 витків</a:t>
                </a:r>
                <a:r>
                  <a:rPr lang="ru-RU" sz="8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sz="8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8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12800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2739453" y="1553589"/>
                <a:ext cx="9474775" cy="4705911"/>
              </a:xfrm>
              <a:blipFill>
                <a:blip r:embed="rId7"/>
                <a:stretch>
                  <a:fillRect l="-643" t="-1036" b="-69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D9EE447-826A-4317-8885-1FA0570CEF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90518" y="1958426"/>
            <a:ext cx="6097" cy="4029805"/>
          </a:xfrm>
          <a:prstGeom prst="rect">
            <a:avLst/>
          </a:prstGeom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183E652C-0DB8-43BC-965E-70DB74B67389}"/>
              </a:ext>
            </a:extLst>
          </p:cNvPr>
          <p:cNvCxnSpPr>
            <a:cxnSpLocks/>
          </p:cNvCxnSpPr>
          <p:nvPr/>
        </p:nvCxnSpPr>
        <p:spPr>
          <a:xfrm>
            <a:off x="536635" y="4266579"/>
            <a:ext cx="205388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93862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BABB51-91CE-4649-94B8-183F854CA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48745"/>
            <a:ext cx="12191999" cy="690674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E6C80-BDC0-437C-9D91-D1B36556F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046" y="570396"/>
            <a:ext cx="10722342" cy="1120291"/>
          </a:xfrm>
        </p:spPr>
        <p:txBody>
          <a:bodyPr>
            <a:noAutofit/>
          </a:bodyPr>
          <a:lstStyle/>
          <a:p>
            <a:r>
              <a:rPr kumimoji="0" lang="uk-UA" sz="2000" b="1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№ 5: </a:t>
            </a:r>
            <a:r>
              <a:rPr kumimoji="0" lang="uk-U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 електромережі під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’</a:t>
            </a:r>
            <a:r>
              <a:rPr kumimoji="0" lang="uk-UA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єднаний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uk-U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знижувальний трансформатор, коефіцієнт трансформації якого дорівнює 5. Опір вторинної обмотки трансформатора дорівнює 0,4 </a:t>
            </a:r>
            <a:r>
              <a:rPr kumimoji="0" lang="uk-UA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Ом</a:t>
            </a:r>
            <a:r>
              <a:rPr kumimoji="0" lang="uk-U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, </a:t>
            </a:r>
            <a:r>
              <a:rPr lang="uk-UA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опір корисного навантаження – 4 </a:t>
            </a:r>
            <a:r>
              <a:rPr lang="uk-UA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</a:t>
            </a:r>
            <a:r>
              <a:rPr lang="uk-UA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Визначте напругу в мережі живлення, до якої під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єднаний</a:t>
            </a:r>
            <a:r>
              <a:rPr lang="uk-UA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трансформатор, якщо напруга на корисному навантаженні дорівнює 40 В. Опором первинної обмотки знехтуйте. Відповідь подайте у вольтах. </a:t>
            </a:r>
            <a:endParaRPr lang="ru-RU" sz="24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520505" y="1817828"/>
                <a:ext cx="4389121" cy="4691762"/>
              </a:xfrm>
            </p:spPr>
            <p:txBody>
              <a:bodyPr>
                <a:normAutofit fontScale="25000" lnSpcReduction="20000"/>
              </a:bodyPr>
              <a:lstStyle/>
              <a:p>
                <a:pPr marL="0" lvl="0" indent="0">
                  <a:buNone/>
                </a:pP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Дано: </a:t>
                </a:r>
              </a:p>
              <a:p>
                <a:pPr marL="0" lvl="0" indent="0">
                  <a:lnSpc>
                    <a:spcPct val="120000"/>
                  </a:lnSpc>
                  <a:buNone/>
                </a:pPr>
                <a:r>
                  <a:rPr lang="en-US" sz="8000" i="1" dirty="0">
                    <a:solidFill>
                      <a:prstClr val="black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k</a:t>
                </a:r>
                <a14:m>
                  <m:oMath xmlns:m="http://schemas.openxmlformats.org/officeDocument/2006/math">
                    <m:r>
                      <a:rPr lang="ru-RU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80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5</m:t>
                    </m:r>
                  </m:oMath>
                </a14:m>
                <a:endParaRPr lang="en-US" sz="8000" i="1" dirty="0">
                  <a:solidFill>
                    <a:prstClr val="black"/>
                  </a:solidFill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8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b>
                          <m:r>
                            <a:rPr kumimoji="0" lang="uk-UA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об</m:t>
                          </m:r>
                        </m:sub>
                      </m:sSub>
                      <m:r>
                        <a:rPr kumimoji="0" lang="ru-RU" sz="8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kumimoji="0" lang="uk-UA" sz="8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0,4 Ом </m:t>
                      </m:r>
                    </m:oMath>
                  </m:oMathPara>
                </a14:m>
                <a:endParaRPr kumimoji="0" lang="uk-UA" sz="8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en-US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b>
                          <m:r>
                            <a:rPr kumimoji="0" lang="en-US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𝑐</m:t>
                          </m:r>
                        </m:sub>
                      </m:sSub>
                      <m:r>
                        <a:rPr kumimoji="0" lang="ru-RU" sz="8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kumimoji="0" lang="en-US" sz="8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4 </m:t>
                      </m:r>
                      <m:r>
                        <a:rPr kumimoji="0" lang="uk-UA" sz="8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Ом</m:t>
                      </m:r>
                    </m:oMath>
                  </m:oMathPara>
                </a14:m>
                <a:endParaRPr kumimoji="0" lang="uk-UA" sz="8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en-US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kumimoji="0" lang="en-US" sz="8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𝑐</m:t>
                          </m:r>
                        </m:sub>
                      </m:sSub>
                      <m:r>
                        <a:rPr kumimoji="0" lang="ru-RU" sz="8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kumimoji="0" lang="en-US" sz="8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40 </m:t>
                      </m:r>
                      <m:r>
                        <a:rPr kumimoji="0" lang="en-US" sz="8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kumimoji="0" lang="en-US" sz="8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uk-UA" sz="8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kumimoji="0" lang="uk-UA" sz="8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8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8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8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80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ru-RU" sz="8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uk-UA" sz="8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?</m:t>
                      </m:r>
                    </m:oMath>
                  </m:oMathPara>
                </a14:m>
                <a:endParaRPr lang="ru-RU" sz="80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520505" y="1817828"/>
                <a:ext cx="4389121" cy="4691762"/>
              </a:xfrm>
              <a:blipFill>
                <a:blip r:embed="rId7"/>
                <a:stretch>
                  <a:fillRect l="-2083" t="-31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3041438" y="1817828"/>
                <a:ext cx="8975131" cy="4469776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 algn="ctr">
                  <a:lnSpc>
                    <a:spcPct val="120000"/>
                  </a:lnSpc>
                  <a:spcAft>
                    <a:spcPts val="800"/>
                  </a:spcAft>
                  <a:buNone/>
                </a:pP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Розв</a:t>
                </a:r>
                <a:r>
                  <a:rPr lang="en-US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’</a:t>
                </a:r>
                <a:r>
                  <a:rPr lang="uk-UA" sz="9600" i="1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язання</a:t>
                </a: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:r>
                  <a:rPr lang="uk-UA" sz="8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Трансформатор працює в режимі навантаження: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r>
                      <a:rPr lang="en-US" sz="800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𝑘</m:t>
                    </m:r>
                    <m:r>
                      <a:rPr lang="ru-RU" sz="8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ℰ</m:t>
                        </m:r>
                        <m:sSub>
                          <m:sSubPr>
                            <m:ctrlP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ℰ</m:t>
                            </m:r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uk-UA" sz="80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,  </m:t>
                    </m:r>
                    <m:r>
                      <a:rPr lang="uk-UA" sz="80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      </m:t>
                    </m:r>
                    <m:r>
                      <a:rPr lang="ru-RU" sz="8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ℰ</m:t>
                    </m:r>
                    <m:sSub>
                      <m:sSubPr>
                        <m:ctrlP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8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ru-RU" sz="8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𝑈</m:t>
                    </m:r>
                    <m:sSub>
                      <m:sSubPr>
                        <m:ctrlP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8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,      тоді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8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ru-RU" sz="80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ru-RU" sz="80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8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𝑘</m:t>
                    </m:r>
                    <m:sSub>
                      <m:sSubPr>
                        <m:ctrlP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ℰ</m:t>
                        </m:r>
                        <m: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ru-RU" sz="8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ru-RU" sz="8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За законом Ома</a:t>
                </a:r>
                <a:r>
                  <a:rPr lang="uk-UA" sz="8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8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ru-RU" sz="8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80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𝐼</m:t>
                        </m:r>
                        <m: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ru-RU" sz="8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ℰ</m:t>
                            </m:r>
                            <m: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+</m:t>
                        </m:r>
                        <m:sSub>
                          <m:sSubPr>
                            <m:ctrlP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uk-UA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об</m:t>
                            </m:r>
                          </m:sub>
                        </m:sSub>
                      </m:den>
                    </m:f>
                    <m:r>
                      <a:rPr lang="ru-RU" sz="8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𝑈</m:t>
                            </m:r>
                          </m:e>
                          <m:sub>
                            <m: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</m:den>
                    </m:f>
                    <m:r>
                      <a:rPr lang="ru-RU" sz="80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ru-RU" sz="8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ℰ</m:t>
                        </m:r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ru-RU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sub>
                    </m:sSub>
                    <m:r>
                      <a:rPr lang="ru-RU" sz="8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f>
                      <m:fPr>
                        <m:ctrlPr>
                          <a:rPr lang="ru-RU" sz="8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  <m:sSub>
                          <m:sSubPr>
                            <m:ctrlP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k-UA" sz="80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uk-UA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об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</m:den>
                    </m:f>
                    <m:r>
                      <a:rPr lang="ru-RU" sz="80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ru-RU" sz="8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</a:t>
                </a:r>
                <a:endParaRPr lang="ru-RU" sz="80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ru-RU" sz="8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Звідси </a:t>
                </a:r>
                <a:r>
                  <a:rPr lang="en-US" sz="8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80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ℰ</m:t>
                        </m:r>
                        <m: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ru-RU" sz="8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sub>
                    </m:sSub>
                    <m:r>
                      <a:rPr lang="ru-RU" sz="8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(1+</m:t>
                    </m:r>
                    <m:f>
                      <m:fPr>
                        <m:ctrlPr>
                          <a:rPr lang="ru-RU" sz="8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uk-UA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об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lang="en-US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lang="ru-RU" sz="8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</m:den>
                    </m:f>
                    <m:r>
                      <a:rPr lang="ru-RU" sz="8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ru-RU" sz="8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ru-RU" sz="8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Тоді </a:t>
                </a:r>
                <a:r>
                  <a:rPr lang="ru-RU" sz="8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напруга</a:t>
                </a:r>
                <a:r>
                  <a:rPr lang="ru-RU" sz="8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 </a:t>
                </a:r>
                <a:r>
                  <a:rPr lang="ru-RU" sz="8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первинній</a:t>
                </a:r>
                <a:r>
                  <a:rPr lang="ru-RU" sz="8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8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обмотці</a:t>
                </a:r>
                <a:r>
                  <a:rPr lang="ru-RU" sz="8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ru-RU" sz="8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kumimoji="0" lang="en-US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  <m:r>
                          <a:rPr kumimoji="0" lang="en-US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kumimoji="0" lang="ru-RU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kumimoji="0" lang="ru-RU" sz="8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kumimoji="0" lang="ru-RU" sz="8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𝑘</m:t>
                    </m:r>
                    <m:sSub>
                      <m:sSubPr>
                        <m:ctrlPr>
                          <a:rPr kumimoji="0" lang="ru-RU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kumimoji="0" lang="ru-RU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  <m:r>
                          <a:rPr kumimoji="0" lang="ru-RU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kumimoji="0" lang="ru-RU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sub>
                    </m:sSub>
                    <m:r>
                      <a:rPr kumimoji="0" lang="ru-RU" sz="8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(1+</m:t>
                    </m:r>
                    <m:f>
                      <m:fPr>
                        <m:ctrlPr>
                          <a:rPr kumimoji="0" lang="ru-RU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0" lang="ru-RU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kumimoji="0" lang="en-US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kumimoji="0" lang="uk-UA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об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kumimoji="0" lang="ru-RU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  <m:r>
                              <a:rPr kumimoji="0" lang="en-US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</m:e>
                          <m:sub>
                            <m:r>
                              <a:rPr kumimoji="0" lang="ru-RU" sz="8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kumimoji="0" lang="ru-RU" sz="8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den>
                    </m:f>
                    <m:r>
                      <a:rPr kumimoji="0" lang="ru-RU" sz="8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kumimoji="0" lang="ru-RU" sz="8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ru-RU" sz="8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  <m:r>
                          <a:rPr lang="en-US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ru-RU" sz="8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80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5·40 В</m:t>
                    </m:r>
                    <m:r>
                      <a:rPr lang="ru-RU" sz="800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8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(1+</m:t>
                    </m:r>
                    <m:f>
                      <m:fPr>
                        <m:ctrlP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80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0,4 Ом</m:t>
                        </m:r>
                      </m:num>
                      <m:den>
                        <m:r>
                          <a:rPr lang="uk-UA" sz="80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 Ом</m:t>
                        </m:r>
                        <m:r>
                          <a:rPr lang="ru-RU" sz="8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den>
                    </m:f>
                    <m:r>
                      <a:rPr lang="ru-RU" sz="8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)=</m:t>
                    </m:r>
                  </m:oMath>
                </a14:m>
                <a:r>
                  <a:rPr lang="ru-RU" sz="8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220 В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ru-RU" sz="8000" i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8000" i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ru-RU" sz="8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Напруга</a:t>
                </a:r>
                <a:r>
                  <a:rPr lang="ru-RU" sz="8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</a:t>
                </a:r>
                <a:r>
                  <a:rPr lang="ru-RU" sz="8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мережі</a:t>
                </a:r>
                <a:r>
                  <a:rPr lang="ru-RU" sz="8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8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живлення</a:t>
                </a:r>
                <a:r>
                  <a:rPr lang="ru-RU" sz="8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становить 220 В.</a:t>
                </a:r>
                <a:endParaRPr lang="ru-RU" sz="8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1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3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7200" dirty="0"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uk-UA" sz="9600" dirty="0"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48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endParaRPr lang="ru-RU" sz="8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endParaRPr lang="ru-RU" sz="1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8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12800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3041438" y="1817828"/>
                <a:ext cx="8975131" cy="4469776"/>
              </a:xfrm>
              <a:blipFill>
                <a:blip r:embed="rId8"/>
                <a:stretch>
                  <a:fillRect l="-747" t="-1091" b="-68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D9EE447-826A-4317-8885-1FA0570CEFA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13464" y="1931529"/>
            <a:ext cx="6097" cy="402980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A3C57D1F-C5C7-42A5-9D5D-25ECFD47509E}"/>
              </a:ext>
            </a:extLst>
          </p:cNvPr>
          <p:cNvCxnSpPr/>
          <p:nvPr/>
        </p:nvCxnSpPr>
        <p:spPr>
          <a:xfrm>
            <a:off x="510478" y="3789134"/>
            <a:ext cx="23029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5457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BABB51-91CE-4649-94B8-183F854CA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E6C80-BDC0-437C-9D91-D1B36556F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732" y="901592"/>
            <a:ext cx="10812656" cy="789096"/>
          </a:xfrm>
        </p:spPr>
        <p:txBody>
          <a:bodyPr>
            <a:noAutofit/>
          </a:bodyPr>
          <a:lstStyle/>
          <a:p>
            <a: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№ 6:</a:t>
            </a:r>
            <a: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трансформатора із ККД 90 %, що знижує напругу від 600 В до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В, підключені 300 гучномовців зі струмом 6 </a:t>
            </a:r>
            <a:r>
              <a:rPr lang="uk-UA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uk-UA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кожному. Обчислити споживану трансформатором потужність.</a:t>
            </a:r>
            <a:br>
              <a:rPr lang="uk-UA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en-US" sz="240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542732" y="1690688"/>
                <a:ext cx="4449090" cy="4818902"/>
              </a:xfrm>
            </p:spPr>
            <p:txBody>
              <a:bodyPr>
                <a:normAutofit fontScale="25000" lnSpcReduction="20000"/>
              </a:bodyPr>
              <a:lstStyle/>
              <a:p>
                <a:pPr marL="0" lvl="0" indent="0">
                  <a:lnSpc>
                    <a:spcPct val="120000"/>
                  </a:lnSpc>
                  <a:buNone/>
                </a:pP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Дано: </a:t>
                </a:r>
              </a:p>
              <a:p>
                <a:pPr marL="0" lv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9600" i="1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𝜂</m:t>
                      </m:r>
                      <m:r>
                        <a:rPr lang="ru-RU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96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90 %=0,9</m:t>
                      </m:r>
                    </m:oMath>
                  </m:oMathPara>
                </a14:m>
                <a:endParaRPr lang="uk-UA" sz="9600" b="0" i="1" dirty="0">
                  <a:solidFill>
                    <a:prstClr val="black"/>
                  </a:solidFill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20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ru-RU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96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600</m:t>
                      </m:r>
                      <m:r>
                        <a:rPr lang="ru-RU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ru-RU" sz="96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lang="ru-RU" sz="9600" i="1" dirty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7000"/>
                  </a:lnSpc>
                  <a:spcBef>
                    <a:spcPts val="1000"/>
                  </a:spcBef>
                  <a:spcAft>
                    <a:spcPts val="80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9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en-US" sz="9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kumimoji="0" lang="en-US" sz="9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kumimoji="0" lang="ru-RU" sz="9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kumimoji="0" lang="uk-UA" sz="9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30 </m:t>
                      </m:r>
                      <m:r>
                        <a:rPr kumimoji="0" lang="ru-RU" sz="9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𝐵</m:t>
                      </m:r>
                    </m:oMath>
                  </m:oMathPara>
                </a14:m>
                <a:endParaRPr kumimoji="0" lang="en-US" sz="96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US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</a:t>
                </a: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300</a:t>
                </a:r>
              </a:p>
              <a:p>
                <a:pPr marL="0" lv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en-US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</a:t>
                </a: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 </a:t>
                </a:r>
                <a:r>
                  <a:rPr lang="uk-UA" sz="9600" i="1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мА</a:t>
                </a: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6 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9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9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10</m:t>
                        </m:r>
                      </m:e>
                      <m:sup>
                        <m:r>
                          <a:rPr lang="uk-UA" sz="9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ru-RU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А</a:t>
                </a:r>
              </a:p>
              <a:p>
                <a:pPr marL="0" lv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96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uk-UA" sz="96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96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ru-RU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uk-UA" sz="96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?</m:t>
                      </m:r>
                    </m:oMath>
                  </m:oMathPara>
                </a14:m>
                <a:endParaRPr lang="ru-RU" sz="96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856880C8-4F82-4511-B78F-0F44A5B9959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542732" y="1690688"/>
                <a:ext cx="4449090" cy="4818902"/>
              </a:xfrm>
              <a:blipFill>
                <a:blip r:embed="rId7"/>
                <a:stretch>
                  <a:fillRect l="-2055" t="-10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3368540" y="1552074"/>
                <a:ext cx="8648030" cy="4735530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 algn="ctr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Розв</a:t>
                </a:r>
                <a:r>
                  <a:rPr lang="en-US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’</a:t>
                </a:r>
                <a:r>
                  <a:rPr lang="uk-UA" sz="9600" i="1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язання</a:t>
                </a:r>
                <a:r>
                  <a:rPr lang="uk-UA" sz="96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ru-RU" sz="2400" i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r>
                      <a:rPr lang="uk-UA" sz="960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К</m:t>
                    </m:r>
                    <m:r>
                      <a:rPr lang="uk-UA" sz="96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КД трансформатора: </m:t>
                    </m:r>
                    <m:r>
                      <a:rPr lang="en-US" sz="9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𝜂</m:t>
                    </m:r>
                    <m:r>
                      <a:rPr lang="ru-RU" sz="9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9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9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9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Р </m:t>
                            </m:r>
                          </m:e>
                          <m:sub>
                            <m:r>
                              <a:rPr lang="ru-RU" sz="9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9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ru-RU" sz="9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Р </m:t>
                            </m:r>
                          </m:e>
                          <m:sub>
                            <m:r>
                              <a:rPr lang="ru-RU" sz="9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uk-UA" sz="9600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Р </m:t>
                          </m:r>
                        </m:e>
                        <m:sub>
                          <m:r>
                            <a:rPr lang="ru-RU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kumimoji="0" lang="ru-RU" sz="9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kumimoji="0" lang="ru-RU" sz="9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kumimoji="0" lang="ru-RU" sz="9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ru-RU" sz="9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Р </m:t>
                              </m:r>
                            </m:e>
                            <m:sub>
                              <m:r>
                                <a:rPr kumimoji="0" lang="ru-RU" sz="9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en-US" sz="96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𝜂</m:t>
                          </m:r>
                        </m:den>
                      </m:f>
                    </m:oMath>
                  </m:oMathPara>
                </a14:m>
                <a:endParaRPr lang="ru-RU" sz="9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96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Р </m:t>
                        </m:r>
                      </m:e>
                      <m:sub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ru-RU" sz="9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І </m:t>
                        </m:r>
                      </m:e>
                      <m:sub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  <m:sub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ru-RU" sz="9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        де</a:t>
                </a:r>
                <a:r>
                  <a:rPr lang="en-US" sz="9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9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9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9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І </m:t>
                        </m:r>
                      </m:e>
                      <m:sub>
                        <m:r>
                          <a:rPr lang="ru-RU" sz="9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ru-RU" sz="96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ru-RU" sz="96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𝑛𝐼</m:t>
                    </m:r>
                  </m:oMath>
                </a14:m>
                <a:endParaRPr lang="en-US" sz="9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9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ru-RU" sz="9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Р </m:t>
                          </m:r>
                        </m:e>
                        <m:sub>
                          <m:r>
                            <a:rPr kumimoji="0" lang="ru-RU" sz="9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kumimoji="0" lang="ru-RU" sz="9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kumimoji="0" lang="ru-RU" sz="9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kumimoji="0" lang="ru-RU" sz="9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96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𝑛𝐼</m:t>
                              </m:r>
                              <m:r>
                                <m:rPr>
                                  <m:nor/>
                                </m:rPr>
                                <a:rPr lang="en-US" sz="9600" dirty="0">
                                  <a:solidFill>
                                    <a:prstClr val="black"/>
                                  </a:solidFill>
                                  <a:latin typeface="Times New Roman" panose="020206030504050203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a:rPr kumimoji="0" lang="en-US" sz="9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𝑈</m:t>
                              </m:r>
                              <m:r>
                                <a:rPr kumimoji="0" lang="ru-RU" sz="9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</m:e>
                            <m:sub>
                              <m:r>
                                <a:rPr kumimoji="0" lang="ru-RU" sz="96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kumimoji="0" lang="en-US" sz="9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𝜂</m:t>
                          </m:r>
                        </m:den>
                      </m:f>
                    </m:oMath>
                  </m:oMathPara>
                </a14:m>
                <a:endParaRPr lang="en-US" sz="9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96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Р</m:t>
                        </m:r>
                      </m:e>
                      <m:sub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ru-RU" sz="9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300·6·10</m:t>
                            </m:r>
                          </m:e>
                          <m:sup>
                            <m:r>
                              <a:rPr lang="ru-RU" sz="96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−3</m:t>
                            </m:r>
                          </m:sup>
                        </m:sSup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А·30 В</m:t>
                        </m:r>
                      </m:num>
                      <m:den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0,9</m:t>
                        </m:r>
                      </m:den>
                    </m:f>
                    <m:r>
                      <a:rPr lang="ru-RU" sz="9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=60 А·В=60</m:t>
                    </m:r>
                    <m:f>
                      <m:fPr>
                        <m:ctrlP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Кл</m:t>
                        </m:r>
                      </m:num>
                      <m:den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с</m:t>
                        </m:r>
                      </m:den>
                    </m:f>
                    <m:f>
                      <m:fPr>
                        <m:ctrlP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Дж</m:t>
                        </m:r>
                      </m:num>
                      <m:den>
                        <m: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Кл</m:t>
                        </m:r>
                      </m:den>
                    </m:f>
                  </m:oMath>
                </a14:m>
                <a:r>
                  <a:rPr lang="uk-UA" sz="9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60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Дж</m:t>
                        </m:r>
                      </m:num>
                      <m:den>
                        <m:r>
                          <a:rPr lang="uk-UA" sz="9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с</m:t>
                        </m:r>
                      </m:den>
                    </m:f>
                    <m:r>
                      <a:rPr lang="uk-UA" sz="9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=60 Вт</m:t>
                    </m:r>
                  </m:oMath>
                </a14:m>
                <a:endParaRPr lang="ru-RU" sz="9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ru-RU" sz="9600" i="1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Споживана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трансформатором </a:t>
                </a:r>
                <a:r>
                  <a:rPr lang="ru-RU" sz="96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потужність</a:t>
                </a:r>
                <a:r>
                  <a:rPr lang="ru-RU" sz="96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60 Вт.</a:t>
                </a: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endParaRPr lang="ru-RU" sz="8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7000"/>
                  </a:lnSpc>
                  <a:spcAft>
                    <a:spcPts val="800"/>
                  </a:spcAft>
                  <a:buNone/>
                </a:pPr>
                <a:endParaRPr lang="ru-RU" sz="1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ru-RU" sz="8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12800" dirty="0"/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42FA64ED-9C09-4178-A0B9-B8BD139D5D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3368540" y="1552074"/>
                <a:ext cx="8648030" cy="4735530"/>
              </a:xfrm>
              <a:blipFill>
                <a:blip r:embed="rId8"/>
                <a:stretch>
                  <a:fillRect l="-1128" t="-2062" b="-39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D9EE447-826A-4317-8885-1FA0570CEFA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52300" y="1690688"/>
            <a:ext cx="6097" cy="402980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6F341A0B-139C-4E64-AFD4-115E4F88523A}"/>
              </a:ext>
            </a:extLst>
          </p:cNvPr>
          <p:cNvCxnSpPr>
            <a:cxnSpLocks/>
          </p:cNvCxnSpPr>
          <p:nvPr/>
        </p:nvCxnSpPr>
        <p:spPr>
          <a:xfrm>
            <a:off x="542732" y="4628271"/>
            <a:ext cx="27095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5392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8FC34C-B9EF-4AD9-9FEC-13D2CBA13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282" y="-135334"/>
            <a:ext cx="12377530" cy="699333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BB1D9A-63AF-4E68-9542-607E6101DD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4484" y="1378634"/>
            <a:ext cx="9143999" cy="1505242"/>
          </a:xfrm>
        </p:spPr>
        <p:txBody>
          <a:bodyPr>
            <a:noAutofit/>
          </a:bodyPr>
          <a:lstStyle/>
          <a:p>
            <a:br>
              <a:rPr lang="uk-UA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Дякуємо за увагу.</a:t>
            </a:r>
            <a:endParaRPr lang="ru-RU" sz="8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AC4A650-DEC5-4D0C-87C8-013FD355BB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619" y="3812344"/>
            <a:ext cx="9500380" cy="1308295"/>
          </a:xfrm>
        </p:spPr>
        <p:txBody>
          <a:bodyPr>
            <a:normAutofit fontScale="77500" lnSpcReduction="20000"/>
          </a:bodyPr>
          <a:lstStyle/>
          <a:p>
            <a:r>
              <a:rPr lang="uk-UA" sz="8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Бажаємо успіху у навчанні.</a:t>
            </a:r>
            <a:endParaRPr lang="ru-RU" sz="8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6959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4.3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5|7.3|1.1|1.2|1.6|14.8|4.3|18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2.9|6|4.2|3.5|1.7|1.5|1.8|4.9|3.8|21.4|20.7|8.2|1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3|6.8|6|6.8|5.5|2.5|2|1.7|1.8|6.2|0.9|18.7|16.6|12.2|1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4.1|3.6|4.4|3.7|2|2.3|3.1|4.1|1.2|11.2|17.1|1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9|2.6|4.4|3.2|7.5|4|2.7|2.3|2.5|2.1|3.6|18.3|3.1|14.2|9.8|33.1|1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1|4|2.7|6.1|7.4|2.4|3.2|1.6|1.6|1.9|4|27.6|30|6|23.6|3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3.6|6.3|2.4|5.9|7.2|8.2|2.9|3.7|1.2|2.8|19.7|7.2|19.3|7.4|8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6224</TotalTime>
  <Words>984</Words>
  <Application>Microsoft Office PowerPoint</Application>
  <PresentationFormat>Широкоэкранный</PresentationFormat>
  <Paragraphs>134</Paragraphs>
  <Slides>10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Times New Roman</vt:lpstr>
      <vt:lpstr>Тема Office</vt:lpstr>
      <vt:lpstr>Розв’язування  задач на тему:</vt:lpstr>
      <vt:lpstr>Трансформатор - електромагнітний пристрій, що перетворює змінний струм однієї напруги на змінний струм іншої напруги за незмінної частоти.  Дуже поширений пристрій в електроніці та електротехніці. </vt:lpstr>
      <vt:lpstr>Коефіцієнт трансформації</vt:lpstr>
      <vt:lpstr>  Задача № 1: Вимірювальний трансформатор напруги має обмотки з числом витків N1 = 10000 і N2 = 200. До вторинної обмотки  приєднано вольтметр з номінальною напругою 150 В. Визначити коефіцієнт трансформації і граничну напругу, яку можна виміряти.   </vt:lpstr>
      <vt:lpstr>    Задача № 2: Щоб дізнатися, скільки витків міститься у первинній та вторинній обмотках трансформатора, на вторинну обмотку намотали додатково 11 витків дроту. При включенні первинної обмотки в мережу напругою 220 В вольтметр показав, що на обмотці з 11 витками напруга дорівнює 4,4 В, а на вторинній обмотці 12 В. Скільки витків у первинній і вторинній обмотках?   </vt:lpstr>
      <vt:lpstr>Задача № 3: На яку силу струму має бути розрахований провід первинної обмотки зварювального трансформатора, якщо у вторинній обмотці максимальне значення сили струму 100 А при напрузі 40 В? Напруга на первинній обмотці трансформатора 380 В. Втратами потужності знехтувати.   </vt:lpstr>
      <vt:lpstr>Задача № 4: Первинна обмотка трансформатора для живлення радіоприймача має 12000 витків і ввімкнена в коло напругою 120 В. Яку кількість витків повинна мати вторинна обмотка, якщо її опір 0,5 Ом. Напруга розжарення радіоприймача 3,5 В при силі струму 1А.  </vt:lpstr>
      <vt:lpstr>Задача № 5: До електромережі під’єднаний знижувальний трансформатор, коефіцієнт трансформації якого дорівнює 5. Опір вторинної обмотки трансформатора дорівнює 0,4 Ом, а опір корисного навантаження – 4 Ом. Визначте напругу в мережі живлення, до якої під’єднаний трансформатор, якщо напруга на корисному навантаженні дорівнює 40 В. Опором первинної обмотки знехтуйте. Відповідь подайте у вольтах. </vt:lpstr>
      <vt:lpstr>Задача № 6: До трансформатора із ККД 90 %, що знижує напругу від 600 В до    30 В, підключені 300 гучномовців зі струмом 6 мА у кожному. Обчислити споживану трансформатором потужність.  </vt:lpstr>
      <vt:lpstr>      Дякуємо за увагу.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Розв'язування задач на тему Трансформатор</dc:title>
  <dc:creator>Наталія Вікторівна</dc:creator>
  <cp:lastModifiedBy>Пользователь</cp:lastModifiedBy>
  <cp:revision>106</cp:revision>
  <dcterms:created xsi:type="dcterms:W3CDTF">2022-11-18T09:06:51Z</dcterms:created>
  <dcterms:modified xsi:type="dcterms:W3CDTF">2022-12-04T09:32:15Z</dcterms:modified>
</cp:coreProperties>
</file>