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6766BC-097B-42CA-A6E4-C2D17CB8A1C5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DD3FF5D-7B00-4512-B5F3-F5D4BF6A619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8324880" cy="1828800"/>
          </a:xfrm>
        </p:spPr>
        <p:txBody>
          <a:bodyPr/>
          <a:lstStyle/>
          <a:p>
            <a:r>
              <a:rPr lang="uk-UA" dirty="0"/>
              <a:t>Фізичний експеримент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Визначення довжини світлової хвилі за допомогою дифракційної </a:t>
            </a:r>
            <a:r>
              <a:rPr lang="uk-UA" dirty="0" err="1"/>
              <a:t>гратки</a:t>
            </a:r>
            <a:r>
              <a:rPr lang="uk-UA" dirty="0"/>
              <a:t> </a:t>
            </a:r>
            <a:endParaRPr lang="ru-RU" dirty="0"/>
          </a:p>
        </p:txBody>
      </p:sp>
      <p:pic>
        <p:nvPicPr>
          <p:cNvPr id="2050" name="Picture 2" descr="C:\Users\User\Desktop\Табель учня\4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4000504"/>
            <a:ext cx="3005144" cy="21918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43438" y="4143380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Підготував вчитель фізики </a:t>
            </a:r>
            <a:r>
              <a:rPr lang="uk-UA" dirty="0" err="1"/>
              <a:t>Кундік</a:t>
            </a:r>
            <a:r>
              <a:rPr lang="uk-UA" dirty="0"/>
              <a:t> С.П.</a:t>
            </a:r>
          </a:p>
          <a:p>
            <a:r>
              <a:rPr lang="uk-UA" dirty="0"/>
              <a:t>ЗЗСО «</a:t>
            </a:r>
            <a:r>
              <a:rPr lang="uk-UA" dirty="0" err="1"/>
              <a:t>Великокурінськикий</a:t>
            </a:r>
            <a:r>
              <a:rPr lang="uk-UA" dirty="0"/>
              <a:t> ліцей»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43042" y="28572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ЗЗСО «</a:t>
            </a:r>
            <a:r>
              <a:rPr lang="uk-UA" sz="3200" dirty="0" err="1"/>
              <a:t>Великокурінський</a:t>
            </a:r>
            <a:r>
              <a:rPr lang="uk-UA" sz="3200" dirty="0"/>
              <a:t> ліцей»</a:t>
            </a:r>
            <a:endParaRPr lang="ru-RU" sz="3200" dirty="0"/>
          </a:p>
        </p:txBody>
      </p:sp>
      <p:pic>
        <p:nvPicPr>
          <p:cNvPr id="1026" name="Picture 2" descr="C:\Users\User\Desktop\Табель учня\1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1785950" cy="1785950"/>
          </a:xfrm>
          <a:prstGeom prst="wedgeEllipseCallout">
            <a:avLst>
              <a:gd name="adj1" fmla="val 39676"/>
              <a:gd name="adj2" fmla="val 55186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Лабораторна робота - 11 клас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850710"/>
          </a:xfrm>
        </p:spPr>
        <p:txBody>
          <a:bodyPr>
            <a:normAutofit fontScale="85000" lnSpcReduction="10000"/>
          </a:bodyPr>
          <a:lstStyle/>
          <a:p>
            <a:r>
              <a:rPr lang="uk-UA" dirty="0"/>
              <a:t>Мета: навчитися визначати довжину хвилі світла за допомогою дифракційної </a:t>
            </a:r>
            <a:r>
              <a:rPr lang="uk-UA" dirty="0" err="1"/>
              <a:t>гратки</a:t>
            </a:r>
            <a:endParaRPr lang="ru-RU" dirty="0"/>
          </a:p>
          <a:p>
            <a:r>
              <a:rPr lang="uk-UA" dirty="0"/>
              <a:t>Обладнання : джерело світла , дифракційна </a:t>
            </a:r>
            <a:r>
              <a:rPr lang="uk-UA" dirty="0" err="1"/>
              <a:t>гратка</a:t>
            </a:r>
            <a:r>
              <a:rPr lang="uk-UA" dirty="0"/>
              <a:t> , лінійка з тримачем </a:t>
            </a:r>
            <a:r>
              <a:rPr lang="uk-UA" dirty="0" err="1"/>
              <a:t>гратки</a:t>
            </a:r>
            <a:r>
              <a:rPr lang="uk-UA" dirty="0"/>
              <a:t>, екран з вертикальною щілиною і шкалою.</a:t>
            </a:r>
            <a:endParaRPr lang="ru-RU" dirty="0"/>
          </a:p>
          <a:p>
            <a:pPr>
              <a:buNone/>
            </a:pPr>
            <a:r>
              <a:rPr lang="uk-UA" dirty="0"/>
              <a:t> </a:t>
            </a:r>
            <a:endParaRPr lang="ru-RU" dirty="0"/>
          </a:p>
        </p:txBody>
      </p:sp>
      <p:pic>
        <p:nvPicPr>
          <p:cNvPr id="1028" name="Picture 4" descr="C:\Users\User\Desktop\Табель учня\30178.jpg"/>
          <p:cNvPicPr>
            <a:picLocks noChangeAspect="1" noChangeArrowheads="1"/>
          </p:cNvPicPr>
          <p:nvPr/>
        </p:nvPicPr>
        <p:blipFill>
          <a:blip r:embed="rId2"/>
          <a:srcRect b="14150"/>
          <a:stretch>
            <a:fillRect/>
          </a:stretch>
        </p:blipFill>
        <p:spPr bwMode="auto">
          <a:xfrm>
            <a:off x="2357422" y="3357562"/>
            <a:ext cx="364333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Інструктаж до роботи</a:t>
            </a:r>
            <a:endParaRPr lang="ru-RU" dirty="0"/>
          </a:p>
        </p:txBody>
      </p:sp>
      <p:pic>
        <p:nvPicPr>
          <p:cNvPr id="3074" name="Picture 2" descr="D:\Мої_документи_2015р\2018_рік\Урок_фізики_2\DSC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76950"/>
            <a:ext cx="8610247" cy="5724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Проведення досліджень</a:t>
            </a:r>
            <a:endParaRPr lang="ru-RU" dirty="0"/>
          </a:p>
        </p:txBody>
      </p:sp>
      <p:pic>
        <p:nvPicPr>
          <p:cNvPr id="4098" name="Picture 2" descr="D:\Мої_документи_2015р\2018_рік\Урок_фізики_2\DSC_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85794"/>
            <a:ext cx="8584983" cy="5708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Мої_документи_2015р\2018_рік\Урок_фізики_2\DSC_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656" y="214290"/>
            <a:ext cx="9274656" cy="63655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Мої_документи_2015р\2018_рік\Урок_фізики_2\DSC_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48853"/>
            <a:ext cx="9001156" cy="59848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Мої_документи_2015р\2018_рік\Урок_фізики_2\DSC_0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40" y="928670"/>
            <a:ext cx="8659878" cy="5757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Мої_документи_2015р\2018_рік\Урок_фізики_2\DSC_0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</p:pic>
      <p:pic>
        <p:nvPicPr>
          <p:cNvPr id="5" name="Picture 2" descr="C:\Users\User\Desktop\Табель учня\principi-gyuygensa-frenelya-nterferencya-difrakcya-polyarizacya-svtla_493.jpeg"/>
          <p:cNvPicPr>
            <a:picLocks noChangeAspect="1" noChangeArrowheads="1"/>
          </p:cNvPicPr>
          <p:nvPr/>
        </p:nvPicPr>
        <p:blipFill>
          <a:blip r:embed="rId3"/>
          <a:srcRect l="6071" t="22580" r="5000" b="27419"/>
          <a:stretch>
            <a:fillRect/>
          </a:stretch>
        </p:blipFill>
        <p:spPr bwMode="auto">
          <a:xfrm>
            <a:off x="4929190" y="5143512"/>
            <a:ext cx="2571768" cy="960540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Мої_документи_2015р\2018_рік\Урок_фізики_2\DSC_00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Мої_документи_2015р\2018_рік\Урок_фізики_2\DSC_0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Мої_документи_2015р\2018_рік\Урок_фізики_2\DSC_0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</p:spPr>
      </p:pic>
      <p:pic>
        <p:nvPicPr>
          <p:cNvPr id="11267" name="Picture 3" descr="C:\Users\User\Desktop\Табель учня\table_visible_ligh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500570"/>
            <a:ext cx="3914775" cy="1943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uk-UA" sz="2400" dirty="0"/>
              <a:t>Спостереження за дифракційною картиною</a:t>
            </a:r>
            <a:endParaRPr lang="ru-RU" sz="2400" dirty="0"/>
          </a:p>
        </p:txBody>
      </p:sp>
      <p:pic>
        <p:nvPicPr>
          <p:cNvPr id="12290" name="Picture 2" descr="D:\Мої_документи_2015р\2018_рік\Урок_фізики_2\DSC_00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363" y="1571613"/>
            <a:ext cx="7148494" cy="4752988"/>
          </a:xfrm>
          <a:prstGeom prst="rect">
            <a:avLst/>
          </a:prstGeom>
          <a:noFill/>
        </p:spPr>
      </p:pic>
      <p:pic>
        <p:nvPicPr>
          <p:cNvPr id="7" name="Picture 3" descr="C:\Users\User\Desktop\Табель учня\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357298"/>
            <a:ext cx="2786066" cy="2089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er\Desktop\Табель учня\htmlconvd-IjVHQY49x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1500174"/>
            <a:ext cx="4603462" cy="4724394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857488" y="928670"/>
          <a:ext cx="6095999" cy="948063"/>
        </p:xfrm>
        <a:graphic>
          <a:graphicData uri="http://schemas.openxmlformats.org/drawingml/2006/table">
            <a:tbl>
              <a:tblPr/>
              <a:tblGrid>
                <a:gridCol w="750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6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49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04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10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10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10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81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№з/п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Колір лінії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Порядок спектра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Стала гратки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Times New Roman"/>
                        </a:rPr>
                        <a:t>L </a:t>
                      </a: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,м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,м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ƛ,м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ƛ</a:t>
                      </a:r>
                      <a:r>
                        <a:rPr lang="uk-UA" sz="1100" baseline="-25000">
                          <a:latin typeface="Times New Roman"/>
                          <a:ea typeface="Calibri"/>
                          <a:cs typeface="Times New Roman"/>
                        </a:rPr>
                        <a:t>сер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Червоний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1:100=10</a:t>
                      </a:r>
                      <a:r>
                        <a:rPr lang="uk-UA" sz="1100" baseline="30000">
                          <a:latin typeface="Calibri"/>
                          <a:ea typeface="Calibri"/>
                          <a:cs typeface="Times New Roman"/>
                        </a:rPr>
                        <a:t>-5</a:t>
                      </a: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0,3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20*10</a:t>
                      </a:r>
                      <a:r>
                        <a:rPr lang="uk-UA" sz="1100" baseline="30000">
                          <a:latin typeface="Calibri"/>
                          <a:ea typeface="Calibri"/>
                          <a:cs typeface="Times New Roman"/>
                        </a:rPr>
                        <a:t>-3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666*10</a:t>
                      </a:r>
                      <a:r>
                        <a:rPr lang="uk-UA" sz="1100" baseline="30000">
                          <a:latin typeface="Calibri"/>
                          <a:ea typeface="Calibri"/>
                          <a:cs typeface="Times New Roman"/>
                        </a:rPr>
                        <a:t>-9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Червоний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768" marR="67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57224" y="142852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Отримання результатів дослідів</a:t>
            </a:r>
            <a:endParaRPr lang="ru-RU" dirty="0"/>
          </a:p>
        </p:txBody>
      </p:sp>
      <p:pic>
        <p:nvPicPr>
          <p:cNvPr id="13316" name="Picture 4" descr="C:\Users\User\Desktop\Табель учня\634_image006.jpg"/>
          <p:cNvPicPr>
            <a:picLocks noChangeAspect="1" noChangeArrowheads="1"/>
          </p:cNvPicPr>
          <p:nvPr/>
        </p:nvPicPr>
        <p:blipFill>
          <a:blip r:embed="rId3"/>
          <a:srcRect l="27391"/>
          <a:stretch>
            <a:fillRect/>
          </a:stretch>
        </p:blipFill>
        <p:spPr bwMode="auto">
          <a:xfrm>
            <a:off x="3929058" y="2214554"/>
            <a:ext cx="3976677" cy="1209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uk-UA" sz="2800" dirty="0"/>
              <a:t>Завершення досліджень</a:t>
            </a:r>
            <a:endParaRPr lang="ru-RU" sz="2800" dirty="0"/>
          </a:p>
        </p:txBody>
      </p:sp>
      <p:pic>
        <p:nvPicPr>
          <p:cNvPr id="27650" name="Picture 2" descr="D:\Мої_документи_2015р\2018_рік\Урок_фізики_2\DSC_00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036"/>
          <a:stretch>
            <a:fillRect/>
          </a:stretch>
        </p:blipFill>
        <p:spPr bwMode="auto">
          <a:xfrm>
            <a:off x="0" y="1255777"/>
            <a:ext cx="9124187" cy="5602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Мої_документи_2015р\2018_рік\Урок_фізики_2\DSC_0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9106"/>
            <a:ext cx="9144000" cy="625460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857232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>
                <a:solidFill>
                  <a:schemeClr val="bg1"/>
                </a:solidFill>
              </a:rPr>
              <a:t>Ми досягли успіху!</a:t>
            </a:r>
            <a:endParaRPr lang="ru-RU" sz="3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446" y="2643182"/>
            <a:ext cx="4000528" cy="571496"/>
          </a:xfrm>
        </p:spPr>
        <p:txBody>
          <a:bodyPr>
            <a:normAutofit/>
          </a:bodyPr>
          <a:lstStyle/>
          <a:p>
            <a:pPr algn="ctr"/>
            <a:r>
              <a:rPr lang="uk-UA" sz="2400" i="1" dirty="0"/>
              <a:t>Дякуємо!</a:t>
            </a:r>
            <a:endParaRPr lang="ru-RU" sz="2400" i="1" dirty="0"/>
          </a:p>
        </p:txBody>
      </p:sp>
      <p:pic>
        <p:nvPicPr>
          <p:cNvPr id="2050" name="Picture 2" descr="C:\Users\User\Desktop\Табель учня\с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000240"/>
            <a:ext cx="5053320" cy="43894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500042"/>
            <a:ext cx="40719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Існує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те ,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вимірювати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3600" dirty="0"/>
              <a:t> </a:t>
            </a:r>
            <a:r>
              <a:rPr lang="ru-RU" sz="3600" i="1" dirty="0"/>
              <a:t>Макс Планк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85</TotalTime>
  <Words>126</Words>
  <Application>Microsoft Office PowerPoint</Application>
  <PresentationFormat>Экран (4:3)</PresentationFormat>
  <Paragraphs>36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Calibri</vt:lpstr>
      <vt:lpstr>Constantia</vt:lpstr>
      <vt:lpstr>Times New Roman</vt:lpstr>
      <vt:lpstr>Wingdings 2</vt:lpstr>
      <vt:lpstr>Поток</vt:lpstr>
      <vt:lpstr>Фізичний експеримент </vt:lpstr>
      <vt:lpstr>Лабораторна робота - 11 клас</vt:lpstr>
      <vt:lpstr>Інструктаж до роботи</vt:lpstr>
      <vt:lpstr>Проведення досліджень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Спостереження за дифракційною картиною</vt:lpstr>
      <vt:lpstr>Презентация PowerPoint</vt:lpstr>
      <vt:lpstr>Завершення досліджень</vt:lpstr>
      <vt:lpstr>Презентация PowerPoint</vt:lpstr>
      <vt:lpstr>Дякуємо!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Фізичний експеремен</dc:title>
  <dc:creator>User</dc:creator>
  <cp:lastModifiedBy>user</cp:lastModifiedBy>
  <cp:revision>10</cp:revision>
  <dcterms:created xsi:type="dcterms:W3CDTF">2018-02-17T18:36:19Z</dcterms:created>
  <dcterms:modified xsi:type="dcterms:W3CDTF">2023-03-12T10:02:39Z</dcterms:modified>
</cp:coreProperties>
</file>