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256" r:id="rId2"/>
    <p:sldId id="263" r:id="rId3"/>
    <p:sldId id="262" r:id="rId4"/>
    <p:sldId id="260" r:id="rId5"/>
    <p:sldId id="258" r:id="rId6"/>
    <p:sldId id="291" r:id="rId7"/>
    <p:sldId id="265" r:id="rId8"/>
    <p:sldId id="267" r:id="rId9"/>
    <p:sldId id="264" r:id="rId10"/>
    <p:sldId id="266" r:id="rId11"/>
    <p:sldId id="259" r:id="rId12"/>
    <p:sldId id="268" r:id="rId13"/>
    <p:sldId id="269" r:id="rId14"/>
    <p:sldId id="271" r:id="rId15"/>
    <p:sldId id="272" r:id="rId16"/>
    <p:sldId id="261" r:id="rId17"/>
    <p:sldId id="285" r:id="rId18"/>
    <p:sldId id="281" r:id="rId19"/>
    <p:sldId id="287" r:id="rId20"/>
    <p:sldId id="286" r:id="rId21"/>
    <p:sldId id="273" r:id="rId22"/>
    <p:sldId id="274" r:id="rId23"/>
    <p:sldId id="280" r:id="rId24"/>
    <p:sldId id="275" r:id="rId25"/>
    <p:sldId id="283" r:id="rId26"/>
    <p:sldId id="284" r:id="rId27"/>
    <p:sldId id="282" r:id="rId28"/>
    <p:sldId id="279" r:id="rId29"/>
    <p:sldId id="289" r:id="rId30"/>
    <p:sldId id="290" r:id="rId31"/>
    <p:sldId id="288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8361" autoAdjust="0"/>
  </p:normalViewPr>
  <p:slideViewPr>
    <p:cSldViewPr>
      <p:cViewPr varScale="1">
        <p:scale>
          <a:sx n="87" d="100"/>
          <a:sy n="87" d="100"/>
        </p:scale>
        <p:origin x="1258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:a16="http://schemas.microsoft.com/office/drawing/2014/main" id="{24433932-74EE-BC91-13BA-3C93D641F0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CF47262-2199-6474-A817-E4C69EE58F7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CDC68E-9057-483C-B343-3568DC4FA9DC}" type="datetimeFigureOut">
              <a:rPr lang="uk-UA" smtClean="0"/>
              <a:t>01.05.2024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3A89B089-8A63-727F-A89F-E3F03B3F71A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C34CD876-B6B4-8EB6-10A8-086D98D4790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7944A-82C6-4ADD-B65B-1EF11F916A6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9968105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DB9B8D-BAA0-4D78-88B0-BFFA4C95F976}" type="datetimeFigureOut">
              <a:rPr lang="uk-UA" smtClean="0"/>
              <a:t>01.05.2024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4A4B0B-664D-4D94-8D0F-ED794BC6186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116979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uk-UA"/>
              <a:t>Бельдяга Олена.2024</a:t>
            </a: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4A4B0B-664D-4D94-8D0F-ED794BC61865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9334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1267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1268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11270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271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272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273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274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275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276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277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278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279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1280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CAD76CB-8310-4F7C-AE91-C2EA413E0932}" type="datetime1">
              <a:rPr lang="ru-RU" smtClean="0"/>
              <a:t>01.05.2024</a:t>
            </a:fld>
            <a:endParaRPr lang="uk-UA"/>
          </a:p>
        </p:txBody>
      </p:sp>
      <p:sp>
        <p:nvSpPr>
          <p:cNvPr id="11281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11282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1128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128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211638FD-DA95-4E31-BCB4-54CFB8C79D53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0D00E68-31BC-419F-BE52-DEDEA95D1155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B61B5304-662A-4AF9-BCAF-A50C94105BEB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9" name="Дата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87B658E5-7B8B-4253-8064-D013E2BA292C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BB7A8EAB-3870-4E18-96E2-CEBC2E0CB435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2570782-BD0A-4BF4-8827-6738A023A57B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0B76CB5D-3A8C-48CB-A40E-F1438481E0D9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4889CDE-2320-4913-9492-D7951C92CE3D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ECF458FA-8004-4EAC-922E-76005262EC05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F5B327F7-71C7-483D-B16E-1A37ADFD4342}" type="datetime1">
              <a:rPr lang="ru-RU" smtClean="0"/>
              <a:t>01.05.2024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E00C1-E0C7-4DFB-94B0-0B5B94490512}" type="datetime1">
              <a:rPr lang="ru-RU" altLang="uk-UA" smtClean="0"/>
              <a:t>01.05.2024</a:t>
            </a:fld>
            <a:endParaRPr lang="ru-RU" alt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altLang="uk-UA"/>
              <a:t>Бельдяга Олена.2024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25929-EE62-4326-8C6D-FCA885D9EA7C}" type="slidenum">
              <a:rPr lang="ru-RU" altLang="uk-UA"/>
              <a:pPr>
                <a:defRPr/>
              </a:pPr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55807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r>
              <a:rPr lang="uk-UA"/>
              <a:t>Бельдяга Олена.2024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F52B4BE7-CA0D-47A4-B1CD-2307F9B3156E}" type="slidenum">
              <a:rPr lang="uk-UA" smtClean="0"/>
              <a:pPr/>
              <a:t>‹№›</a:t>
            </a:fld>
            <a:endParaRPr lang="uk-UA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24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24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24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800">
                <a:solidFill>
                  <a:schemeClr val="hlink"/>
                </a:solidFill>
              </a:endParaRPr>
            </a:p>
          </p:txBody>
        </p:sp>
        <p:sp>
          <p:nvSpPr>
            <p:cNvPr id="1024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800">
                <a:solidFill>
                  <a:schemeClr val="hlink"/>
                </a:solidFill>
              </a:endParaRPr>
            </a:p>
          </p:txBody>
        </p:sp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800">
                <a:solidFill>
                  <a:schemeClr val="accent2"/>
                </a:solidFill>
              </a:endParaRPr>
            </a:p>
          </p:txBody>
        </p:sp>
        <p:sp>
          <p:nvSpPr>
            <p:cNvPr id="1025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800">
                <a:solidFill>
                  <a:schemeClr val="hlink"/>
                </a:solidFill>
              </a:endParaRPr>
            </a:p>
          </p:txBody>
        </p:sp>
        <p:sp>
          <p:nvSpPr>
            <p:cNvPr id="1025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25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800">
                <a:solidFill>
                  <a:schemeClr val="accent2"/>
                </a:solidFill>
              </a:endParaRPr>
            </a:p>
          </p:txBody>
        </p:sp>
        <p:sp>
          <p:nvSpPr>
            <p:cNvPr id="1025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800">
                <a:solidFill>
                  <a:schemeClr val="accent2"/>
                </a:solidFill>
              </a:endParaRPr>
            </a:p>
          </p:txBody>
        </p:sp>
      </p:grpSp>
      <p:sp>
        <p:nvSpPr>
          <p:cNvPr id="10254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5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5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5158A8D2-7D87-4ECD-AAD7-BC131FBA8615}" type="datetime1">
              <a:rPr lang="ru-RU" smtClean="0"/>
              <a:t>01.05.2024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nB0w3_Su9I?feature=oembed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7904" y="1772816"/>
            <a:ext cx="5283696" cy="2265784"/>
          </a:xfrm>
        </p:spPr>
        <p:txBody>
          <a:bodyPr>
            <a:normAutofit fontScale="90000"/>
          </a:bodyPr>
          <a:lstStyle/>
          <a:p>
            <a:r>
              <a:rPr lang="uk-UA" sz="6000"/>
              <a:t>Явище </a:t>
            </a:r>
            <a:r>
              <a:rPr lang="uk-UA" sz="6000" dirty="0"/>
              <a:t>надпровідності</a:t>
            </a:r>
            <a:br>
              <a:rPr lang="uk-UA" dirty="0"/>
            </a:b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4293096"/>
            <a:ext cx="3771528" cy="1368152"/>
          </a:xfrm>
        </p:spPr>
        <p:txBody>
          <a:bodyPr/>
          <a:lstStyle/>
          <a:p>
            <a:r>
              <a:rPr lang="uk-UA" sz="3200" i="1" dirty="0">
                <a:solidFill>
                  <a:schemeClr val="tx1"/>
                </a:solidFill>
              </a:rPr>
              <a:t>Залежність опору металів від температури</a:t>
            </a:r>
            <a:endParaRPr lang="uk-UA" sz="3200" i="1" dirty="0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1879EF8-8E87-810D-9C22-8BFD2966BE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1026" name="Picture 2" descr="Вчені з'ясовують як надпровідність відбувається при високих температурах |  Футуро">
            <a:extLst>
              <a:ext uri="{FF2B5EF4-FFF2-40B4-BE49-F238E27FC236}">
                <a16:creationId xmlns:a16="http://schemas.microsoft.com/office/drawing/2014/main" id="{40238B28-3EF4-D029-E96A-71B50B239D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0475"/>
            <a:ext cx="3355851" cy="134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D163165-6147-0BAD-381B-1E43A2622E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98" y="351203"/>
            <a:ext cx="3529955" cy="2213701"/>
          </a:xfrm>
          <a:prstGeom prst="rect">
            <a:avLst/>
          </a:prstGeom>
        </p:spPr>
      </p:pic>
      <p:pic>
        <p:nvPicPr>
          <p:cNvPr id="1028" name="Picture 4" descr="ЯВИЩЕ НАДПРОВІДНОСТІ ВІДЗНАЧИЛО У ЦЬОМУ РОЦІ СТОРІЧНИЙ ЮВІЛЕЙ @ Закарпаття  онлайн">
            <a:extLst>
              <a:ext uri="{FF2B5EF4-FFF2-40B4-BE49-F238E27FC236}">
                <a16:creationId xmlns:a16="http://schemas.microsoft.com/office/drawing/2014/main" id="{61F31E7D-DCE1-9407-730B-51E6A495D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46901"/>
            <a:ext cx="4264365" cy="235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Електронна теорія провідності металів.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2239888"/>
          </a:xfrm>
        </p:spPr>
        <p:txBody>
          <a:bodyPr>
            <a:normAutofit fontScale="70000" lnSpcReduction="20000"/>
          </a:bodyPr>
          <a:lstStyle/>
          <a:p>
            <a:r>
              <a:rPr lang="uk-UA" i="1" dirty="0"/>
              <a:t>У 1900 році німецький учений </a:t>
            </a:r>
            <a:r>
              <a:rPr lang="uk-UA" i="1" dirty="0">
                <a:solidFill>
                  <a:srgbClr val="C00000"/>
                </a:solidFill>
              </a:rPr>
              <a:t>П. </a:t>
            </a:r>
            <a:r>
              <a:rPr lang="uk-UA" i="1" dirty="0" err="1">
                <a:solidFill>
                  <a:srgbClr val="C00000"/>
                </a:solidFill>
              </a:rPr>
              <a:t>Друде</a:t>
            </a:r>
            <a:r>
              <a:rPr lang="uk-UA" i="1" dirty="0">
                <a:solidFill>
                  <a:srgbClr val="C00000"/>
                </a:solidFill>
              </a:rPr>
              <a:t> </a:t>
            </a:r>
            <a:r>
              <a:rPr lang="uk-UA" i="1" dirty="0"/>
              <a:t>на підставі гіпотези про існування вільних електронів в металах створив електронну теорію провідності металів.</a:t>
            </a:r>
          </a:p>
          <a:p>
            <a:r>
              <a:rPr lang="uk-UA" i="1" dirty="0"/>
              <a:t> Електрони в металах поводяться як </a:t>
            </a:r>
            <a:r>
              <a:rPr lang="uk-UA" i="1" dirty="0">
                <a:solidFill>
                  <a:srgbClr val="C00000"/>
                </a:solidFill>
              </a:rPr>
              <a:t>електронний газ, </a:t>
            </a:r>
            <a:r>
              <a:rPr lang="uk-UA" i="1" dirty="0"/>
              <a:t>багато в чому схожий на ідеальний газ. </a:t>
            </a:r>
          </a:p>
          <a:p>
            <a:r>
              <a:rPr lang="uk-UA" i="1" dirty="0"/>
              <a:t>Електронний газ заповнює простір між йонами, які створюють кристалічну решітку металу.</a:t>
            </a:r>
          </a:p>
        </p:txBody>
      </p:sp>
      <p:sp>
        <p:nvSpPr>
          <p:cNvPr id="4" name="Содержимое 2">
            <a:extLst>
              <a:ext uri="{FF2B5EF4-FFF2-40B4-BE49-F238E27FC236}">
                <a16:creationId xmlns:a16="http://schemas.microsoft.com/office/drawing/2014/main" id="{045F22F7-67C5-529A-DE43-6E8EC00EE042}"/>
              </a:ext>
            </a:extLst>
          </p:cNvPr>
          <p:cNvSpPr txBox="1">
            <a:spLocks/>
          </p:cNvSpPr>
          <p:nvPr/>
        </p:nvSpPr>
        <p:spPr bwMode="auto">
          <a:xfrm>
            <a:off x="971600" y="4797152"/>
            <a:ext cx="6851104" cy="171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6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i="1" kern="0"/>
              <a:t>- </a:t>
            </a:r>
            <a:r>
              <a:rPr lang="ru-RU" i="1" kern="0">
                <a:solidFill>
                  <a:srgbClr val="C00000"/>
                </a:solidFill>
              </a:rPr>
              <a:t>це впорядкований рух електронів</a:t>
            </a:r>
            <a:r>
              <a:rPr lang="ru-RU" i="1" kern="0"/>
              <a:t> під дією електричного поля. </a:t>
            </a:r>
          </a:p>
          <a:p>
            <a:r>
              <a:rPr lang="ru-RU" i="1" kern="0"/>
              <a:t>При протіканні струму по металевому провіднику </a:t>
            </a:r>
            <a:r>
              <a:rPr lang="ru-RU" i="1" kern="0">
                <a:solidFill>
                  <a:srgbClr val="C00000"/>
                </a:solidFill>
              </a:rPr>
              <a:t>не відбувається перенесення речовини</a:t>
            </a:r>
            <a:r>
              <a:rPr lang="ru-RU" i="1" kern="0"/>
              <a:t>, отже, йони металу не приймають участі в перенесенні електричного заряду.</a:t>
            </a:r>
            <a:endParaRPr lang="uk-UA" i="1" kern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EA0603-66BD-1E94-8DB6-92F160289BE0}"/>
              </a:ext>
            </a:extLst>
          </p:cNvPr>
          <p:cNvSpPr txBox="1"/>
          <p:nvPr/>
        </p:nvSpPr>
        <p:spPr>
          <a:xfrm>
            <a:off x="395536" y="4221088"/>
            <a:ext cx="6120680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i="1" dirty="0"/>
              <a:t>Електричний струм у </a:t>
            </a:r>
            <a:r>
              <a:rPr lang="ru-RU" sz="2400" i="1" dirty="0" err="1"/>
              <a:t>металах</a:t>
            </a:r>
            <a:endParaRPr lang="uk-UA" sz="2400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B785D2D-3ABF-B3E1-5DB3-85871826590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CB15106B-6D9B-AA4D-2640-97B157EEF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pPr algn="ctr"/>
            <a:r>
              <a:rPr lang="ru-RU" i="1" dirty="0">
                <a:solidFill>
                  <a:srgbClr val="C00000"/>
                </a:solidFill>
              </a:rPr>
              <a:t>Залежність опору </a:t>
            </a:r>
            <a:r>
              <a:rPr lang="ru-RU" i="1" dirty="0" err="1">
                <a:solidFill>
                  <a:srgbClr val="C00000"/>
                </a:solidFill>
              </a:rPr>
              <a:t>металів</a:t>
            </a:r>
            <a:r>
              <a:rPr lang="ru-RU" i="1" dirty="0">
                <a:solidFill>
                  <a:srgbClr val="C00000"/>
                </a:solidFill>
              </a:rPr>
              <a:t> </a:t>
            </a:r>
            <a:r>
              <a:rPr lang="ru-RU" i="1" dirty="0" err="1">
                <a:solidFill>
                  <a:srgbClr val="C00000"/>
                </a:solidFill>
              </a:rPr>
              <a:t>від</a:t>
            </a:r>
            <a:r>
              <a:rPr lang="ru-RU" i="1" dirty="0">
                <a:solidFill>
                  <a:srgbClr val="C00000"/>
                </a:solidFill>
              </a:rPr>
              <a:t> </a:t>
            </a:r>
            <a:r>
              <a:rPr lang="ru-RU" i="1" dirty="0" err="1">
                <a:solidFill>
                  <a:srgbClr val="C00000"/>
                </a:solidFill>
              </a:rPr>
              <a:t>температури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CD76EB43-5AC8-D24D-2C03-27889803F4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610C8606-EA43-2154-AEEA-4F56538B26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504" y="2204864"/>
            <a:ext cx="8680991" cy="4154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178864"/>
            <a:ext cx="8640960" cy="1334143"/>
          </a:xfrm>
        </p:spPr>
        <p:txBody>
          <a:bodyPr>
            <a:noAutofit/>
          </a:bodyPr>
          <a:lstStyle/>
          <a:p>
            <a:pPr algn="ctr"/>
            <a:r>
              <a:rPr lang="ru-RU" sz="3200" dirty="0" err="1"/>
              <a:t>Явище</a:t>
            </a:r>
            <a:r>
              <a:rPr lang="ru-RU" sz="3200" dirty="0"/>
              <a:t> </a:t>
            </a:r>
            <a:r>
              <a:rPr lang="ru-RU" sz="3200" dirty="0" err="1"/>
              <a:t>надпровідності</a:t>
            </a:r>
            <a:br>
              <a:rPr lang="ru-RU" sz="3200" dirty="0"/>
            </a:br>
            <a:r>
              <a:rPr lang="ru-RU" sz="2800" i="1" dirty="0" err="1"/>
              <a:t>Данський</a:t>
            </a:r>
            <a:r>
              <a:rPr lang="ru-RU" sz="2800" i="1" dirty="0"/>
              <a:t> </a:t>
            </a:r>
            <a:r>
              <a:rPr lang="ru-RU" sz="2800" i="1" dirty="0" err="1"/>
              <a:t>фізик</a:t>
            </a:r>
            <a:r>
              <a:rPr lang="ru-RU" sz="2800" i="1" dirty="0"/>
              <a:t> Х. </a:t>
            </a:r>
            <a:r>
              <a:rPr lang="ru-RU" sz="2800" i="1" dirty="0" err="1"/>
              <a:t>Каммерлінг-Оннес</a:t>
            </a:r>
            <a:r>
              <a:rPr lang="ru-RU" sz="2800" i="1" dirty="0"/>
              <a:t> 1911 </a:t>
            </a:r>
            <a:r>
              <a:rPr lang="ru-RU" sz="2800" i="1" dirty="0" err="1"/>
              <a:t>рік</a:t>
            </a:r>
            <a:r>
              <a:rPr lang="ru-RU" sz="2800" i="1" dirty="0"/>
              <a:t> </a:t>
            </a:r>
            <a:endParaRPr lang="uk-UA" sz="2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659256"/>
            <a:ext cx="4680520" cy="2432623"/>
          </a:xfrm>
        </p:spPr>
        <p:txBody>
          <a:bodyPr>
            <a:normAutofit fontScale="62500" lnSpcReduction="20000"/>
          </a:bodyPr>
          <a:lstStyle/>
          <a:p>
            <a:r>
              <a:rPr lang="uk-UA" i="1" dirty="0"/>
              <a:t>Згідно класичної електронної теорії, питомий опір металів повинен монотонно зменшуватися при охолоджуванні, залишаючись кінцевим при всіх температурах. Така залежність дійсно спостерігається на досліді при порівняно високих температурах. 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2309572-8A5A-C747-D614-08556BCEDDC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16F1E88-FF46-EA68-16CF-244301360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6399" y="476672"/>
            <a:ext cx="3346079" cy="4684510"/>
          </a:xfrm>
          <a:prstGeom prst="rect">
            <a:avLst/>
          </a:prstGeom>
        </p:spPr>
      </p:pic>
      <p:pic>
        <p:nvPicPr>
          <p:cNvPr id="3074" name="Picture 2" descr="Системи охолодження в металургійній промисловості">
            <a:extLst>
              <a:ext uri="{FF2B5EF4-FFF2-40B4-BE49-F238E27FC236}">
                <a16:creationId xmlns:a16="http://schemas.microsoft.com/office/drawing/2014/main" id="{F897E219-8827-0022-FEF6-52A06B0E7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044624"/>
            <a:ext cx="3723492" cy="216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Надпровідний стан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72074"/>
            <a:ext cx="8115328" cy="1428760"/>
          </a:xfrm>
        </p:spPr>
        <p:txBody>
          <a:bodyPr>
            <a:normAutofit fontScale="85000" lnSpcReduction="10000"/>
          </a:bodyPr>
          <a:lstStyle/>
          <a:p>
            <a:r>
              <a:rPr lang="ru-RU" dirty="0" err="1"/>
              <a:t>Залежність</a:t>
            </a:r>
            <a:r>
              <a:rPr lang="ru-RU" dirty="0"/>
              <a:t> </a:t>
            </a:r>
            <a:r>
              <a:rPr lang="ru-RU" dirty="0" err="1"/>
              <a:t>питомого</a:t>
            </a:r>
            <a:r>
              <a:rPr lang="ru-RU" dirty="0"/>
              <a:t> опору  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абсолютної</a:t>
            </a:r>
            <a:r>
              <a:rPr lang="ru-RU" dirty="0"/>
              <a:t> </a:t>
            </a:r>
            <a:r>
              <a:rPr lang="ru-RU" dirty="0" err="1"/>
              <a:t>температури</a:t>
            </a:r>
            <a:r>
              <a:rPr lang="ru-RU" dirty="0"/>
              <a:t> T при </a:t>
            </a:r>
            <a:r>
              <a:rPr lang="ru-RU" dirty="0" err="1"/>
              <a:t>низьких</a:t>
            </a:r>
            <a:r>
              <a:rPr lang="ru-RU" dirty="0"/>
              <a:t> температурах:</a:t>
            </a:r>
          </a:p>
          <a:p>
            <a:r>
              <a:rPr lang="ru-RU" dirty="0"/>
              <a:t> </a:t>
            </a:r>
            <a:r>
              <a:rPr lang="ru-RU" i="1" dirty="0"/>
              <a:t>а - </a:t>
            </a:r>
            <a:r>
              <a:rPr lang="ru-RU" i="1" dirty="0" err="1"/>
              <a:t>нормальний</a:t>
            </a:r>
            <a:r>
              <a:rPr lang="ru-RU" i="1" dirty="0"/>
              <a:t> метал; </a:t>
            </a:r>
            <a:r>
              <a:rPr lang="ru-RU" i="1" dirty="0" err="1"/>
              <a:t>b</a:t>
            </a:r>
            <a:r>
              <a:rPr lang="ru-RU" i="1" dirty="0"/>
              <a:t> - </a:t>
            </a:r>
            <a:r>
              <a:rPr lang="ru-RU" i="1" dirty="0" err="1"/>
              <a:t>надпровідник</a:t>
            </a:r>
            <a:endParaRPr lang="ru-RU" i="1" dirty="0"/>
          </a:p>
          <a:p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714488"/>
            <a:ext cx="540568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A908543-B7E4-A932-1268-B94C1E97BE5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00066"/>
          </a:xfrm>
        </p:spPr>
        <p:txBody>
          <a:bodyPr>
            <a:noAutofit/>
          </a:bodyPr>
          <a:lstStyle/>
          <a:p>
            <a:pPr algn="ctr"/>
            <a:r>
              <a:rPr lang="ru-RU" sz="3200" dirty="0" err="1"/>
              <a:t>Явище</a:t>
            </a:r>
            <a:r>
              <a:rPr lang="ru-RU" sz="3200" dirty="0"/>
              <a:t> </a:t>
            </a:r>
            <a:r>
              <a:rPr lang="ru-RU" sz="3200" dirty="0" err="1"/>
              <a:t>надпровідності</a:t>
            </a:r>
            <a:br>
              <a:rPr lang="ru-RU" sz="3200" dirty="0"/>
            </a:br>
            <a:r>
              <a:rPr lang="ru-RU" sz="2800" i="1" dirty="0" err="1"/>
              <a:t>Данський</a:t>
            </a:r>
            <a:r>
              <a:rPr lang="ru-RU" sz="2800" i="1" dirty="0"/>
              <a:t> </a:t>
            </a:r>
            <a:r>
              <a:rPr lang="ru-RU" sz="2800" i="1" dirty="0" err="1"/>
              <a:t>фізик</a:t>
            </a:r>
            <a:r>
              <a:rPr lang="ru-RU" sz="2800" i="1" dirty="0"/>
              <a:t> Х. </a:t>
            </a:r>
            <a:r>
              <a:rPr lang="ru-RU" sz="2800" i="1" dirty="0" err="1"/>
              <a:t>Каммерлінг-Оннес</a:t>
            </a:r>
            <a:r>
              <a:rPr lang="ru-RU" sz="2800" i="1" dirty="0"/>
              <a:t> 1911 </a:t>
            </a:r>
            <a:r>
              <a:rPr lang="ru-RU" sz="2800" i="1" dirty="0" err="1"/>
              <a:t>рік</a:t>
            </a:r>
            <a:r>
              <a:rPr lang="ru-RU" sz="2800" i="1" dirty="0"/>
              <a:t> </a:t>
            </a:r>
            <a:endParaRPr lang="uk-UA" sz="2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785926"/>
            <a:ext cx="8572560" cy="2291146"/>
          </a:xfrm>
        </p:spPr>
        <p:txBody>
          <a:bodyPr>
            <a:normAutofit fontScale="70000" lnSpcReduction="20000"/>
          </a:bodyPr>
          <a:lstStyle/>
          <a:p>
            <a:r>
              <a:rPr lang="uk-UA" i="1" dirty="0"/>
              <a:t>При нижчих температурах </a:t>
            </a:r>
            <a:r>
              <a:rPr lang="ru-RU" i="1" dirty="0"/>
              <a:t>порядка</a:t>
            </a:r>
            <a:r>
              <a:rPr lang="uk-UA" i="1" dirty="0"/>
              <a:t> декілька </a:t>
            </a:r>
            <a:r>
              <a:rPr lang="ru-RU" i="1" dirty="0"/>
              <a:t>кельвинов</a:t>
            </a:r>
            <a:r>
              <a:rPr lang="uk-UA" i="1" dirty="0"/>
              <a:t> питомий опір багатьох металів перестає залежати від температури і досягає деякого граничного значення.</a:t>
            </a:r>
          </a:p>
          <a:p>
            <a:r>
              <a:rPr lang="uk-UA" i="1" dirty="0"/>
              <a:t> При деякій певній температурі </a:t>
            </a:r>
            <a:r>
              <a:rPr lang="en-US" i="1" dirty="0"/>
              <a:t>T</a:t>
            </a:r>
            <a:r>
              <a:rPr lang="ru-RU" i="1" dirty="0" err="1"/>
              <a:t>кр</a:t>
            </a:r>
            <a:r>
              <a:rPr lang="ru-RU" i="1" dirty="0"/>
              <a:t>, </a:t>
            </a:r>
            <a:r>
              <a:rPr lang="ru-RU" i="1" dirty="0" err="1"/>
              <a:t>різній</a:t>
            </a:r>
            <a:r>
              <a:rPr lang="ru-RU" i="1" dirty="0"/>
              <a:t> для </a:t>
            </a:r>
            <a:r>
              <a:rPr lang="ru-RU" i="1" dirty="0" err="1"/>
              <a:t>різних</a:t>
            </a:r>
            <a:r>
              <a:rPr lang="ru-RU" i="1" dirty="0"/>
              <a:t> </a:t>
            </a:r>
            <a:r>
              <a:rPr lang="ru-RU" i="1" dirty="0" err="1"/>
              <a:t>речовин</a:t>
            </a:r>
            <a:r>
              <a:rPr lang="ru-RU" i="1" dirty="0"/>
              <a:t>, </a:t>
            </a:r>
            <a:r>
              <a:rPr lang="ru-RU" i="1" dirty="0" err="1"/>
              <a:t>питомий</a:t>
            </a:r>
            <a:r>
              <a:rPr lang="ru-RU" i="1" dirty="0"/>
              <a:t> </a:t>
            </a:r>
            <a:r>
              <a:rPr lang="ru-RU" i="1" dirty="0" err="1"/>
              <a:t>опір</a:t>
            </a:r>
            <a:r>
              <a:rPr lang="ru-RU" i="1" dirty="0"/>
              <a:t> </a:t>
            </a:r>
            <a:r>
              <a:rPr lang="ru-RU" i="1" dirty="0" err="1"/>
              <a:t>стрибком</a:t>
            </a:r>
            <a:r>
              <a:rPr lang="ru-RU" i="1" dirty="0"/>
              <a:t> </a:t>
            </a:r>
            <a:r>
              <a:rPr lang="ru-RU" i="1" dirty="0" err="1"/>
              <a:t>зменшується</a:t>
            </a:r>
            <a:r>
              <a:rPr lang="ru-RU" i="1" dirty="0"/>
              <a:t> до нуля.</a:t>
            </a:r>
          </a:p>
          <a:p>
            <a:r>
              <a:rPr lang="ru-RU" i="1" dirty="0"/>
              <a:t> Критична температура </a:t>
            </a:r>
            <a:r>
              <a:rPr lang="ru-RU" i="1" dirty="0" err="1"/>
              <a:t>ртуті</a:t>
            </a:r>
            <a:r>
              <a:rPr lang="ru-RU" i="1" dirty="0"/>
              <a:t> </a:t>
            </a:r>
            <a:r>
              <a:rPr lang="ru-RU" i="1" dirty="0" err="1"/>
              <a:t>дорівнює</a:t>
            </a:r>
            <a:r>
              <a:rPr lang="ru-RU" i="1" dirty="0"/>
              <a:t> 4,1 К, алюминия 1,2 К, олова 3,7 К. 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2309572-8A5A-C747-D614-08556BCEDDC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2050" name="Picture 2" descr="ЯВИЩЕ НАДПРОВІДНОСТІ ВІДЗНАЧИЛО У ЦЬОМУ РОЦІ СТОРІЧНИЙ ЮВІЛЕЙ @ Закарпаття  онлайн">
            <a:extLst>
              <a:ext uri="{FF2B5EF4-FFF2-40B4-BE49-F238E27FC236}">
                <a16:creationId xmlns:a16="http://schemas.microsoft.com/office/drawing/2014/main" id="{63E139D1-FE03-5B98-EB24-980D8E935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666" y="3933056"/>
            <a:ext cx="4860032" cy="268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8812F44-8144-AE35-AE69-F8D933D7E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945" y="4080097"/>
            <a:ext cx="2754497" cy="183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33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Гейке Камерлинг-Оннен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2448272" cy="3166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3203575" y="836613"/>
            <a:ext cx="576103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uk-UA" sz="2400" b="1" dirty="0" err="1"/>
              <a:t>Гейке</a:t>
            </a:r>
            <a:r>
              <a:rPr lang="uk-UA" altLang="uk-UA" sz="2400" b="1" dirty="0"/>
              <a:t> </a:t>
            </a:r>
            <a:r>
              <a:rPr lang="uk-UA" altLang="uk-UA" sz="2400" b="1" dirty="0" err="1"/>
              <a:t>Камерлінг-Оннес</a:t>
            </a:r>
            <a:r>
              <a:rPr lang="uk-UA" altLang="uk-UA" sz="2400" dirty="0"/>
              <a:t> (1853–1926) — </a:t>
            </a:r>
            <a:r>
              <a:rPr lang="uk-UA" altLang="uk-UA" sz="2400" i="1" dirty="0"/>
              <a:t>нідерландський фізик, лауреат Нобелівської премії (1913 р.).</a:t>
            </a:r>
          </a:p>
          <a:p>
            <a:pPr eaLnBrk="1" hangingPunct="1"/>
            <a:r>
              <a:rPr lang="uk-UA" altLang="uk-UA" sz="2400" i="1" dirty="0"/>
              <a:t>Відкрив явище надпровідності</a:t>
            </a:r>
          </a:p>
          <a:p>
            <a:pPr eaLnBrk="1" hangingPunct="1"/>
            <a:r>
              <a:rPr lang="uk-UA" altLang="uk-UA" sz="2400" i="1" dirty="0"/>
              <a:t>металів</a:t>
            </a:r>
          </a:p>
        </p:txBody>
      </p:sp>
      <p:pic>
        <p:nvPicPr>
          <p:cNvPr id="4100" name="Picture 9" descr="ДжонБардин и компани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771" y="2924185"/>
            <a:ext cx="5697958" cy="2588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0"/>
          <p:cNvSpPr>
            <a:spLocks noChangeArrowheads="1"/>
          </p:cNvSpPr>
          <p:nvPr/>
        </p:nvSpPr>
        <p:spPr bwMode="auto">
          <a:xfrm>
            <a:off x="899592" y="5661248"/>
            <a:ext cx="77041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uk-UA" b="1" dirty="0"/>
              <a:t>Джон Бардін, Леон Купер, Джон Роберт </a:t>
            </a:r>
            <a:r>
              <a:rPr lang="uk-UA" altLang="uk-UA" b="1" dirty="0" err="1"/>
              <a:t>Шриффер</a:t>
            </a:r>
            <a:endParaRPr lang="uk-UA" altLang="uk-UA" b="1" dirty="0"/>
          </a:p>
          <a:p>
            <a:pPr eaLnBrk="1" hangingPunct="1"/>
            <a:r>
              <a:rPr lang="uk-UA" altLang="uk-UA" i="1" dirty="0"/>
              <a:t>лауреати Нобелівської премії з фізики (1972 р.) за розробку квантової теорії надпровідності.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BD35EF88-430A-0EB3-9ED4-DF0624BC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alt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  <p:extLst>
      <p:ext uri="{BB962C8B-B14F-4D97-AF65-F5344CB8AC3E}">
        <p14:creationId xmlns:p14="http://schemas.microsoft.com/office/powerpoint/2010/main" val="1309760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352928" cy="1808750"/>
          </a:xfrm>
        </p:spPr>
        <p:txBody>
          <a:bodyPr>
            <a:normAutofit fontScale="85000" lnSpcReduction="10000"/>
          </a:bodyPr>
          <a:lstStyle/>
          <a:p>
            <a:r>
              <a:rPr lang="uk-UA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uk-UA" sz="3000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Надпровідність</a:t>
            </a:r>
            <a:r>
              <a:rPr lang="uk-UA" sz="3000" i="1" dirty="0" err="1"/>
              <a:t>-</a:t>
            </a:r>
            <a:r>
              <a:rPr lang="uk-UA" sz="3000" i="1" dirty="0"/>
              <a:t> властивість деяких провідників стрибкоподібно зменшувати свій електричний опір до нуля за умови охолодження нижче певної критичної температури.</a:t>
            </a:r>
            <a:endParaRPr lang="uk-UA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Picture 2" descr="http://elementy.ru/images/bookclub/superconductivity_fig5_60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2896"/>
            <a:ext cx="9144000" cy="3672408"/>
          </a:xfrm>
          <a:prstGeom prst="rect">
            <a:avLst/>
          </a:prstGeom>
          <a:noFill/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7526ADC-AAFE-438D-0EB0-46F352A8D26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/>
              <a:t>Бельдяга Олена.2024</a:t>
            </a:r>
          </a:p>
        </p:txBody>
      </p:sp>
    </p:spTree>
    <p:extLst>
      <p:ext uri="{BB962C8B-B14F-4D97-AF65-F5344CB8AC3E}">
        <p14:creationId xmlns:p14="http://schemas.microsoft.com/office/powerpoint/2010/main" val="2629137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000132"/>
          </a:xfrm>
        </p:spPr>
        <p:txBody>
          <a:bodyPr/>
          <a:lstStyle/>
          <a:p>
            <a:pPr algn="ctr"/>
            <a:r>
              <a:rPr lang="ru-RU" dirty="0" err="1"/>
              <a:t>Явище</a:t>
            </a:r>
            <a:r>
              <a:rPr lang="ru-RU" dirty="0"/>
              <a:t> </a:t>
            </a:r>
            <a:r>
              <a:rPr lang="ru-RU" dirty="0" err="1"/>
              <a:t>надпровідності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500594"/>
          </a:xfrm>
        </p:spPr>
        <p:txBody>
          <a:bodyPr>
            <a:normAutofit fontScale="85000" lnSpcReduction="10000"/>
          </a:bodyPr>
          <a:lstStyle/>
          <a:p>
            <a:r>
              <a:rPr lang="ru-RU" i="1" dirty="0" err="1"/>
              <a:t>Надпроводімость</a:t>
            </a:r>
            <a:r>
              <a:rPr lang="ru-RU" i="1" dirty="0"/>
              <a:t> </a:t>
            </a:r>
            <a:r>
              <a:rPr lang="ru-RU" i="1" dirty="0" err="1"/>
              <a:t>спостерігається</a:t>
            </a:r>
            <a:r>
              <a:rPr lang="ru-RU" i="1" dirty="0"/>
              <a:t> не </a:t>
            </a:r>
            <a:r>
              <a:rPr lang="ru-RU" i="1" dirty="0" err="1"/>
              <a:t>лише</a:t>
            </a:r>
            <a:r>
              <a:rPr lang="ru-RU" i="1" dirty="0"/>
              <a:t> в </a:t>
            </a:r>
            <a:r>
              <a:rPr lang="ru-RU" i="1" dirty="0" err="1"/>
              <a:t>елементів</a:t>
            </a:r>
            <a:r>
              <a:rPr lang="ru-RU" i="1" dirty="0"/>
              <a:t>, </a:t>
            </a:r>
            <a:r>
              <a:rPr lang="ru-RU" i="1" dirty="0" err="1"/>
              <a:t>але</a:t>
            </a:r>
            <a:r>
              <a:rPr lang="ru-RU" i="1" dirty="0"/>
              <a:t> і в </a:t>
            </a:r>
            <a:r>
              <a:rPr lang="ru-RU" i="1" dirty="0" err="1"/>
              <a:t>багатьох</a:t>
            </a:r>
            <a:r>
              <a:rPr lang="ru-RU" i="1" dirty="0"/>
              <a:t> </a:t>
            </a:r>
            <a:r>
              <a:rPr lang="ru-RU" i="1" dirty="0" err="1"/>
              <a:t>хімічних</a:t>
            </a:r>
            <a:r>
              <a:rPr lang="ru-RU" i="1" dirty="0"/>
              <a:t> </a:t>
            </a:r>
            <a:r>
              <a:rPr lang="ru-RU" i="1" dirty="0" err="1"/>
              <a:t>сполук</a:t>
            </a:r>
            <a:r>
              <a:rPr lang="ru-RU" i="1" dirty="0"/>
              <a:t> і </a:t>
            </a:r>
            <a:r>
              <a:rPr lang="ru-RU" i="1" dirty="0" err="1"/>
              <a:t>сплавів</a:t>
            </a:r>
            <a:r>
              <a:rPr lang="ru-RU" i="1" dirty="0"/>
              <a:t>. </a:t>
            </a:r>
          </a:p>
          <a:p>
            <a:r>
              <a:rPr lang="ru-RU" i="1" dirty="0" err="1"/>
              <a:t>Наприклад</a:t>
            </a:r>
            <a:r>
              <a:rPr lang="ru-RU" i="1" dirty="0"/>
              <a:t>, </a:t>
            </a:r>
            <a:r>
              <a:rPr lang="ru-RU" i="1" dirty="0" err="1"/>
              <a:t>з'єднання</a:t>
            </a:r>
            <a:r>
              <a:rPr lang="ru-RU" i="1" dirty="0"/>
              <a:t> </a:t>
            </a:r>
            <a:r>
              <a:rPr lang="ru-RU" i="1" dirty="0" err="1"/>
              <a:t>ніобію</a:t>
            </a:r>
            <a:r>
              <a:rPr lang="ru-RU" i="1" dirty="0"/>
              <a:t> </a:t>
            </a:r>
            <a:r>
              <a:rPr lang="ru-RU" i="1" dirty="0" err="1"/>
              <a:t>з</a:t>
            </a:r>
            <a:r>
              <a:rPr lang="ru-RU" i="1" dirty="0"/>
              <a:t> оловом (</a:t>
            </a:r>
            <a:r>
              <a:rPr lang="en-US" i="1" dirty="0"/>
              <a:t>Ni3Sn</a:t>
            </a:r>
            <a:r>
              <a:rPr lang="ru-RU" i="1" dirty="0"/>
              <a:t>) </a:t>
            </a:r>
            <a:r>
              <a:rPr lang="ru-RU" i="1" dirty="0" err="1"/>
              <a:t>має</a:t>
            </a:r>
            <a:r>
              <a:rPr lang="ru-RU" i="1" dirty="0"/>
              <a:t> </a:t>
            </a:r>
            <a:r>
              <a:rPr lang="ru-RU" i="1" dirty="0" err="1"/>
              <a:t>критичну</a:t>
            </a:r>
            <a:r>
              <a:rPr lang="ru-RU" i="1" dirty="0"/>
              <a:t> температуру 18 К. </a:t>
            </a:r>
          </a:p>
          <a:p>
            <a:r>
              <a:rPr lang="ru-RU" i="1" dirty="0" err="1"/>
              <a:t>Деякі</a:t>
            </a:r>
            <a:r>
              <a:rPr lang="ru-RU" i="1" dirty="0"/>
              <a:t> </a:t>
            </a:r>
            <a:r>
              <a:rPr lang="ru-RU" i="1" dirty="0" err="1"/>
              <a:t>речовини</a:t>
            </a:r>
            <a:r>
              <a:rPr lang="ru-RU" i="1" dirty="0"/>
              <a:t>, </a:t>
            </a:r>
            <a:r>
              <a:rPr lang="ru-RU" i="1" dirty="0" err="1"/>
              <a:t>що</a:t>
            </a:r>
            <a:r>
              <a:rPr lang="ru-RU" i="1" dirty="0"/>
              <a:t> при </a:t>
            </a:r>
            <a:r>
              <a:rPr lang="ru-RU" i="1" dirty="0" err="1"/>
              <a:t>низьких</a:t>
            </a:r>
            <a:r>
              <a:rPr lang="ru-RU" i="1" dirty="0"/>
              <a:t> температурах  </a:t>
            </a:r>
            <a:r>
              <a:rPr lang="ru-RU" i="1" dirty="0" err="1"/>
              <a:t>переходять</a:t>
            </a:r>
            <a:r>
              <a:rPr lang="ru-RU" i="1" dirty="0"/>
              <a:t> у </a:t>
            </a:r>
            <a:r>
              <a:rPr lang="ru-RU" i="1" dirty="0" err="1"/>
              <a:t>надпровідний</a:t>
            </a:r>
            <a:r>
              <a:rPr lang="ru-RU" i="1" dirty="0"/>
              <a:t> стан, не </a:t>
            </a:r>
            <a:r>
              <a:rPr lang="ru-RU" i="1" dirty="0" err="1"/>
              <a:t>є</a:t>
            </a:r>
            <a:r>
              <a:rPr lang="ru-RU" i="1" dirty="0"/>
              <a:t> </a:t>
            </a:r>
            <a:r>
              <a:rPr lang="ru-RU" i="1" dirty="0" err="1"/>
              <a:t>провідниками</a:t>
            </a:r>
            <a:r>
              <a:rPr lang="ru-RU" i="1" dirty="0"/>
              <a:t> при </a:t>
            </a:r>
            <a:r>
              <a:rPr lang="ru-RU" i="1" dirty="0" err="1"/>
              <a:t>звичайних</a:t>
            </a:r>
            <a:r>
              <a:rPr lang="ru-RU" i="1" dirty="0"/>
              <a:t> температурах. </a:t>
            </a:r>
          </a:p>
          <a:p>
            <a:r>
              <a:rPr lang="ru-RU" i="1" dirty="0"/>
              <a:t>В той же час  «</a:t>
            </a:r>
            <a:r>
              <a:rPr lang="ru-RU" i="1" dirty="0" err="1"/>
              <a:t>гарні</a:t>
            </a:r>
            <a:r>
              <a:rPr lang="ru-RU" i="1" dirty="0"/>
              <a:t>» </a:t>
            </a:r>
            <a:r>
              <a:rPr lang="ru-RU" i="1" dirty="0" err="1"/>
              <a:t>провідники</a:t>
            </a:r>
            <a:r>
              <a:rPr lang="ru-RU" i="1" dirty="0"/>
              <a:t>, як </a:t>
            </a:r>
            <a:r>
              <a:rPr lang="ru-RU" i="1" dirty="0" err="1"/>
              <a:t>мідь</a:t>
            </a:r>
            <a:r>
              <a:rPr lang="ru-RU" i="1" dirty="0"/>
              <a:t> і </a:t>
            </a:r>
            <a:r>
              <a:rPr lang="ru-RU" i="1" dirty="0" err="1"/>
              <a:t>срібло</a:t>
            </a:r>
            <a:r>
              <a:rPr lang="ru-RU" i="1" dirty="0"/>
              <a:t>, не </a:t>
            </a:r>
            <a:r>
              <a:rPr lang="ru-RU" i="1" dirty="0" err="1"/>
              <a:t>стають</a:t>
            </a:r>
            <a:r>
              <a:rPr lang="ru-RU" i="1" dirty="0"/>
              <a:t> </a:t>
            </a:r>
            <a:r>
              <a:rPr lang="ru-RU" i="1" dirty="0" err="1"/>
              <a:t>надпровідниками</a:t>
            </a:r>
            <a:r>
              <a:rPr lang="ru-RU" i="1" dirty="0"/>
              <a:t> при </a:t>
            </a:r>
            <a:r>
              <a:rPr lang="ru-RU" i="1" dirty="0" err="1"/>
              <a:t>низьких</a:t>
            </a:r>
            <a:r>
              <a:rPr lang="ru-RU" i="1" dirty="0"/>
              <a:t> температурах.</a:t>
            </a:r>
            <a:endParaRPr lang="uk-UA" i="1" dirty="0"/>
          </a:p>
          <a:p>
            <a:endParaRPr lang="uk-UA" dirty="0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7B74D750-46B5-B1F4-16B7-6D7624D47F4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uk-UA" sz="4000" dirty="0"/>
              <a:t>Явище надпровідності металів</a:t>
            </a:r>
            <a:endParaRPr lang="ru-RU" altLang="uk-UA" sz="4000" dirty="0"/>
          </a:p>
        </p:txBody>
      </p:sp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1042988" y="5445125"/>
            <a:ext cx="75596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uk-UA" sz="2000"/>
              <a:t>З наближенням до нульової позначки питомий опір цих металів стрибком падає до нуля — метал переходить у </a:t>
            </a:r>
            <a:r>
              <a:rPr lang="uk-UA" altLang="uk-UA" sz="2000" b="1"/>
              <a:t>надпровідний стан.</a:t>
            </a:r>
          </a:p>
        </p:txBody>
      </p:sp>
      <p:graphicFrame>
        <p:nvGraphicFramePr>
          <p:cNvPr id="5124" name="Object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266565"/>
              </p:ext>
            </p:extLst>
          </p:nvPr>
        </p:nvGraphicFramePr>
        <p:xfrm>
          <a:off x="784401" y="1403350"/>
          <a:ext cx="6919738" cy="369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-PAINT" r:id="rId2" imgW="6227076" imgH="3328423" progId="CorelPhotoPaint.Image.12">
                  <p:embed/>
                </p:oleObj>
              </mc:Choice>
              <mc:Fallback>
                <p:oleObj name="PHOTO-PAINT" r:id="rId2" imgW="6227076" imgH="3328423" progId="CorelPhotoPaint.Image.12">
                  <p:embed/>
                  <p:pic>
                    <p:nvPicPr>
                      <p:cNvPr id="512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401" y="1403350"/>
                        <a:ext cx="6919738" cy="3698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0042B8D8-2D04-1178-4088-5AE8E221F73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  <p:extLst>
      <p:ext uri="{BB962C8B-B14F-4D97-AF65-F5344CB8AC3E}">
        <p14:creationId xmlns:p14="http://schemas.microsoft.com/office/powerpoint/2010/main" val="596091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Створено новий матеріал, що володіє властивостями високотемпературного надпровідника &quot; aduiovox - ваш проводник в мир музыки и 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311" y="1700808"/>
            <a:ext cx="6284857" cy="4713643"/>
          </a:xfrm>
          <a:prstGeom prst="rect">
            <a:avLst/>
          </a:prstGeom>
          <a:noFill/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260103" y="304189"/>
            <a:ext cx="8640960" cy="324529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0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i="1" u="none" strike="noStrike" kern="1200" cap="none" spc="0" normalizeH="0" baseline="0" noProof="0" dirty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Нульовий опір - не єдина відмітна риса надпровідності. У кільцевому</a:t>
            </a:r>
            <a:r>
              <a:rPr kumimoji="0" lang="uk-UA" sz="2400" i="1" u="none" strike="noStrike" kern="1200" cap="none" spc="0" normalizeH="0" noProof="0" dirty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 провіднику у надпровідному стані сила струму може не змінюватись як завгодно довго без підтримки від джерела струму. </a:t>
            </a:r>
            <a:r>
              <a:rPr lang="uk-UA" sz="2400" i="1" dirty="0"/>
              <a:t>Також, в надпровіднику неможливо створити магнітне поле - в ньому надпровідний стан руйнується.</a:t>
            </a:r>
            <a:endParaRPr kumimoji="0" lang="uk-UA" sz="2400" i="1" u="none" strike="noStrike" kern="1200" cap="none" spc="0" normalizeH="0" baseline="0" noProof="0" dirty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2" descr="Файл:EfektMeisnera.svg">
            <a:extLst>
              <a:ext uri="{FF2B5EF4-FFF2-40B4-BE49-F238E27FC236}">
                <a16:creationId xmlns:a16="http://schemas.microsoft.com/office/drawing/2014/main" id="{1C061EE5-EB32-4FA6-859B-43F906F73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2261" y="3308520"/>
            <a:ext cx="3384376" cy="32452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13898D2-9A9F-4B32-BC19-7AAAD0E9A410}"/>
              </a:ext>
            </a:extLst>
          </p:cNvPr>
          <p:cNvSpPr/>
          <p:nvPr/>
        </p:nvSpPr>
        <p:spPr>
          <a:xfrm>
            <a:off x="1184753" y="4293096"/>
            <a:ext cx="404014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400" i="1" dirty="0"/>
              <a:t>ефект </a:t>
            </a:r>
            <a:r>
              <a:rPr lang="uk-UA" sz="2400" i="1" dirty="0" err="1"/>
              <a:t>Мейснера</a:t>
            </a:r>
            <a:r>
              <a:rPr lang="uk-UA" sz="2400" i="1" dirty="0"/>
              <a:t>, 1933 рік</a:t>
            </a:r>
            <a:endParaRPr lang="uk-UA" sz="2400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A4CB48A6-3A3F-0687-AC0B-2E8C3EA0E9E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  <p:extLst>
      <p:ext uri="{BB962C8B-B14F-4D97-AF65-F5344CB8AC3E}">
        <p14:creationId xmlns:p14="http://schemas.microsoft.com/office/powerpoint/2010/main" val="2407516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764704"/>
            <a:ext cx="8208912" cy="1872208"/>
          </a:xfrm>
        </p:spPr>
        <p:txBody>
          <a:bodyPr>
            <a:normAutofit fontScale="70000" lnSpcReduction="20000"/>
          </a:bodyPr>
          <a:lstStyle/>
          <a:p>
            <a:r>
              <a:rPr lang="uk-UA" i="1" dirty="0"/>
              <a:t>Одним з головних відмінностей надпровідників від ідеальних провідників є ефект </a:t>
            </a:r>
            <a:r>
              <a:rPr lang="uk-UA" i="1" dirty="0" err="1"/>
              <a:t>Мейснера</a:t>
            </a:r>
            <a:r>
              <a:rPr lang="uk-UA" i="1" dirty="0"/>
              <a:t> -  повне витіснення магнітного поля з матеріалу при переході в надпровідний стан. </a:t>
            </a:r>
          </a:p>
          <a:p>
            <a:r>
              <a:rPr lang="uk-UA" i="1" dirty="0"/>
              <a:t>Вперше явище спостерігалося в 1933 році німецькими фізиками </a:t>
            </a:r>
            <a:r>
              <a:rPr lang="uk-UA" i="1" dirty="0" err="1"/>
              <a:t>Мейснером</a:t>
            </a:r>
            <a:r>
              <a:rPr lang="uk-UA" i="1" dirty="0"/>
              <a:t> і </a:t>
            </a:r>
            <a:r>
              <a:rPr lang="uk-UA" i="1" dirty="0" err="1"/>
              <a:t>Оксенфельдом</a:t>
            </a:r>
            <a:r>
              <a:rPr lang="uk-UA" i="1" dirty="0"/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436096" y="2996952"/>
            <a:ext cx="3474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ln w="1905"/>
              </a:rPr>
              <a:t>Виштовхування</a:t>
            </a:r>
            <a:r>
              <a:rPr lang="ru-RU" sz="2400" dirty="0">
                <a:ln w="1905"/>
              </a:rPr>
              <a:t> </a:t>
            </a:r>
            <a:r>
              <a:rPr lang="ru-RU" sz="2400" dirty="0" err="1">
                <a:ln w="1905"/>
              </a:rPr>
              <a:t>магнітного</a:t>
            </a:r>
            <a:r>
              <a:rPr lang="ru-RU" sz="2400" dirty="0">
                <a:ln w="1905"/>
              </a:rPr>
              <a:t> поля </a:t>
            </a:r>
            <a:r>
              <a:rPr lang="ru-RU" sz="2400" dirty="0" err="1">
                <a:ln w="1905"/>
              </a:rPr>
              <a:t>із</a:t>
            </a:r>
            <a:r>
              <a:rPr lang="ru-RU" sz="2400" dirty="0">
                <a:ln w="1905"/>
              </a:rPr>
              <a:t> </a:t>
            </a:r>
            <a:r>
              <a:rPr lang="ru-RU" sz="2400" dirty="0" err="1">
                <a:ln w="1905"/>
              </a:rPr>
              <a:t>надпровідної</a:t>
            </a:r>
            <a:r>
              <a:rPr lang="ru-RU" sz="2400" dirty="0">
                <a:ln w="1905"/>
              </a:rPr>
              <a:t> </a:t>
            </a:r>
            <a:r>
              <a:rPr lang="ru-RU" sz="2400" dirty="0" err="1">
                <a:ln w="1905"/>
              </a:rPr>
              <a:t>сфери</a:t>
            </a:r>
            <a:r>
              <a:rPr lang="ru-RU" sz="2400" dirty="0">
                <a:ln w="1905"/>
              </a:rPr>
              <a:t> при </a:t>
            </a:r>
            <a:r>
              <a:rPr lang="ru-RU" sz="2400" dirty="0" err="1">
                <a:ln w="1905"/>
              </a:rPr>
              <a:t>температурі</a:t>
            </a:r>
            <a:r>
              <a:rPr lang="ru-RU" sz="2400" dirty="0">
                <a:ln w="1905"/>
              </a:rPr>
              <a:t> </a:t>
            </a:r>
            <a:r>
              <a:rPr lang="ru-RU" sz="2400" dirty="0" err="1">
                <a:ln w="1905"/>
              </a:rPr>
              <a:t>нижчій</a:t>
            </a:r>
            <a:r>
              <a:rPr lang="ru-RU" sz="2400" dirty="0">
                <a:ln w="1905"/>
              </a:rPr>
              <a:t> за температуру переходу до </a:t>
            </a:r>
            <a:r>
              <a:rPr lang="ru-RU" sz="2400" dirty="0" err="1">
                <a:ln w="1905"/>
              </a:rPr>
              <a:t>надпровідного</a:t>
            </a:r>
            <a:r>
              <a:rPr lang="ru-RU" sz="2400" dirty="0">
                <a:ln w="1905"/>
              </a:rPr>
              <a:t> стану</a:t>
            </a:r>
            <a:endParaRPr lang="uk-UA" sz="2400" dirty="0">
              <a:ln w="1905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6B2EC62-2FB2-DF9A-4B0F-495C275F1AD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5" name="Picture 2" descr="Файл:EfektMeisnera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30994"/>
            <a:ext cx="4248472" cy="4073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9839D0-AECB-838D-2C99-E19DF77DA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7139136" cy="595536"/>
          </a:xfrm>
        </p:spPr>
        <p:txBody>
          <a:bodyPr/>
          <a:lstStyle/>
          <a:p>
            <a:r>
              <a:rPr lang="uk-UA" i="1" dirty="0"/>
              <a:t>Ефект </a:t>
            </a:r>
            <a:r>
              <a:rPr lang="uk-UA" i="1" dirty="0" err="1"/>
              <a:t>Мейснера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82E2AB40-2F54-4247-2F2E-CA676B27DF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2A483E6A-46BC-EA9D-4380-F4F88E45E7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05" y="1416358"/>
            <a:ext cx="8840590" cy="5289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6286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опыт: 11 топиков Поиск по тега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04664"/>
            <a:ext cx="6361154" cy="4702618"/>
          </a:xfrm>
          <a:prstGeom prst="rect">
            <a:avLst/>
          </a:prstGeom>
          <a:noFill/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9E453862-005C-84D5-51E0-37F02AE2C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373216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i="1" u="none" strike="noStrike" spc="50" normalizeH="0" baseline="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charset="0"/>
                <a:cs typeface="Arial" charset="0"/>
              </a:rPr>
              <a:t>Магніт </a:t>
            </a:r>
            <a:r>
              <a:rPr kumimoji="0" lang="uk-UA" sz="2400" i="1" u="none" strike="noStrike" spc="50" normalizeH="0" baseline="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charset="0"/>
                <a:cs typeface="Arial" charset="0"/>
              </a:rPr>
              <a:t>левітує</a:t>
            </a:r>
            <a:r>
              <a:rPr kumimoji="0" lang="uk-UA" sz="2400" i="1" u="none" strike="noStrike" spc="50" normalizeH="0" baseline="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charset="0"/>
                <a:cs typeface="Arial" charset="0"/>
              </a:rPr>
              <a:t> над високотемпературним надпровідником, охолодженим до Т=200 К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i="1" u="none" strike="noStrike" spc="50" normalizeH="0" baseline="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charset="0"/>
                <a:cs typeface="Arial" charset="0"/>
              </a:rPr>
              <a:t> за допомогою рідкого азоту </a:t>
            </a: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18383EB6-EF94-5DDE-F760-25648CE004A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581128"/>
            <a:ext cx="8496944" cy="1872208"/>
          </a:xfrm>
        </p:spPr>
        <p:txBody>
          <a:bodyPr>
            <a:normAutofit lnSpcReduction="10000"/>
          </a:bodyPr>
          <a:lstStyle/>
          <a:p>
            <a:r>
              <a:rPr lang="uk-UA" sz="2400" i="1" dirty="0"/>
              <a:t>Труна Магомета – це дослід, який демонструє цей ефект у надпровідниках. За переказами, труна з тілом пророка Магомета висіла у просторі без будь-якої підтримки, тому цей досвід називають експериментом з «</a:t>
            </a:r>
            <a:r>
              <a:rPr lang="uk-UA" sz="2400" i="1" dirty="0" err="1"/>
              <a:t>магометовою</a:t>
            </a:r>
            <a:r>
              <a:rPr lang="uk-UA" sz="2400" i="1" dirty="0"/>
              <a:t> труною».</a:t>
            </a:r>
          </a:p>
        </p:txBody>
      </p:sp>
      <p:pic>
        <p:nvPicPr>
          <p:cNvPr id="28674" name="Picture 2" descr="Как пронаблюдать это явление ? в рубрике Научный бло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702062"/>
            <a:ext cx="3030337" cy="3305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Летающий гроб Магомета: кто это выдумал? • Arzamas">
            <a:extLst>
              <a:ext uri="{FF2B5EF4-FFF2-40B4-BE49-F238E27FC236}">
                <a16:creationId xmlns:a16="http://schemas.microsoft.com/office/drawing/2014/main" id="{F12916E3-9ACC-2291-21CB-443EEABF8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184" y="1209989"/>
            <a:ext cx="5321288" cy="279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D75252F0-C8F0-0AF5-69AF-05BA6521779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57200"/>
            <a:ext cx="8401080" cy="685784"/>
          </a:xfrm>
        </p:spPr>
        <p:txBody>
          <a:bodyPr/>
          <a:lstStyle/>
          <a:p>
            <a:pPr algn="ctr"/>
            <a:r>
              <a:rPr lang="ru-RU" sz="3600" dirty="0" err="1">
                <a:solidFill>
                  <a:srgbClr val="C00000"/>
                </a:solidFill>
              </a:rPr>
              <a:t>Високотемпературна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надпровідність</a:t>
            </a:r>
            <a:endParaRPr lang="uk-UA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67068"/>
            <a:ext cx="8401080" cy="1469844"/>
          </a:xfrm>
        </p:spPr>
        <p:txBody>
          <a:bodyPr>
            <a:normAutofit/>
          </a:bodyPr>
          <a:lstStyle/>
          <a:p>
            <a:r>
              <a:rPr lang="uk-UA" sz="2000" b="0" i="1" dirty="0">
                <a:solidFill>
                  <a:srgbClr val="11365D"/>
                </a:solidFill>
                <a:effectLst/>
                <a:latin typeface="Roboto" panose="02000000000000000000" pitchFamily="2" charset="0"/>
              </a:rPr>
              <a:t>У 1986 році були знайдені мідно-оксидні сполуки, звані </a:t>
            </a:r>
            <a:r>
              <a:rPr lang="uk-UA" sz="2000" b="0" i="1" dirty="0" err="1">
                <a:solidFill>
                  <a:srgbClr val="11365D"/>
                </a:solidFill>
                <a:effectLst/>
                <a:latin typeface="Roboto" panose="02000000000000000000" pitchFamily="2" charset="0"/>
              </a:rPr>
              <a:t>купрати</a:t>
            </a:r>
            <a:r>
              <a:rPr lang="uk-UA" sz="2000" b="0" i="1" dirty="0">
                <a:solidFill>
                  <a:srgbClr val="11365D"/>
                </a:solidFill>
                <a:effectLst/>
                <a:latin typeface="Roboto" panose="02000000000000000000" pitchFamily="2" charset="0"/>
              </a:rPr>
              <a:t>, щоб мати можливість підтримувати надпровідність без опору при температурах сотень градусів вище ультра-охолоджених </a:t>
            </a:r>
            <a:r>
              <a:rPr lang="uk-UA" sz="2000" b="0" i="1" dirty="0">
                <a:solidFill>
                  <a:srgbClr val="11365D"/>
                </a:solidFill>
                <a:effectLst/>
              </a:rPr>
              <a:t>температурах звичайні надпровідники вимагають.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92F3D8B-AF73-C5CD-045D-33FD2406AB4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9220" name="Picture 4" descr="Надпровідність - Elmemesser UA">
            <a:extLst>
              <a:ext uri="{FF2B5EF4-FFF2-40B4-BE49-F238E27FC236}">
                <a16:creationId xmlns:a16="http://schemas.microsoft.com/office/drawing/2014/main" id="{50AF1254-E456-D6BD-D5A2-35AAA7BE6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140" y="2851458"/>
            <a:ext cx="5970240" cy="380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57200"/>
            <a:ext cx="8401080" cy="685784"/>
          </a:xfrm>
        </p:spPr>
        <p:txBody>
          <a:bodyPr/>
          <a:lstStyle/>
          <a:p>
            <a:pPr algn="ctr"/>
            <a:r>
              <a:rPr lang="ru-RU" sz="3600" dirty="0" err="1">
                <a:solidFill>
                  <a:srgbClr val="C00000"/>
                </a:solidFill>
              </a:rPr>
              <a:t>Високотемпературна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надпровідність</a:t>
            </a:r>
            <a:endParaRPr lang="uk-UA" sz="3600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09456B09-134B-66D3-0DB5-71B05B9C7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694" y="1302841"/>
            <a:ext cx="3294106" cy="188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1C6AA2-BA55-93F5-9EBA-AD6D3C742AEF}"/>
              </a:ext>
            </a:extLst>
          </p:cNvPr>
          <p:cNvSpPr txBox="1"/>
          <p:nvPr/>
        </p:nvSpPr>
        <p:spPr>
          <a:xfrm>
            <a:off x="347384" y="3573016"/>
            <a:ext cx="8401080" cy="2915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000" i="1" dirty="0"/>
              <a:t>1986 </a:t>
            </a:r>
            <a:r>
              <a:rPr lang="ru-RU" sz="2000" i="1" dirty="0" err="1"/>
              <a:t>рік</a:t>
            </a:r>
            <a:r>
              <a:rPr lang="ru-RU" sz="2000" i="1" dirty="0"/>
              <a:t> –  Складне </a:t>
            </a:r>
            <a:r>
              <a:rPr lang="ru-RU" sz="2000" i="1" dirty="0" err="1"/>
              <a:t>керамічне</a:t>
            </a:r>
            <a:r>
              <a:rPr lang="ru-RU" sz="2000" i="1" dirty="0"/>
              <a:t> </a:t>
            </a:r>
            <a:r>
              <a:rPr lang="ru-RU" sz="2000" i="1" dirty="0" err="1"/>
              <a:t>з'єднання</a:t>
            </a:r>
            <a:r>
              <a:rPr lang="ru-RU" sz="2000" i="1" dirty="0"/>
              <a:t> </a:t>
            </a:r>
            <a:r>
              <a:rPr lang="en-US" sz="2000" i="1" dirty="0"/>
              <a:t>T</a:t>
            </a:r>
            <a:r>
              <a:rPr lang="ru-RU" sz="2000" i="1" dirty="0" err="1"/>
              <a:t>кр</a:t>
            </a:r>
            <a:r>
              <a:rPr lang="ru-RU" sz="2000" i="1" dirty="0"/>
              <a:t> = 35 </a:t>
            </a:r>
            <a:r>
              <a:rPr lang="en-US" sz="2000" i="1" dirty="0"/>
              <a:t>K. </a:t>
            </a:r>
            <a:endParaRPr lang="ru-RU" sz="2000" i="1" dirty="0"/>
          </a:p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000" i="1" dirty="0"/>
              <a:t>1987 </a:t>
            </a:r>
            <a:r>
              <a:rPr lang="ru-RU" sz="2000" i="1" dirty="0" err="1"/>
              <a:t>рік</a:t>
            </a:r>
            <a:r>
              <a:rPr lang="ru-RU" sz="2000" i="1" dirty="0"/>
              <a:t> – Нова </a:t>
            </a:r>
            <a:r>
              <a:rPr lang="ru-RU" sz="2000" i="1" dirty="0" err="1"/>
              <a:t>кераміка</a:t>
            </a:r>
            <a:r>
              <a:rPr lang="en-US" sz="2000" i="1" dirty="0"/>
              <a:t> T</a:t>
            </a:r>
            <a:r>
              <a:rPr lang="ru-RU" sz="2000" i="1" dirty="0" err="1"/>
              <a:t>кр</a:t>
            </a:r>
            <a:r>
              <a:rPr lang="ru-RU" sz="2000" i="1" dirty="0"/>
              <a:t> = 98 </a:t>
            </a:r>
            <a:r>
              <a:rPr lang="en-US" sz="2000" i="1" dirty="0"/>
              <a:t>K</a:t>
            </a:r>
            <a:r>
              <a:rPr lang="ru-RU" sz="2000" i="1" dirty="0"/>
              <a:t>, </a:t>
            </a:r>
            <a:r>
              <a:rPr lang="ru-RU" sz="2000" i="1" dirty="0" err="1"/>
              <a:t>що</a:t>
            </a:r>
            <a:r>
              <a:rPr lang="ru-RU" sz="2000" i="1" dirty="0"/>
              <a:t> </a:t>
            </a:r>
            <a:r>
              <a:rPr lang="ru-RU" sz="2000" i="1" dirty="0" err="1"/>
              <a:t>перевищує</a:t>
            </a:r>
            <a:r>
              <a:rPr lang="ru-RU" sz="2000" i="1" dirty="0"/>
              <a:t> температуру </a:t>
            </a:r>
            <a:r>
              <a:rPr lang="ru-RU" sz="2000" i="1" dirty="0" err="1"/>
              <a:t>рідкого</a:t>
            </a:r>
            <a:r>
              <a:rPr lang="ru-RU" sz="2000" i="1" dirty="0"/>
              <a:t> азоту (77 К)</a:t>
            </a:r>
          </a:p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000" i="1" dirty="0"/>
              <a:t> Явище переходу </a:t>
            </a:r>
            <a:r>
              <a:rPr lang="ru-RU" sz="2000" i="1" dirty="0" err="1"/>
              <a:t>речовин</a:t>
            </a:r>
            <a:r>
              <a:rPr lang="ru-RU" sz="2000" i="1" dirty="0"/>
              <a:t> в </a:t>
            </a:r>
            <a:r>
              <a:rPr lang="ru-RU" sz="2000" i="1" dirty="0" err="1"/>
              <a:t>надпровідний</a:t>
            </a:r>
            <a:r>
              <a:rPr lang="ru-RU" sz="2000" i="1" dirty="0"/>
              <a:t> стан при температурах, </a:t>
            </a:r>
            <a:r>
              <a:rPr lang="ru-RU" sz="2000" i="1" dirty="0" err="1"/>
              <a:t>що</a:t>
            </a:r>
            <a:r>
              <a:rPr lang="ru-RU" sz="2000" i="1" dirty="0"/>
              <a:t> </a:t>
            </a:r>
            <a:r>
              <a:rPr lang="ru-RU" sz="2000" i="1" dirty="0" err="1"/>
              <a:t>перевищують</a:t>
            </a:r>
            <a:r>
              <a:rPr lang="ru-RU" sz="2000" i="1" dirty="0"/>
              <a:t> температуру </a:t>
            </a:r>
            <a:r>
              <a:rPr lang="ru-RU" sz="2000" i="1" dirty="0" err="1"/>
              <a:t>кипіння</a:t>
            </a:r>
            <a:r>
              <a:rPr lang="ru-RU" sz="2000" i="1" dirty="0"/>
              <a:t> </a:t>
            </a:r>
            <a:r>
              <a:rPr lang="ru-RU" sz="2000" i="1" dirty="0" err="1"/>
              <a:t>рідкого</a:t>
            </a:r>
            <a:r>
              <a:rPr lang="ru-RU" sz="2000" i="1" dirty="0"/>
              <a:t> азоту, </a:t>
            </a:r>
            <a:r>
              <a:rPr lang="ru-RU" sz="2000" i="1" dirty="0" err="1"/>
              <a:t>було</a:t>
            </a:r>
            <a:r>
              <a:rPr lang="ru-RU" sz="2000" i="1" dirty="0"/>
              <a:t> названо </a:t>
            </a:r>
            <a:r>
              <a:rPr lang="ru-RU" sz="2000" i="1" dirty="0" err="1">
                <a:solidFill>
                  <a:srgbClr val="C00000"/>
                </a:solidFill>
              </a:rPr>
              <a:t>високотемпературною</a:t>
            </a:r>
            <a:r>
              <a:rPr lang="ru-RU" sz="2000" i="1" dirty="0">
                <a:solidFill>
                  <a:srgbClr val="C00000"/>
                </a:solidFill>
              </a:rPr>
              <a:t> </a:t>
            </a:r>
            <a:r>
              <a:rPr lang="ru-RU" sz="2000" i="1" dirty="0" err="1">
                <a:solidFill>
                  <a:srgbClr val="C00000"/>
                </a:solidFill>
              </a:rPr>
              <a:t>надпровідністю</a:t>
            </a:r>
            <a:r>
              <a:rPr lang="ru-RU" sz="2000" i="1" dirty="0">
                <a:solidFill>
                  <a:srgbClr val="C00000"/>
                </a:solidFill>
              </a:rPr>
              <a:t> (ВТНП)</a:t>
            </a:r>
            <a:r>
              <a:rPr lang="ru-RU" sz="2000" i="1" dirty="0"/>
              <a:t>.</a:t>
            </a:r>
          </a:p>
          <a:p>
            <a:pPr marL="285750" indent="-2857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000" i="1" dirty="0"/>
              <a:t>1988 </a:t>
            </a:r>
            <a:r>
              <a:rPr lang="ru-RU" sz="2000" i="1" dirty="0" err="1"/>
              <a:t>рік</a:t>
            </a:r>
            <a:r>
              <a:rPr lang="ru-RU" sz="2000" i="1" dirty="0"/>
              <a:t> – </a:t>
            </a:r>
            <a:r>
              <a:rPr lang="ru-RU" sz="2000" i="1" dirty="0" err="1"/>
              <a:t>Керамічне</a:t>
            </a:r>
            <a:r>
              <a:rPr lang="ru-RU" sz="2000" i="1" dirty="0"/>
              <a:t> </a:t>
            </a:r>
            <a:r>
              <a:rPr lang="ru-RU" sz="2000" i="1" dirty="0" err="1"/>
              <a:t>з'єднання</a:t>
            </a:r>
            <a:r>
              <a:rPr lang="ru-RU" sz="2000" i="1" dirty="0"/>
              <a:t> на </a:t>
            </a:r>
            <a:r>
              <a:rPr lang="ru-RU" sz="2000" i="1" dirty="0" err="1"/>
              <a:t>основі</a:t>
            </a:r>
            <a:r>
              <a:rPr lang="ru-RU" sz="2000" i="1" dirty="0"/>
              <a:t> </a:t>
            </a:r>
            <a:r>
              <a:rPr lang="ru-RU" sz="2000" i="1" dirty="0" err="1"/>
              <a:t>елементів</a:t>
            </a:r>
            <a:r>
              <a:rPr lang="ru-RU" sz="2000" i="1" dirty="0"/>
              <a:t> </a:t>
            </a:r>
            <a:r>
              <a:rPr lang="en-US" sz="2000" i="1" dirty="0"/>
              <a:t>Tl-Ca-Ba-Cu-O</a:t>
            </a:r>
            <a:r>
              <a:rPr lang="ru-RU" sz="2000" i="1" dirty="0"/>
              <a:t>           </a:t>
            </a:r>
            <a:r>
              <a:rPr lang="en-US" sz="2000" i="1" dirty="0"/>
              <a:t>T</a:t>
            </a:r>
            <a:r>
              <a:rPr lang="ru-RU" sz="2000" i="1" dirty="0" err="1"/>
              <a:t>кр</a:t>
            </a:r>
            <a:r>
              <a:rPr lang="ru-RU" sz="2000" i="1" dirty="0"/>
              <a:t> = 125 К.</a:t>
            </a:r>
            <a:endParaRPr lang="uk-UA" sz="2000" i="1" dirty="0"/>
          </a:p>
        </p:txBody>
      </p:sp>
      <p:pic>
        <p:nvPicPr>
          <p:cNvPr id="10242" name="Picture 2" descr="Інженери знайшли нового кандидата в високотемпературні надпровідники » МІА  Вектор Ньюз">
            <a:extLst>
              <a:ext uri="{FF2B5EF4-FFF2-40B4-BE49-F238E27FC236}">
                <a16:creationId xmlns:a16="http://schemas.microsoft.com/office/drawing/2014/main" id="{D0C89332-747C-70CD-666A-94A640A4D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72" y="1121527"/>
            <a:ext cx="1952593" cy="129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A5535FC5-3501-720C-3706-1066AC2C453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  <p:extLst>
      <p:ext uri="{BB962C8B-B14F-4D97-AF65-F5344CB8AC3E}">
        <p14:creationId xmlns:p14="http://schemas.microsoft.com/office/powerpoint/2010/main" val="158573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57200"/>
            <a:ext cx="8401080" cy="685784"/>
          </a:xfrm>
        </p:spPr>
        <p:txBody>
          <a:bodyPr/>
          <a:lstStyle/>
          <a:p>
            <a:pPr algn="ctr"/>
            <a:r>
              <a:rPr lang="ru-RU" sz="3600" dirty="0" err="1">
                <a:solidFill>
                  <a:srgbClr val="C00000"/>
                </a:solidFill>
              </a:rPr>
              <a:t>Високотемпературна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надпровідність</a:t>
            </a:r>
            <a:endParaRPr lang="uk-UA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357298"/>
            <a:ext cx="8572560" cy="2935798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ХХІ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ст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, можливості квантової фізики.</a:t>
            </a:r>
          </a:p>
          <a:p>
            <a:pPr algn="l"/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Відкрито вуглецевий сірководень, який наразі має найвищу </a:t>
            </a:r>
            <a:r>
              <a:rPr lang="en-US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T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кр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 = 288 </a:t>
            </a:r>
            <a:r>
              <a:rPr lang="en-US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K (15 0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С) при тиску  267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ГПа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. Університет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Рочестера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 Екстремальні тиски, при яких виникає надпровідність, обмежують ефективність струмових надпровідників, навіть незважаючи на те, що надпровідність при вищих температурах досягається. </a:t>
            </a:r>
          </a:p>
          <a:p>
            <a:pPr algn="l"/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Будь-яка користь, яку можна було б отримати від нововідкритих надпровідників, повинна бути збалансована з високою вартістю підтримки їх у стані високого тиску або низької температури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F997215E-51E3-C7B1-0FE2-29DC2EF4AF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11266" name="Picture 2" descr="Нова теорія надпровідності допоможе зробити надпровідники стійкішими">
            <a:extLst>
              <a:ext uri="{FF2B5EF4-FFF2-40B4-BE49-F238E27FC236}">
                <a16:creationId xmlns:a16="http://schemas.microsoft.com/office/drawing/2014/main" id="{4365FB0D-8B41-F4B4-020C-0AC86A260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261642"/>
            <a:ext cx="4329120" cy="243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95817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57200"/>
            <a:ext cx="8401080" cy="685784"/>
          </a:xfrm>
        </p:spPr>
        <p:txBody>
          <a:bodyPr/>
          <a:lstStyle/>
          <a:p>
            <a:pPr algn="ctr"/>
            <a:r>
              <a:rPr lang="ru-RU" sz="3600" dirty="0" err="1">
                <a:solidFill>
                  <a:srgbClr val="C00000"/>
                </a:solidFill>
              </a:rPr>
              <a:t>Високотемпературна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надпровідність</a:t>
            </a:r>
            <a:endParaRPr lang="uk-UA" sz="3600" dirty="0"/>
          </a:p>
        </p:txBody>
      </p:sp>
      <p:pic>
        <p:nvPicPr>
          <p:cNvPr id="7" name="Мультимедіа з Інтернету 6" title="The World's First Room Temperature Superconductor">
            <a:hlinkClick r:id="" action="ppaction://media"/>
            <a:extLst>
              <a:ext uri="{FF2B5EF4-FFF2-40B4-BE49-F238E27FC236}">
                <a16:creationId xmlns:a16="http://schemas.microsoft.com/office/drawing/2014/main" id="{355D6EC2-92CD-F29A-5064-303435B94CC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07034" y="1142984"/>
            <a:ext cx="5529932" cy="3122065"/>
          </a:xfrm>
          <a:prstGeom prst="rect">
            <a:avLst/>
          </a:prstGeom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FF21DF4-CBD0-EEDA-9B70-FEF02B29058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DEE3C3-8386-1D40-8565-8995626999D5}"/>
              </a:ext>
            </a:extLst>
          </p:cNvPr>
          <p:cNvSpPr txBox="1"/>
          <p:nvPr/>
        </p:nvSpPr>
        <p:spPr>
          <a:xfrm>
            <a:off x="417808" y="4369475"/>
            <a:ext cx="8136904" cy="2308324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55600"/>
            <a:r>
              <a:rPr lang="uk-UA" i="1" dirty="0">
                <a:solidFill>
                  <a:schemeClr val="tx1"/>
                </a:solidFill>
              </a:rPr>
              <a:t>"Для створення високотемпературного надпровідника потрібні міцні зв'язки і легкі елементи. Це два найосновніших критерії. Водень найлегша речовина, а його зв'язки одні з найміцніших", – розповів </a:t>
            </a:r>
            <a:r>
              <a:rPr lang="ru-RU" i="1" dirty="0">
                <a:solidFill>
                  <a:schemeClr val="tx1"/>
                </a:solidFill>
                <a:effectLst/>
              </a:rPr>
              <a:t>Ранг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Діас</a:t>
            </a:r>
            <a:endParaRPr lang="ru-RU" i="1" dirty="0">
              <a:solidFill>
                <a:schemeClr val="tx1"/>
              </a:solidFill>
              <a:effectLst/>
            </a:endParaRPr>
          </a:p>
          <a:p>
            <a:pPr indent="355600"/>
            <a:r>
              <a:rPr lang="uk-UA" i="1" dirty="0">
                <a:solidFill>
                  <a:schemeClr val="tx1"/>
                </a:solidFill>
              </a:rPr>
              <a:t>" </a:t>
            </a:r>
            <a:r>
              <a:rPr lang="ru-RU" i="1" dirty="0">
                <a:solidFill>
                  <a:schemeClr val="tx1"/>
                </a:solidFill>
                <a:effectLst/>
              </a:rPr>
              <a:t>Ми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живемо</a:t>
            </a:r>
            <a:r>
              <a:rPr lang="ru-RU" i="1" dirty="0">
                <a:solidFill>
                  <a:schemeClr val="tx1"/>
                </a:solidFill>
                <a:effectLst/>
              </a:rPr>
              <a:t> в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напівпровідниковому</a:t>
            </a:r>
            <a:r>
              <a:rPr lang="ru-RU" i="1" dirty="0">
                <a:solidFill>
                  <a:schemeClr val="tx1"/>
                </a:solidFill>
                <a:effectLst/>
              </a:rPr>
              <a:t>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світі</a:t>
            </a:r>
            <a:r>
              <a:rPr lang="ru-RU" i="1" dirty="0">
                <a:solidFill>
                  <a:schemeClr val="tx1"/>
                </a:solidFill>
                <a:effectLst/>
              </a:rPr>
              <a:t>, а з такого роду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технологією</a:t>
            </a:r>
            <a:r>
              <a:rPr lang="ru-RU" i="1" dirty="0">
                <a:solidFill>
                  <a:schemeClr val="tx1"/>
                </a:solidFill>
                <a:effectLst/>
              </a:rPr>
              <a:t>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можна</a:t>
            </a:r>
            <a:r>
              <a:rPr lang="ru-RU" i="1" dirty="0">
                <a:solidFill>
                  <a:schemeClr val="tx1"/>
                </a:solidFill>
                <a:effectLst/>
              </a:rPr>
              <a:t> перевести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суспільство</a:t>
            </a:r>
            <a:r>
              <a:rPr lang="ru-RU" i="1" dirty="0">
                <a:solidFill>
                  <a:schemeClr val="tx1"/>
                </a:solidFill>
                <a:effectLst/>
              </a:rPr>
              <a:t> в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надпровідний</a:t>
            </a:r>
            <a:r>
              <a:rPr lang="ru-RU" i="1" dirty="0">
                <a:solidFill>
                  <a:schemeClr val="tx1"/>
                </a:solidFill>
                <a:effectLst/>
              </a:rPr>
              <a:t>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світ</a:t>
            </a:r>
            <a:r>
              <a:rPr lang="ru-RU" i="1" dirty="0">
                <a:solidFill>
                  <a:schemeClr val="tx1"/>
                </a:solidFill>
                <a:effectLst/>
              </a:rPr>
              <a:t>, в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якому</a:t>
            </a:r>
            <a:r>
              <a:rPr lang="ru-RU" i="1" dirty="0">
                <a:solidFill>
                  <a:schemeClr val="tx1"/>
                </a:solidFill>
                <a:effectLst/>
              </a:rPr>
              <a:t> нам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ніколи</a:t>
            </a:r>
            <a:r>
              <a:rPr lang="ru-RU" i="1" dirty="0">
                <a:solidFill>
                  <a:schemeClr val="tx1"/>
                </a:solidFill>
                <a:effectLst/>
              </a:rPr>
              <a:t>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більше</a:t>
            </a:r>
            <a:r>
              <a:rPr lang="ru-RU" i="1" dirty="0">
                <a:solidFill>
                  <a:schemeClr val="tx1"/>
                </a:solidFill>
                <a:effectLst/>
              </a:rPr>
              <a:t> не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знадобляться</a:t>
            </a:r>
            <a:r>
              <a:rPr lang="ru-RU" i="1" dirty="0">
                <a:solidFill>
                  <a:schemeClr val="tx1"/>
                </a:solidFill>
                <a:effectLst/>
              </a:rPr>
              <a:t>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батареї</a:t>
            </a:r>
            <a:r>
              <a:rPr lang="ru-RU" i="1" dirty="0">
                <a:solidFill>
                  <a:schemeClr val="tx1"/>
                </a:solidFill>
                <a:effectLst/>
              </a:rPr>
              <a:t> </a:t>
            </a:r>
            <a:r>
              <a:rPr lang="uk-UA" i="1" dirty="0">
                <a:solidFill>
                  <a:schemeClr val="tx1"/>
                </a:solidFill>
              </a:rPr>
              <a:t>",</a:t>
            </a:r>
            <a:r>
              <a:rPr lang="ru-RU" i="1" dirty="0">
                <a:solidFill>
                  <a:schemeClr val="tx1"/>
                </a:solidFill>
                <a:effectLst/>
              </a:rPr>
              <a:t>–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Ашкан</a:t>
            </a:r>
            <a:r>
              <a:rPr lang="ru-RU" i="1" dirty="0">
                <a:solidFill>
                  <a:schemeClr val="tx1"/>
                </a:solidFill>
                <a:effectLst/>
              </a:rPr>
              <a:t> Саламат,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співавтор</a:t>
            </a:r>
            <a:r>
              <a:rPr lang="ru-RU" i="1" dirty="0">
                <a:solidFill>
                  <a:schemeClr val="tx1"/>
                </a:solidFill>
                <a:effectLst/>
              </a:rPr>
              <a:t> </a:t>
            </a:r>
            <a:r>
              <a:rPr lang="ru-RU" i="1" dirty="0" err="1">
                <a:solidFill>
                  <a:schemeClr val="tx1"/>
                </a:solidFill>
                <a:effectLst/>
              </a:rPr>
              <a:t>дослідження</a:t>
            </a:r>
            <a:r>
              <a:rPr lang="ru-RU" i="1" dirty="0">
                <a:solidFill>
                  <a:schemeClr val="tx1"/>
                </a:solidFill>
                <a:effectLst/>
              </a:rPr>
              <a:t>.</a:t>
            </a:r>
            <a:endParaRPr lang="uk-UA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84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57200"/>
            <a:ext cx="8401080" cy="685784"/>
          </a:xfrm>
        </p:spPr>
        <p:txBody>
          <a:bodyPr/>
          <a:lstStyle/>
          <a:p>
            <a:pPr algn="ctr"/>
            <a:r>
              <a:rPr lang="ru-RU" sz="3600" dirty="0" err="1">
                <a:solidFill>
                  <a:srgbClr val="C00000"/>
                </a:solidFill>
              </a:rPr>
              <a:t>Високотемпературна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 err="1">
                <a:solidFill>
                  <a:srgbClr val="C00000"/>
                </a:solidFill>
              </a:rPr>
              <a:t>надпровідність</a:t>
            </a:r>
            <a:endParaRPr lang="uk-UA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357298"/>
            <a:ext cx="8572560" cy="3943910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Купрати</a:t>
            </a:r>
            <a:r>
              <a:rPr lang="uk-UA" b="0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 ( кераміка, що містить мідь, кисень і рідкоземельні метали, такі як вісмут або талій ) 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мають важливу характеристику, яка зумовлює їхню надпровідну природу: наявність електронної властивості, яка називається єдиною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корельованою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d-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смугою в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низькоенергетичному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 спектрі. </a:t>
            </a:r>
          </a:p>
          <a:p>
            <a:pPr algn="l"/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У випадку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купратів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 і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сполук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 заліза технічні труднощі, такі як отримання правильних співвідношень певних елементів під час синтезу кристалів цих нових надпровідних матеріалів, створюють перешкоди як у часі, так і в ефективності.</a:t>
            </a:r>
          </a:p>
          <a:p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В даний час багато елементів і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сполук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: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купрати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uk-UA" b="0" i="1" dirty="0" err="1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графен</a:t>
            </a:r>
            <a:r>
              <a:rPr lang="uk-UA" b="0" i="1" dirty="0">
                <a:solidFill>
                  <a:srgbClr val="2D2D2D"/>
                </a:solidFill>
                <a:effectLst/>
                <a:latin typeface="Open Sans" panose="020B0606030504020204" pitchFamily="34" charset="0"/>
              </a:rPr>
              <a:t>, металевий водень, гідрати і гідриди -  випробовуються на високотемпературну надпровідність</a:t>
            </a:r>
            <a:endParaRPr lang="uk-UA" dirty="0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27830E1-4534-9803-5E0F-637D1312F0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7739F8-D062-C9BC-CB7A-5B69406DF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4757" y="4581128"/>
            <a:ext cx="3189411" cy="2124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1605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680" y="3119801"/>
            <a:ext cx="8820472" cy="1231032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rgbClr val="C00000"/>
                </a:solidFill>
              </a:rPr>
              <a:t>Застосування надпровідності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0993" y="4227984"/>
            <a:ext cx="8229600" cy="2167136"/>
          </a:xfrm>
        </p:spPr>
        <p:txBody>
          <a:bodyPr>
            <a:normAutofit fontScale="92500" lnSpcReduction="10000"/>
          </a:bodyPr>
          <a:lstStyle/>
          <a:p>
            <a:r>
              <a:rPr lang="uk-UA" i="1" dirty="0"/>
              <a:t>Найбільш цікаві можливі промислові застосування надпровідності пов'язані з генеруванням, передачею і використанням електроенергії</a:t>
            </a:r>
            <a:r>
              <a:rPr lang="uk-UA" dirty="0"/>
              <a:t>.</a:t>
            </a:r>
            <a:br>
              <a:rPr lang="uk-UA" dirty="0"/>
            </a:br>
            <a:endParaRPr lang="uk-UA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1A6BAD8D-A523-C6A5-8375-1A8772DDF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702" y="462880"/>
            <a:ext cx="4864596" cy="277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25E04D0-3C6D-5F61-C84D-749953D7561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2592288"/>
          </a:xfrm>
        </p:spPr>
        <p:txBody>
          <a:bodyPr>
            <a:normAutofit fontScale="62500" lnSpcReduction="20000"/>
          </a:bodyPr>
          <a:lstStyle/>
          <a:p>
            <a:r>
              <a:rPr lang="uk-UA" i="1" dirty="0"/>
              <a:t>Використання величезних магнітних полів, створюваних за допомогою надпровідників, для магнітної підвіски поїзда (магнітної левітації). </a:t>
            </a:r>
          </a:p>
          <a:p>
            <a:r>
              <a:rPr lang="uk-UA" i="1" dirty="0"/>
              <a:t>За рахунок сил взаємного відштовхування між рухомим магнітом і струмом, індукованим в спрямовуючий провіднику, поїзд рухався б плавно, без шуму і тертя і був би здатний розвивати дуже великі швидкості.</a:t>
            </a:r>
          </a:p>
          <a:p>
            <a:r>
              <a:rPr lang="uk-UA" i="1" dirty="0"/>
              <a:t> Експериментальні поїзда на магнітній підвісці в Японії і Німеччині досягли швидкостей, близьких до 500 км/год.</a:t>
            </a:r>
          </a:p>
        </p:txBody>
      </p:sp>
      <p:pic>
        <p:nvPicPr>
          <p:cNvPr id="29698" name="Picture 2" descr="Первые поезда на магнитном подвесе (т.е. двигаящиеся и управляющиеся с помощью магнитных сил) появил - Ирина Сергеевна Ив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075128"/>
            <a:ext cx="6480720" cy="317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5A15C89-E346-15F3-9F91-97ABE0ED295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0C8ADB-9C04-31EA-A7ED-F73681BF2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8514879-5D67-AEA0-E418-D0E5DB796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356" y="4293096"/>
            <a:ext cx="8507288" cy="2232248"/>
          </a:xfrm>
        </p:spPr>
        <p:txBody>
          <a:bodyPr>
            <a:normAutofit fontScale="77500" lnSpcReduction="20000"/>
          </a:bodyPr>
          <a:lstStyle/>
          <a:p>
            <a:r>
              <a:rPr lang="uk-UA" b="0" i="1" dirty="0">
                <a:solidFill>
                  <a:srgbClr val="000000"/>
                </a:solidFill>
                <a:effectLst/>
                <a:latin typeface="Inter"/>
              </a:rPr>
              <a:t>Надпровідники використовуються у швидкісних поїздах на магнітній подушці ще з 1980-х років. </a:t>
            </a:r>
            <a:r>
              <a:rPr lang="uk-UA" b="0" i="1" dirty="0" err="1">
                <a:solidFill>
                  <a:srgbClr val="000000"/>
                </a:solidFill>
                <a:effectLst/>
                <a:latin typeface="Inter"/>
              </a:rPr>
              <a:t>Маглев</a:t>
            </a:r>
            <a:r>
              <a:rPr lang="uk-UA" b="0" i="1" dirty="0">
                <a:solidFill>
                  <a:srgbClr val="000000"/>
                </a:solidFill>
                <a:effectLst/>
                <a:latin typeface="Inter"/>
              </a:rPr>
              <a:t>-транспорт - поїзди на основі магнітної левітації - утримуються в повітрі над </a:t>
            </a:r>
            <a:r>
              <a:rPr lang="uk-UA" b="0" i="1" u="none" strike="noStrike" dirty="0">
                <a:effectLst/>
                <a:latin typeface="Inter"/>
              </a:rPr>
              <a:t>залізничним полотном</a:t>
            </a:r>
            <a:r>
              <a:rPr lang="uk-UA" b="0" i="1" dirty="0">
                <a:solidFill>
                  <a:srgbClr val="000000"/>
                </a:solidFill>
                <a:effectLst/>
                <a:latin typeface="Inter"/>
              </a:rPr>
              <a:t> силою електромагнітного поля. Такі поїзди сьогодні літають в Японії, Китаї, Бразилії та Німеччині і незабаром повинні з'явитися в Південній Кореї</a:t>
            </a:r>
            <a:endParaRPr lang="uk-UA" i="1" dirty="0"/>
          </a:p>
        </p:txBody>
      </p:sp>
      <p:pic>
        <p:nvPicPr>
          <p:cNvPr id="4098" name="Picture 2" descr="Поїзди замість літаків і ще три неймовірні технології надпровідності">
            <a:extLst>
              <a:ext uri="{FF2B5EF4-FFF2-40B4-BE49-F238E27FC236}">
                <a16:creationId xmlns:a16="http://schemas.microsoft.com/office/drawing/2014/main" id="{27ACC361-5D3E-2627-7372-02170B430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4664"/>
            <a:ext cx="6334125" cy="356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B0E324D-7F42-DAF6-D54D-B4297CB88D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  <p:extLst>
      <p:ext uri="{BB962C8B-B14F-4D97-AF65-F5344CB8AC3E}">
        <p14:creationId xmlns:p14="http://schemas.microsoft.com/office/powerpoint/2010/main" val="10526619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692696"/>
            <a:ext cx="8496944" cy="1944216"/>
          </a:xfrm>
        </p:spPr>
        <p:txBody>
          <a:bodyPr>
            <a:normAutofit fontScale="62500" lnSpcReduction="20000"/>
          </a:bodyPr>
          <a:lstStyle/>
          <a:p>
            <a:r>
              <a:rPr lang="uk-UA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Передача електричної енергії через силові кабелі без втрат. </a:t>
            </a:r>
          </a:p>
          <a:p>
            <a:r>
              <a:rPr lang="uk-UA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Це велика перевага, особливо в великих містах і промислових районах, так як прокладка звичайного мідного кабелю часто призводить до труднощів через вимоги великої площі. </a:t>
            </a:r>
          </a:p>
          <a:p>
            <a:r>
              <a:rPr lang="uk-UA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Крім того, кабелі </a:t>
            </a:r>
            <a:r>
              <a:rPr lang="en-US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HTSC </a:t>
            </a:r>
            <a:r>
              <a:rPr lang="uk-UA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не генерують магнітні поля, що ще більше спрощує інсталяцію. </a:t>
            </a:r>
            <a:endParaRPr lang="uk-UA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5A0983-EB57-F077-206B-6BB0B9CA202B}"/>
              </a:ext>
            </a:extLst>
          </p:cNvPr>
          <p:cNvSpPr txBox="1"/>
          <p:nvPr/>
        </p:nvSpPr>
        <p:spPr>
          <a:xfrm>
            <a:off x="6012160" y="2619409"/>
            <a:ext cx="2785634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600" b="0" i="1" dirty="0"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Надпровідний струм є </a:t>
            </a:r>
            <a:r>
              <a:rPr lang="uk-UA" sz="1600" b="0" i="1" u="none" strike="noStrike" dirty="0"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бездисипативним</a:t>
            </a:r>
            <a:r>
              <a:rPr lang="uk-UA" sz="1600" b="0" i="1" dirty="0"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: під час протікання постійного струму в надпровіднику не виникають звичайні резистивні втрати. </a:t>
            </a:r>
          </a:p>
          <a:p>
            <a:r>
              <a:rPr lang="uk-UA" sz="1600" b="0" i="1" dirty="0"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Це причина, завдяки якій використання надпровідних пристроїв виявляється одним з найбільш важливих і далекоглядних шляхів </a:t>
            </a:r>
            <a:r>
              <a:rPr lang="uk-UA" sz="1600" b="0" i="1" u="none" strike="noStrike" dirty="0"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заощадження енергії</a:t>
            </a:r>
            <a:r>
              <a:rPr lang="uk-UA" sz="1600" b="0" i="1" dirty="0"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. </a:t>
            </a:r>
          </a:p>
          <a:p>
            <a:endParaRPr lang="uk-UA" sz="1600" b="1" i="1" dirty="0">
              <a:effectLst/>
              <a:highlight>
                <a:srgbClr val="FFFFFF"/>
              </a:highlight>
              <a:latin typeface="Arial" panose="020B0604020202020204" pitchFamily="34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07F76D21-02DD-F2B3-C4B6-D0F38652FA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33794" name="Picture 2" descr="http://www.krasfun.ru/images/2014/4/3c7f3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1959" y="2496559"/>
            <a:ext cx="4551770" cy="4131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66067CF-DC2A-425E-92C1-24037E9FB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2376264"/>
          </a:xfrm>
        </p:spPr>
        <p:txBody>
          <a:bodyPr>
            <a:normAutofit fontScale="70000" lnSpcReduction="20000"/>
          </a:bodyPr>
          <a:lstStyle/>
          <a:p>
            <a:r>
              <a:rPr lang="uk-UA" sz="2400" b="0" i="1" dirty="0">
                <a:effectLst/>
                <a:latin typeface="Arial" panose="020B0604020202020204" pitchFamily="34" charset="0"/>
              </a:rPr>
              <a:t>Надпровідний струм є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бездисипативним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: під час протікання постійного струму в надпровіднику не виникають звичайні резистивні втрати. </a:t>
            </a:r>
          </a:p>
          <a:p>
            <a:r>
              <a:rPr lang="uk-UA" sz="2400" b="0" i="1" dirty="0">
                <a:effectLst/>
                <a:latin typeface="Arial" panose="020B0604020202020204" pitchFamily="34" charset="0"/>
              </a:rPr>
              <a:t>Це причина, завдяки якій використання надпровідних пристроїв виявляється одним з найбільш важливих і далекоглядних шляхів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заощадження енергії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. </a:t>
            </a:r>
          </a:p>
          <a:p>
            <a:r>
              <a:rPr lang="uk-UA" sz="2400" b="0" i="1" dirty="0">
                <a:effectLst/>
                <a:latin typeface="Arial" panose="020B0604020202020204" pitchFamily="34" charset="0"/>
              </a:rPr>
              <a:t>Оцінки показують, що застосування надпровідності дозволить зменшити втрати під час генерації,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передавання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, трансформації та використання електроенергії з приблизно 30-35 % до 1-2 %, що є рівнозначним побудові кількох нових потужних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електростанцій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 наприклад в Україні.</a:t>
            </a:r>
          </a:p>
          <a:p>
            <a:endParaRPr lang="uk-UA" sz="2400" b="0" i="1" dirty="0">
              <a:effectLst/>
              <a:highlight>
                <a:srgbClr val="FFFFFF"/>
              </a:highlight>
              <a:latin typeface="Arial" panose="020B0604020202020204" pitchFamily="34" charset="0"/>
            </a:endParaRPr>
          </a:p>
          <a:p>
            <a:endParaRPr lang="uk-UA" sz="2400" i="1" dirty="0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40FD30D-BA86-52AA-69D8-D3D31A24DA2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6148" name="Picture 4" descr="Запорізька АЕС під контролем російських окупантів | Українська правда">
            <a:extLst>
              <a:ext uri="{FF2B5EF4-FFF2-40B4-BE49-F238E27FC236}">
                <a16:creationId xmlns:a16="http://schemas.microsoft.com/office/drawing/2014/main" id="{D3101F62-C9D0-0F0F-CAEA-87C0D4C06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019425"/>
            <a:ext cx="6572250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6926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66067CF-DC2A-425E-92C1-24037E9FB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2808312"/>
          </a:xfrm>
        </p:spPr>
        <p:txBody>
          <a:bodyPr>
            <a:normAutofit fontScale="92500" lnSpcReduction="20000"/>
          </a:bodyPr>
          <a:lstStyle/>
          <a:p>
            <a:r>
              <a:rPr lang="uk-UA" sz="2400" b="0" i="1" dirty="0">
                <a:effectLst/>
                <a:latin typeface="Arial" panose="020B0604020202020204" pitchFamily="34" charset="0"/>
              </a:rPr>
              <a:t>У 1970 роки в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Україні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 на основі важких пресів краматорського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НКМЗ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 (світового лідера з будування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гідравлічних пресів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), розроблялися способи стискання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води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 до твердого стану «металічний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водень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», щоб отримати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надпровідники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 для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космічної промисловості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, та доправлення електричної енергії лініями </a:t>
            </a:r>
            <a:r>
              <a:rPr lang="uk-UA" sz="2400" b="0" i="1" u="none" strike="noStrike" dirty="0">
                <a:effectLst/>
                <a:latin typeface="Arial" panose="020B0604020202020204" pitchFamily="34" charset="0"/>
              </a:rPr>
              <a:t>електропередавання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 майже без втрат. Передбачалося, що задля втілення задуму, буде потрібен гідравлічний прес зусиллям 1 млн. </a:t>
            </a:r>
            <a:r>
              <a:rPr lang="uk-UA" sz="2400" b="0" i="1" dirty="0" err="1">
                <a:effectLst/>
                <a:latin typeface="Arial" panose="020B0604020202020204" pitchFamily="34" charset="0"/>
              </a:rPr>
              <a:t>тонн</a:t>
            </a:r>
            <a:r>
              <a:rPr lang="uk-UA" sz="2400" b="0" i="1" dirty="0">
                <a:effectLst/>
                <a:latin typeface="Arial" panose="020B0604020202020204" pitchFamily="34" charset="0"/>
              </a:rPr>
              <a:t>.</a:t>
            </a:r>
            <a:endParaRPr lang="uk-UA" sz="2400" i="1" dirty="0"/>
          </a:p>
          <a:p>
            <a:endParaRPr lang="uk-UA" sz="2400" b="0" i="1" dirty="0">
              <a:effectLst/>
              <a:highlight>
                <a:srgbClr val="FFFFFF"/>
              </a:highlight>
              <a:latin typeface="Arial" panose="020B0604020202020204" pitchFamily="34" charset="0"/>
            </a:endParaRPr>
          </a:p>
          <a:p>
            <a:endParaRPr lang="uk-UA" sz="2400" i="1" dirty="0"/>
          </a:p>
        </p:txBody>
      </p:sp>
      <p:pic>
        <p:nvPicPr>
          <p:cNvPr id="6146" name="Picture 2" descr="Новокраматорский машиностроительный завод: новости компании, информация о  Новокраматорский машиностроительный завод — Forbes.ua">
            <a:extLst>
              <a:ext uri="{FF2B5EF4-FFF2-40B4-BE49-F238E27FC236}">
                <a16:creationId xmlns:a16="http://schemas.microsoft.com/office/drawing/2014/main" id="{D494164F-28F5-563E-EFFD-40DF89672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13965"/>
            <a:ext cx="5652120" cy="296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3A99688-0CD3-9998-F245-1514C0DC206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  <p:extLst>
      <p:ext uri="{BB962C8B-B14F-4D97-AF65-F5344CB8AC3E}">
        <p14:creationId xmlns:p14="http://schemas.microsoft.com/office/powerpoint/2010/main" val="38409364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692696"/>
            <a:ext cx="8712968" cy="1512168"/>
          </a:xfrm>
        </p:spPr>
        <p:txBody>
          <a:bodyPr>
            <a:normAutofit fontScale="70000" lnSpcReduction="20000"/>
          </a:bodyPr>
          <a:lstStyle/>
          <a:p>
            <a:r>
              <a:rPr lang="uk-UA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Завдяки високій пропускній здатності, також з’являється можливість для транспортування великої кількості енергії при більш низькій напрузі. Це дозволяє зберегти підстанції та уникнути електричних втрат в трансформаторах</a:t>
            </a:r>
            <a:endParaRPr lang="uk-UA" i="1" dirty="0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1E853C0D-331D-DA6B-3721-C3CF9E151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57" y="2325459"/>
            <a:ext cx="7906083" cy="413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437407-7C88-57FF-648E-27E834351AFE}"/>
              </a:ext>
            </a:extLst>
          </p:cNvPr>
          <p:cNvSpPr txBox="1"/>
          <p:nvPr/>
        </p:nvSpPr>
        <p:spPr>
          <a:xfrm>
            <a:off x="5940152" y="2348880"/>
            <a:ext cx="4572000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uk-UA" sz="16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Ємність рідкого азоту</a:t>
            </a:r>
          </a:p>
          <a:p>
            <a:pPr algn="l">
              <a:buFont typeface="+mj-lt"/>
              <a:buAutoNum type="arabicPeriod"/>
            </a:pPr>
            <a:r>
              <a:rPr lang="uk-UA" sz="1600" b="0" i="1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Субкулер</a:t>
            </a:r>
            <a:endParaRPr lang="uk-UA" sz="1600" b="0" i="1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+mj-lt"/>
              <a:buAutoNum type="arabicPeriod"/>
            </a:pPr>
            <a:r>
              <a:rPr lang="uk-UA" sz="16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Вакуумний насос</a:t>
            </a:r>
          </a:p>
          <a:p>
            <a:pPr algn="l">
              <a:buFont typeface="+mj-lt"/>
              <a:buAutoNum type="arabicPeriod"/>
            </a:pPr>
            <a:r>
              <a:rPr lang="uk-UA" sz="16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Азот</a:t>
            </a:r>
          </a:p>
          <a:p>
            <a:pPr algn="l">
              <a:buFont typeface="+mj-lt"/>
              <a:buAutoNum type="arabicPeriod"/>
            </a:pPr>
            <a:r>
              <a:rPr lang="uk-UA" sz="16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Надпровідник</a:t>
            </a:r>
          </a:p>
          <a:p>
            <a:pPr algn="l">
              <a:buFont typeface="+mj-lt"/>
              <a:buAutoNum type="arabicPeriod"/>
            </a:pPr>
            <a:r>
              <a:rPr lang="uk-UA" sz="16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Лінія компенсації</a:t>
            </a:r>
          </a:p>
          <a:p>
            <a:pPr algn="l">
              <a:buFont typeface="+mj-lt"/>
              <a:buAutoNum type="arabicPeriod"/>
            </a:pPr>
            <a:r>
              <a:rPr lang="uk-UA" sz="16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Насос рідкого азоту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567BE75-1073-CE40-A325-780BC1E750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  <p:extLst>
      <p:ext uri="{BB962C8B-B14F-4D97-AF65-F5344CB8AC3E}">
        <p14:creationId xmlns:p14="http://schemas.microsoft.com/office/powerpoint/2010/main" val="8303252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13697"/>
            <a:ext cx="7758082" cy="1559666"/>
          </a:xfrm>
        </p:spPr>
        <p:txBody>
          <a:bodyPr/>
          <a:lstStyle/>
          <a:p>
            <a:r>
              <a:rPr lang="uk-UA" sz="2000" i="1" dirty="0"/>
              <a:t>Надпровідники активно застосовуються в </a:t>
            </a:r>
            <a:r>
              <a:rPr lang="ru-RU" sz="2000" i="1" dirty="0"/>
              <a:t>кабелях  для </a:t>
            </a:r>
            <a:r>
              <a:rPr lang="ru-RU" sz="2000" i="1" dirty="0" err="1"/>
              <a:t>передачі</a:t>
            </a:r>
            <a:r>
              <a:rPr lang="ru-RU" sz="2000" i="1" dirty="0"/>
              <a:t> </a:t>
            </a:r>
            <a:r>
              <a:rPr lang="ru-RU" sz="2000" i="1" dirty="0" err="1"/>
              <a:t>інформації</a:t>
            </a:r>
            <a:r>
              <a:rPr lang="ru-RU" sz="2000" i="1" dirty="0"/>
              <a:t> ,трансформаторах </a:t>
            </a:r>
            <a:r>
              <a:rPr lang="ru-RU" sz="2000" i="1" dirty="0" err="1"/>
              <a:t>постійного</a:t>
            </a:r>
            <a:r>
              <a:rPr lang="ru-RU" sz="2000" i="1" dirty="0"/>
              <a:t> струму, </a:t>
            </a:r>
            <a:r>
              <a:rPr lang="ru-RU" sz="2000" i="1" dirty="0" err="1"/>
              <a:t>магнітних</a:t>
            </a:r>
            <a:r>
              <a:rPr lang="ru-RU" sz="2000" i="1" dirty="0"/>
              <a:t> </a:t>
            </a:r>
            <a:r>
              <a:rPr lang="ru-RU" sz="2000" i="1" dirty="0" err="1"/>
              <a:t>підвісках</a:t>
            </a:r>
            <a:r>
              <a:rPr lang="ru-RU" sz="2000" i="1" dirty="0"/>
              <a:t> </a:t>
            </a:r>
            <a:r>
              <a:rPr lang="ru-RU" sz="2000" i="1" dirty="0" err="1"/>
              <a:t>і</a:t>
            </a:r>
            <a:r>
              <a:rPr lang="ru-RU" sz="2000" i="1" dirty="0"/>
              <a:t> </a:t>
            </a:r>
            <a:r>
              <a:rPr lang="ru-RU" sz="2000" i="1" dirty="0" err="1"/>
              <a:t>підшипниках</a:t>
            </a:r>
            <a:r>
              <a:rPr lang="ru-RU" sz="2000" i="1" dirty="0"/>
              <a:t>, </a:t>
            </a:r>
            <a:r>
              <a:rPr lang="ru-RU" sz="2000" i="1" dirty="0" err="1"/>
              <a:t>надпровідніх</a:t>
            </a:r>
            <a:r>
              <a:rPr lang="ru-RU" sz="2000" i="1" dirty="0"/>
              <a:t> </a:t>
            </a:r>
            <a:r>
              <a:rPr lang="ru-RU" sz="2000" i="1" dirty="0" err="1"/>
              <a:t>перемикачах</a:t>
            </a:r>
            <a:r>
              <a:rPr lang="ru-RU" sz="2000" i="1" dirty="0"/>
              <a:t> </a:t>
            </a:r>
            <a:r>
              <a:rPr lang="ru-RU" sz="2000" i="1" dirty="0" err="1"/>
              <a:t>й</a:t>
            </a:r>
            <a:r>
              <a:rPr lang="ru-RU" sz="2000" i="1" dirty="0"/>
              <a:t> </a:t>
            </a:r>
            <a:r>
              <a:rPr lang="ru-RU" sz="2000" i="1" dirty="0" err="1"/>
              <a:t>елементах</a:t>
            </a:r>
            <a:r>
              <a:rPr lang="ru-RU" sz="2000" i="1" dirty="0"/>
              <a:t> </a:t>
            </a:r>
            <a:r>
              <a:rPr lang="ru-RU" sz="2000" i="1" dirty="0" err="1"/>
              <a:t>пам’яті</a:t>
            </a:r>
            <a:r>
              <a:rPr lang="ru-RU" sz="2000" i="1" dirty="0"/>
              <a:t>,  </a:t>
            </a:r>
            <a:r>
              <a:rPr lang="ru-RU" sz="2000" i="1" dirty="0" err="1"/>
              <a:t>об’ємних</a:t>
            </a:r>
            <a:r>
              <a:rPr lang="ru-RU" sz="2000" i="1" dirty="0"/>
              <a:t> резонаторах, </a:t>
            </a:r>
            <a:r>
              <a:rPr lang="ru-RU" sz="2000" i="1" dirty="0" err="1"/>
              <a:t>надпровідних</a:t>
            </a:r>
            <a:r>
              <a:rPr lang="ru-RU" sz="2000" i="1" dirty="0"/>
              <a:t> </a:t>
            </a:r>
            <a:r>
              <a:rPr lang="ru-RU" sz="2000" i="1" dirty="0" err="1"/>
              <a:t>екранів</a:t>
            </a:r>
            <a:r>
              <a:rPr lang="ru-RU" sz="2000" i="1" dirty="0"/>
              <a:t> для </a:t>
            </a:r>
            <a:r>
              <a:rPr lang="ru-RU" sz="2000" i="1" dirty="0" err="1"/>
              <a:t>магнітних</a:t>
            </a:r>
            <a:r>
              <a:rPr lang="ru-RU" sz="2000" i="1" dirty="0"/>
              <a:t> </a:t>
            </a:r>
            <a:r>
              <a:rPr lang="ru-RU" sz="2000" i="1" dirty="0" err="1"/>
              <a:t>полів</a:t>
            </a:r>
            <a:r>
              <a:rPr lang="ru-RU" sz="2000" i="1" dirty="0"/>
              <a:t> </a:t>
            </a:r>
          </a:p>
        </p:txBody>
      </p:sp>
      <p:pic>
        <p:nvPicPr>
          <p:cNvPr id="9" name="Picture 4" descr="http://cdn.physorg.com/newman/gfx/news/hires/2012/interfaces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564904"/>
            <a:ext cx="5262771" cy="3512900"/>
          </a:xfrm>
          <a:prstGeom prst="rect">
            <a:avLst/>
          </a:prstGeom>
          <a:noFill/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C4F66D4-AAD9-B579-9843-47E497B43A4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9221AE9-6200-7683-7E62-8201D5682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360" y="620688"/>
            <a:ext cx="8435280" cy="3312368"/>
          </a:xfrm>
        </p:spPr>
        <p:txBody>
          <a:bodyPr>
            <a:noAutofit/>
          </a:bodyPr>
          <a:lstStyle/>
          <a:p>
            <a:pPr marL="0" indent="630238"/>
            <a:r>
              <a:rPr lang="uk-UA" sz="2000" b="0" i="1" dirty="0">
                <a:effectLst/>
              </a:rPr>
              <a:t>На </a:t>
            </a:r>
            <a:r>
              <a:rPr lang="uk-UA" sz="2000" b="0" i="1" u="none" strike="noStrike" dirty="0">
                <a:effectLst/>
              </a:rPr>
              <a:t>Землі</a:t>
            </a:r>
            <a:r>
              <a:rPr lang="uk-UA" sz="2000" b="0" i="1" dirty="0">
                <a:effectLst/>
              </a:rPr>
              <a:t> передавання електроенергії без втрат за допомогою надпровідного кабелю, все ще знаходиться у стані випробувань. Найдовший у світі </a:t>
            </a:r>
            <a:r>
              <a:rPr lang="uk-UA" sz="2000" b="0" i="1" u="none" strike="noStrike" dirty="0">
                <a:effectLst/>
              </a:rPr>
              <a:t>силовий кабель</a:t>
            </a:r>
            <a:r>
              <a:rPr lang="uk-UA" sz="2000" b="0" i="1" dirty="0">
                <a:effectLst/>
              </a:rPr>
              <a:t> довжиною близько 1 км було прокладено 2013 року в центрі німецького міста </a:t>
            </a:r>
            <a:r>
              <a:rPr lang="uk-UA" sz="2000" b="0" i="1" u="none" strike="noStrike" dirty="0">
                <a:effectLst/>
              </a:rPr>
              <a:t>Ессен</a:t>
            </a:r>
            <a:r>
              <a:rPr lang="uk-UA" sz="2000" b="0" i="1" dirty="0">
                <a:effectLst/>
              </a:rPr>
              <a:t>. Його </a:t>
            </a:r>
            <a:r>
              <a:rPr lang="uk-UA" sz="2000" b="0" i="1" u="none" strike="noStrike" dirty="0">
                <a:effectLst/>
              </a:rPr>
              <a:t>густина струму</a:t>
            </a:r>
            <a:r>
              <a:rPr lang="uk-UA" sz="2000" b="0" i="1" dirty="0">
                <a:effectLst/>
              </a:rPr>
              <a:t> може бути в сто разів більше, ніж у міді; сила </a:t>
            </a:r>
            <a:r>
              <a:rPr lang="uk-UA" sz="2000" b="0" i="1" u="none" strike="noStrike" dirty="0">
                <a:effectLst/>
              </a:rPr>
              <a:t>струму</a:t>
            </a:r>
            <a:r>
              <a:rPr lang="uk-UA" sz="2000" b="0" i="1" dirty="0">
                <a:effectLst/>
              </a:rPr>
              <a:t> може бути в п'ять разів більшою, ніж у подібних мідних кабелів. </a:t>
            </a:r>
          </a:p>
          <a:p>
            <a:pPr marL="0" indent="630238"/>
            <a:r>
              <a:rPr lang="uk-UA" sz="2000" b="0" i="1" dirty="0">
                <a:effectLst/>
              </a:rPr>
              <a:t>Перша комерційна надпровідна лінія електропередавання була запущена в експлуатацію фірмою </a:t>
            </a:r>
            <a:r>
              <a:rPr lang="en-US" sz="2000" b="0" i="1" dirty="0">
                <a:effectLst/>
              </a:rPr>
              <a:t>American Superconductor </a:t>
            </a:r>
            <a:r>
              <a:rPr lang="uk-UA" sz="2000" b="0" i="1" dirty="0">
                <a:effectLst/>
              </a:rPr>
              <a:t>на </a:t>
            </a:r>
            <a:r>
              <a:rPr lang="uk-UA" sz="2000" b="0" i="1" u="none" strike="noStrike" dirty="0">
                <a:effectLst/>
              </a:rPr>
              <a:t>Лонг-</a:t>
            </a:r>
            <a:r>
              <a:rPr lang="uk-UA" sz="2000" b="0" i="1" u="none" strike="noStrike" dirty="0" err="1">
                <a:effectLst/>
              </a:rPr>
              <a:t>Айленді</a:t>
            </a:r>
            <a:r>
              <a:rPr lang="uk-UA" sz="2000" b="0" i="1" dirty="0">
                <a:effectLst/>
              </a:rPr>
              <a:t> у </a:t>
            </a:r>
            <a:r>
              <a:rPr lang="uk-UA" sz="2000" b="0" i="1" u="none" strike="noStrike" dirty="0">
                <a:effectLst/>
              </a:rPr>
              <a:t>Нью-Йорку</a:t>
            </a:r>
            <a:r>
              <a:rPr lang="uk-UA" sz="2000" b="0" i="1" dirty="0">
                <a:effectLst/>
              </a:rPr>
              <a:t> наприкінці червня 2008</a:t>
            </a:r>
          </a:p>
        </p:txBody>
      </p:sp>
      <p:pic>
        <p:nvPicPr>
          <p:cNvPr id="12292" name="Picture 4" descr="Буслова Н">
            <a:extLst>
              <a:ext uri="{FF2B5EF4-FFF2-40B4-BE49-F238E27FC236}">
                <a16:creationId xmlns:a16="http://schemas.microsoft.com/office/drawing/2014/main" id="{A500E2C0-E3F5-E99E-DA61-68B748714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558" y="4437112"/>
            <a:ext cx="4510793" cy="205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Розробники з Китаю представили найдовший кабель у світі, що здійснить революцію в енергетиці">
            <a:extLst>
              <a:ext uri="{FF2B5EF4-FFF2-40B4-BE49-F238E27FC236}">
                <a16:creationId xmlns:a16="http://schemas.microsoft.com/office/drawing/2014/main" id="{F13A04F5-7A74-952B-683D-CCDBF76FDE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65"/>
          <a:stretch/>
        </p:blipFill>
        <p:spPr bwMode="auto">
          <a:xfrm>
            <a:off x="467544" y="4149080"/>
            <a:ext cx="3024336" cy="239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57C1254-2073-73DF-AFD2-DF42E9B929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</p:spTree>
    <p:extLst>
      <p:ext uri="{BB962C8B-B14F-4D97-AF65-F5344CB8AC3E}">
        <p14:creationId xmlns:p14="http://schemas.microsoft.com/office/powerpoint/2010/main" val="23097151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9221AE9-6200-7683-7E62-8201D5682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360" y="620688"/>
            <a:ext cx="8435280" cy="3672408"/>
          </a:xfrm>
        </p:spPr>
        <p:txBody>
          <a:bodyPr>
            <a:noAutofit/>
          </a:bodyPr>
          <a:lstStyle/>
          <a:p>
            <a:pPr marL="0" indent="630238"/>
            <a:r>
              <a:rPr lang="ru-RU" sz="1600" b="0" i="1" dirty="0">
                <a:effectLst/>
              </a:rPr>
              <a:t>1.5-кілометровий сегмент </a:t>
            </a:r>
            <a:r>
              <a:rPr lang="ru-RU" sz="1600" b="0" i="1" dirty="0" err="1">
                <a:effectLst/>
              </a:rPr>
              <a:t>надпровідного</a:t>
            </a:r>
            <a:r>
              <a:rPr lang="ru-RU" sz="1600" b="0" i="1" dirty="0">
                <a:effectLst/>
              </a:rPr>
              <a:t> кабелю </a:t>
            </a:r>
            <a:r>
              <a:rPr lang="ru-RU" sz="1600" b="0" i="1" dirty="0" err="1">
                <a:effectLst/>
              </a:rPr>
              <a:t>було</a:t>
            </a:r>
            <a:r>
              <a:rPr lang="ru-RU" sz="1600" b="0" i="1" dirty="0">
                <a:effectLst/>
              </a:rPr>
              <a:t> </a:t>
            </a:r>
            <a:r>
              <a:rPr lang="ru-RU" sz="1600" b="0" i="1" dirty="0" err="1">
                <a:effectLst/>
              </a:rPr>
              <a:t>виготовлено</a:t>
            </a:r>
            <a:r>
              <a:rPr lang="ru-RU" sz="1600" b="0" i="1" dirty="0">
                <a:effectLst/>
              </a:rPr>
              <a:t> та </a:t>
            </a:r>
            <a:r>
              <a:rPr lang="ru-RU" sz="1600" b="0" i="1" dirty="0" err="1">
                <a:effectLst/>
              </a:rPr>
              <a:t>прокладено</a:t>
            </a:r>
            <a:r>
              <a:rPr lang="ru-RU" sz="1600" b="0" i="1" dirty="0">
                <a:effectLst/>
              </a:rPr>
              <a:t> </a:t>
            </a:r>
            <a:r>
              <a:rPr lang="ru-RU" sz="1600" b="0" i="1" dirty="0" err="1">
                <a:effectLst/>
              </a:rPr>
              <a:t>фахівцями</a:t>
            </a:r>
            <a:r>
              <a:rPr lang="ru-RU" sz="1600" b="0" i="1" dirty="0">
                <a:effectLst/>
              </a:rPr>
              <a:t> </a:t>
            </a:r>
            <a:r>
              <a:rPr lang="ru-RU" sz="1600" b="0" i="1" dirty="0" err="1">
                <a:effectLst/>
              </a:rPr>
              <a:t>японського</a:t>
            </a:r>
            <a:r>
              <a:rPr lang="ru-RU" sz="1600" b="0" i="1" dirty="0">
                <a:effectLst/>
              </a:rPr>
              <a:t> </a:t>
            </a:r>
            <a:r>
              <a:rPr lang="ru-RU" sz="1600" b="0" i="1" dirty="0" err="1">
                <a:effectLst/>
              </a:rPr>
              <a:t>Залізничного</a:t>
            </a:r>
            <a:r>
              <a:rPr lang="ru-RU" sz="1600" b="0" i="1" dirty="0">
                <a:effectLst/>
              </a:rPr>
              <a:t> </a:t>
            </a:r>
            <a:r>
              <a:rPr lang="ru-RU" sz="1600" b="0" i="1" dirty="0" err="1">
                <a:effectLst/>
              </a:rPr>
              <a:t>технологічного</a:t>
            </a:r>
            <a:r>
              <a:rPr lang="ru-RU" sz="1600" b="0" i="1" dirty="0">
                <a:effectLst/>
              </a:rPr>
              <a:t> </a:t>
            </a:r>
            <a:r>
              <a:rPr lang="ru-RU" sz="1600" b="0" i="1" dirty="0" err="1">
                <a:effectLst/>
              </a:rPr>
              <a:t>науково-дослідного</a:t>
            </a:r>
            <a:r>
              <a:rPr lang="ru-RU" sz="1600" b="0" i="1" dirty="0">
                <a:effectLst/>
              </a:rPr>
              <a:t> </a:t>
            </a:r>
            <a:r>
              <a:rPr lang="ru-RU" sz="1600" b="0" i="1" dirty="0" err="1">
                <a:effectLst/>
              </a:rPr>
              <a:t>інституту</a:t>
            </a:r>
            <a:r>
              <a:rPr lang="ru-RU" sz="1600" b="0" i="1" dirty="0">
                <a:effectLst/>
              </a:rPr>
              <a:t> в </a:t>
            </a:r>
            <a:r>
              <a:rPr lang="ru-RU" sz="1600" b="0" i="1" dirty="0" err="1">
                <a:effectLst/>
              </a:rPr>
              <a:t>Токіо</a:t>
            </a:r>
            <a:r>
              <a:rPr lang="ru-RU" sz="1600" b="0" i="1" dirty="0">
                <a:effectLst/>
              </a:rPr>
              <a:t> у 2022 </a:t>
            </a:r>
            <a:r>
              <a:rPr lang="ru-RU" sz="1600" b="0" i="1" dirty="0" err="1">
                <a:effectLst/>
              </a:rPr>
              <a:t>році</a:t>
            </a:r>
            <a:r>
              <a:rPr lang="ru-RU" sz="1600" b="0" i="1" dirty="0">
                <a:effectLst/>
              </a:rPr>
              <a:t>. </a:t>
            </a:r>
          </a:p>
          <a:p>
            <a:pPr marL="0" indent="630238"/>
            <a:r>
              <a:rPr lang="uk-UA" sz="1600" b="0" i="1" dirty="0">
                <a:effectLst/>
              </a:rPr>
              <a:t>Прокладання кабелю було проведено в одному з місць префектури Міядзакі, де цей кабель буде залучений у довгостроковій випробувальній програмі. </a:t>
            </a:r>
          </a:p>
          <a:p>
            <a:pPr marL="0" indent="630238"/>
            <a:r>
              <a:rPr lang="uk-UA" sz="1600" i="1" dirty="0"/>
              <a:t>Ц</a:t>
            </a:r>
            <a:r>
              <a:rPr lang="uk-UA" sz="1600" b="0" i="1" dirty="0">
                <a:effectLst/>
              </a:rPr>
              <a:t>ей кабель є найдовшим у світі надпровідним кабелем на сьогодні.</a:t>
            </a:r>
          </a:p>
          <a:p>
            <a:pPr marL="0" indent="630238"/>
            <a:r>
              <a:rPr lang="uk-UA" sz="1600" b="0" i="1" dirty="0">
                <a:effectLst/>
              </a:rPr>
              <a:t>Зараз японські дослідники працюють над технологією надпровідних силових електричних кабелів, довжина сегмента яких може перевищувати 1.5 км, що дозволить залізниці обійтися без проміжних підстанцій</a:t>
            </a:r>
          </a:p>
          <a:p>
            <a:pPr marL="0" indent="630238"/>
            <a:r>
              <a:rPr lang="uk-UA" sz="1600" b="0" i="1" dirty="0">
                <a:effectLst/>
              </a:rPr>
              <a:t>У листопаді минулого року китайська Державна енергетична компанія проклала в Шанхаї сегмент надпровідного кабелю завдовжки 1.2 кілометри</a:t>
            </a:r>
          </a:p>
          <a:p>
            <a:pPr marL="0" indent="630238"/>
            <a:r>
              <a:rPr lang="uk-UA" sz="1600" b="0" i="1" dirty="0">
                <a:effectLst/>
              </a:rPr>
              <a:t>Німецьке Міністерство економіки та енергетики з 2020 року втілює у життя </a:t>
            </a:r>
            <a:r>
              <a:rPr lang="uk-UA" sz="1600" b="0" i="1" dirty="0" err="1">
                <a:effectLst/>
              </a:rPr>
              <a:t>проєкт</a:t>
            </a:r>
            <a:r>
              <a:rPr lang="uk-UA" sz="1600" b="0" i="1" dirty="0">
                <a:effectLst/>
              </a:rPr>
              <a:t>, у рамках якого під Мюнхеном буде прокладено 12-кілометрову надпровідну лінію електропередачі</a:t>
            </a:r>
            <a:endParaRPr lang="uk-UA" sz="1600" i="1" dirty="0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0B74C65B-40B0-66F2-A40D-01079EB66BC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7A66EA-3713-B685-B516-EBA9B4C7D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4516982"/>
            <a:ext cx="3810000" cy="2143125"/>
          </a:xfrm>
          <a:prstGeom prst="rect">
            <a:avLst/>
          </a:prstGeom>
        </p:spPr>
      </p:pic>
      <p:pic>
        <p:nvPicPr>
          <p:cNvPr id="13314" name="Picture 2" descr="Залежність питомого опору металів від температури. Надпровідність ...">
            <a:extLst>
              <a:ext uri="{FF2B5EF4-FFF2-40B4-BE49-F238E27FC236}">
                <a16:creationId xmlns:a16="http://schemas.microsoft.com/office/drawing/2014/main" id="{7721FE8D-2E41-E505-381C-856C25AC9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516982"/>
            <a:ext cx="2409056" cy="219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7819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13696"/>
            <a:ext cx="8208912" cy="3823416"/>
          </a:xfrm>
        </p:spPr>
        <p:txBody>
          <a:bodyPr/>
          <a:lstStyle/>
          <a:p>
            <a:pPr algn="l"/>
            <a:r>
              <a:rPr lang="uk-UA" sz="1800" b="0" i="1" dirty="0">
                <a:solidFill>
                  <a:srgbClr val="2D2D2D"/>
                </a:solidFill>
                <a:effectLst/>
              </a:rPr>
              <a:t>Надпровідність має потенціал для трансформації світу, яким ми його знаємо. Перспектива використання високотемпературних надпровідників виявиться корисною для вирішення енергетичної кризи шляхом мінімізації втрат теплової енергії за допомогою відповідних надпровідників в якості кабелів для передачі електроенергії. </a:t>
            </a:r>
          </a:p>
          <a:p>
            <a:pPr algn="l"/>
            <a:r>
              <a:rPr lang="uk-UA" sz="1800" b="0" i="1" dirty="0">
                <a:solidFill>
                  <a:srgbClr val="2D2D2D"/>
                </a:solidFill>
                <a:effectLst/>
              </a:rPr>
              <a:t>Енергія, яка зараз втрачається, може бути використана для забезпечення електроенергією малозабезпечених верств населення в усьому світі.</a:t>
            </a:r>
          </a:p>
          <a:p>
            <a:pPr algn="l"/>
            <a:r>
              <a:rPr lang="uk-UA" sz="1800" b="0" i="1" dirty="0">
                <a:solidFill>
                  <a:srgbClr val="2D2D2D"/>
                </a:solidFill>
                <a:effectLst/>
              </a:rPr>
              <a:t>Крім того, глобальна гонка зі створення квантових комп’ютерів залежить від зусиль з пошуку відповідних надпровідників. Транспортний сектор також може бути трансформований, якщо магнетизм зможе працювати при більш високих температурах.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6AB16C73-1FF0-AD96-9881-D27187F1BC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uk-UA" dirty="0">
                <a:solidFill>
                  <a:schemeClr val="bg1"/>
                </a:solidFill>
              </a:rPr>
              <a:t>Бельдяга Олена.2024</a:t>
            </a:r>
          </a:p>
        </p:txBody>
      </p:sp>
      <p:pic>
        <p:nvPicPr>
          <p:cNvPr id="5" name="Picture 6" descr="http://www.proelectro.info/system/application/attachments/photo/nadprovidnuk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437112"/>
            <a:ext cx="3427884" cy="22761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977299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9">
  <a:themeElements>
    <a:clrScheme name="Пиксел 11">
      <a:dk1>
        <a:srgbClr val="000000"/>
      </a:dk1>
      <a:lt1>
        <a:srgbClr val="FFFFFF"/>
      </a:lt1>
      <a:dk2>
        <a:srgbClr val="000000"/>
      </a:dk2>
      <a:lt2>
        <a:srgbClr val="779F92"/>
      </a:lt2>
      <a:accent1>
        <a:srgbClr val="33CCCC"/>
      </a:accent1>
      <a:accent2>
        <a:srgbClr val="9DC2D7"/>
      </a:accent2>
      <a:accent3>
        <a:srgbClr val="FFFFFF"/>
      </a:accent3>
      <a:accent4>
        <a:srgbClr val="000000"/>
      </a:accent4>
      <a:accent5>
        <a:srgbClr val="ADE2E2"/>
      </a:accent5>
      <a:accent6>
        <a:srgbClr val="8EB0C3"/>
      </a:accent6>
      <a:hlink>
        <a:srgbClr val="006666"/>
      </a:hlink>
      <a:folHlink>
        <a:srgbClr val="CCCCFF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Тема9</Template>
  <TotalTime>260</TotalTime>
  <Words>1781</Words>
  <Application>Microsoft Office PowerPoint</Application>
  <PresentationFormat>Екран (4:3)</PresentationFormat>
  <Paragraphs>127</Paragraphs>
  <Slides>31</Slides>
  <Notes>1</Notes>
  <HiddenSlides>0</HiddenSlides>
  <MMClips>1</MMClips>
  <ScaleCrop>false</ScaleCrop>
  <HeadingPairs>
    <vt:vector size="8" baseType="variant">
      <vt:variant>
        <vt:lpstr>Використані шрифти</vt:lpstr>
      </vt:variant>
      <vt:variant>
        <vt:i4>8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31</vt:i4>
      </vt:variant>
    </vt:vector>
  </HeadingPairs>
  <TitlesOfParts>
    <vt:vector size="41" baseType="lpstr">
      <vt:lpstr>Arial</vt:lpstr>
      <vt:lpstr>Arial Black</vt:lpstr>
      <vt:lpstr>Calibri</vt:lpstr>
      <vt:lpstr>Inter</vt:lpstr>
      <vt:lpstr>Open Sans</vt:lpstr>
      <vt:lpstr>Roboto</vt:lpstr>
      <vt:lpstr>Times New Roman</vt:lpstr>
      <vt:lpstr>Wingdings</vt:lpstr>
      <vt:lpstr>Тема9</vt:lpstr>
      <vt:lpstr>PHOTO-PAINT</vt:lpstr>
      <vt:lpstr>Явище надпровідності </vt:lpstr>
      <vt:lpstr>Електронна теорія провідності металів.</vt:lpstr>
      <vt:lpstr>Залежність опору металів від температури</vt:lpstr>
      <vt:lpstr>Явище надпровідності Данський фізик Х. Каммерлінг-Оннес 1911 рік </vt:lpstr>
      <vt:lpstr>Надпровідний стан</vt:lpstr>
      <vt:lpstr>Явище надпровідності Данський фізик Х. Каммерлінг-Оннес 1911 рік </vt:lpstr>
      <vt:lpstr>Презентація PowerPoint</vt:lpstr>
      <vt:lpstr>Презентація PowerPoint</vt:lpstr>
      <vt:lpstr>Явище надпровідності</vt:lpstr>
      <vt:lpstr>Явище надпровідності металів</vt:lpstr>
      <vt:lpstr>Презентація PowerPoint</vt:lpstr>
      <vt:lpstr>Презентація PowerPoint</vt:lpstr>
      <vt:lpstr>Ефект Мейснера</vt:lpstr>
      <vt:lpstr>Презентація PowerPoint</vt:lpstr>
      <vt:lpstr>Презентація PowerPoint</vt:lpstr>
      <vt:lpstr>Високотемпературна надпровідність</vt:lpstr>
      <vt:lpstr>Високотемпературна надпровідність</vt:lpstr>
      <vt:lpstr>Високотемпературна надпровідність</vt:lpstr>
      <vt:lpstr>Високотемпературна надпровідність</vt:lpstr>
      <vt:lpstr>Високотемпературна надпровідність</vt:lpstr>
      <vt:lpstr>Застосування надпровідності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Залежність опору металів від температури</dc:title>
  <dc:creator>XTreme</dc:creator>
  <cp:lastModifiedBy>Олена Бельдяга</cp:lastModifiedBy>
  <cp:revision>17</cp:revision>
  <dcterms:created xsi:type="dcterms:W3CDTF">2011-01-13T22:37:28Z</dcterms:created>
  <dcterms:modified xsi:type="dcterms:W3CDTF">2024-05-01T13:52:24Z</dcterms:modified>
</cp:coreProperties>
</file>