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70" r:id="rId3"/>
    <p:sldId id="257" r:id="rId4"/>
    <p:sldId id="258" r:id="rId5"/>
    <p:sldId id="259" r:id="rId6"/>
    <p:sldId id="266" r:id="rId7"/>
    <p:sldId id="260" r:id="rId8"/>
    <p:sldId id="261" r:id="rId9"/>
    <p:sldId id="267" r:id="rId10"/>
    <p:sldId id="268" r:id="rId11"/>
    <p:sldId id="264" r:id="rId12"/>
    <p:sldId id="269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4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91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95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23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2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480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592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64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673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817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813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51816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894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0912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026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611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9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616E2-CE48-4E3C-9642-DF8F629336BB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F4625-A4A8-41AB-98CE-C80934550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3304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81" y="1232090"/>
            <a:ext cx="8078680" cy="2654109"/>
          </a:xfrm>
        </p:spPr>
        <p:txBody>
          <a:bodyPr>
            <a:normAutofit/>
          </a:bodyPr>
          <a:lstStyle/>
          <a:p>
            <a:r>
              <a:rPr lang="ru-RU" sz="4400" dirty="0" err="1"/>
              <a:t>Радіоелектронна</a:t>
            </a:r>
            <a:r>
              <a:rPr lang="ru-RU" sz="4400" dirty="0"/>
              <a:t> </a:t>
            </a:r>
            <a:r>
              <a:rPr lang="ru-RU" sz="4400" dirty="0" err="1"/>
              <a:t>боротьба</a:t>
            </a:r>
            <a:r>
              <a:rPr lang="ru-RU" sz="4400" dirty="0"/>
              <a:t> </a:t>
            </a:r>
            <a:br>
              <a:rPr lang="ru-UA" sz="4400" dirty="0"/>
            </a:br>
            <a:r>
              <a:rPr lang="ru-RU" sz="4400" dirty="0"/>
              <a:t>та </a:t>
            </a:r>
            <a:r>
              <a:rPr lang="ru-RU" sz="4400" dirty="0" err="1"/>
              <a:t>навколишн</a:t>
            </a:r>
            <a:r>
              <a:rPr lang="ru-UA" sz="4400" dirty="0"/>
              <a:t>є </a:t>
            </a:r>
            <a:r>
              <a:rPr lang="ru-UA" sz="4400" dirty="0" err="1"/>
              <a:t>середовище</a:t>
            </a:r>
            <a:r>
              <a:rPr lang="ru-UA" sz="4400" dirty="0"/>
              <a:t> </a:t>
            </a:r>
            <a:r>
              <a:rPr lang="ru-RU" sz="4400" dirty="0"/>
              <a:t>: </a:t>
            </a:r>
            <a:br>
              <a:rPr lang="ru-UA" sz="4400" dirty="0"/>
            </a:br>
            <a:r>
              <a:rPr lang="ru-RU" sz="4400" dirty="0" err="1"/>
              <a:t>прихована</a:t>
            </a:r>
            <a:r>
              <a:rPr lang="ru-RU" sz="4400" dirty="0"/>
              <a:t> </a:t>
            </a:r>
            <a:r>
              <a:rPr lang="ru-RU" sz="4400" dirty="0" err="1"/>
              <a:t>загроза</a:t>
            </a:r>
            <a:r>
              <a:rPr lang="ru-RU" sz="4400" dirty="0"/>
              <a:t>.</a:t>
            </a:r>
            <a:endParaRPr lang="en-US" sz="4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C9B6B69-6B5D-450E-851C-4434AF98E257}"/>
              </a:ext>
            </a:extLst>
          </p:cNvPr>
          <p:cNvSpPr/>
          <p:nvPr/>
        </p:nvSpPr>
        <p:spPr>
          <a:xfrm>
            <a:off x="6578352" y="4536994"/>
            <a:ext cx="52467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UA" dirty="0"/>
          </a:p>
          <a:p>
            <a:endParaRPr lang="ru-UA" dirty="0"/>
          </a:p>
          <a:p>
            <a:r>
              <a:rPr lang="ru-UA" dirty="0" err="1"/>
              <a:t>Здобувач</a:t>
            </a:r>
            <a:r>
              <a:rPr lang="ru-UA" dirty="0"/>
              <a:t> </a:t>
            </a:r>
            <a:r>
              <a:rPr lang="ru-UA" dirty="0" err="1"/>
              <a:t>освіти</a:t>
            </a:r>
            <a:r>
              <a:rPr lang="ru-UA" dirty="0"/>
              <a:t> </a:t>
            </a:r>
            <a:r>
              <a:rPr lang="ru-RU" dirty="0"/>
              <a:t>І</a:t>
            </a:r>
            <a:r>
              <a:rPr lang="ru-UA" dirty="0"/>
              <a:t>І </a:t>
            </a:r>
            <a:r>
              <a:rPr lang="ru-RU" dirty="0"/>
              <a:t>к</a:t>
            </a:r>
            <a:r>
              <a:rPr lang="ru-UA" dirty="0"/>
              <a:t>у</a:t>
            </a:r>
            <a:r>
              <a:rPr lang="ru-RU" dirty="0"/>
              <a:t>р</a:t>
            </a:r>
            <a:r>
              <a:rPr lang="ru-UA" dirty="0"/>
              <a:t>су </a:t>
            </a:r>
          </a:p>
          <a:p>
            <a:r>
              <a:rPr lang="ru-UA" dirty="0" err="1"/>
              <a:t>сп</a:t>
            </a:r>
            <a:r>
              <a:rPr lang="ru-UA" dirty="0"/>
              <a:t>. «</a:t>
            </a:r>
            <a:r>
              <a:rPr lang="ru-RU" dirty="0"/>
              <a:t>Н</a:t>
            </a:r>
            <a:r>
              <a:rPr lang="ru-UA" dirty="0"/>
              <a:t>а</a:t>
            </a:r>
            <a:r>
              <a:rPr lang="ru-RU" dirty="0"/>
              <a:t>у</a:t>
            </a:r>
            <a:r>
              <a:rPr lang="ru-UA" dirty="0"/>
              <a:t>к</a:t>
            </a:r>
            <a:r>
              <a:rPr lang="ru-RU" dirty="0"/>
              <a:t>и</a:t>
            </a:r>
            <a:r>
              <a:rPr lang="ru-UA" dirty="0"/>
              <a:t> </a:t>
            </a:r>
            <a:r>
              <a:rPr lang="ru-RU" dirty="0" err="1"/>
              <a:t>пр</a:t>
            </a:r>
            <a:r>
              <a:rPr lang="ru-UA" dirty="0"/>
              <a:t>о </a:t>
            </a:r>
            <a:r>
              <a:rPr lang="ru-RU" dirty="0"/>
              <a:t>З</a:t>
            </a:r>
            <a:r>
              <a:rPr lang="ru-UA" dirty="0"/>
              <a:t>е</a:t>
            </a:r>
            <a:r>
              <a:rPr lang="ru-RU" dirty="0"/>
              <a:t>м</a:t>
            </a:r>
            <a:r>
              <a:rPr lang="ru-UA" dirty="0"/>
              <a:t>л</a:t>
            </a:r>
            <a:r>
              <a:rPr lang="ru-RU" dirty="0"/>
              <a:t>ю</a:t>
            </a:r>
            <a:r>
              <a:rPr lang="ru-UA" dirty="0"/>
              <a:t>»  </a:t>
            </a:r>
            <a:r>
              <a:rPr lang="ru-UA" dirty="0" err="1"/>
              <a:t>Закутій</a:t>
            </a:r>
            <a:r>
              <a:rPr lang="ru-UA" dirty="0"/>
              <a:t> </a:t>
            </a:r>
            <a:r>
              <a:rPr lang="ru-RU" dirty="0"/>
              <a:t>П</a:t>
            </a:r>
            <a:r>
              <a:rPr lang="ru-UA" dirty="0"/>
              <a:t>.</a:t>
            </a:r>
          </a:p>
          <a:p>
            <a:endParaRPr lang="ru-UA" dirty="0"/>
          </a:p>
          <a:p>
            <a:r>
              <a:rPr lang="ru-UA" dirty="0"/>
              <a:t>К</a:t>
            </a:r>
            <a:r>
              <a:rPr lang="ru-RU" dirty="0"/>
              <a:t>е</a:t>
            </a:r>
            <a:r>
              <a:rPr lang="ru-UA" dirty="0"/>
              <a:t>р</a:t>
            </a:r>
            <a:r>
              <a:rPr lang="ru-RU" dirty="0"/>
              <a:t>і</a:t>
            </a:r>
            <a:r>
              <a:rPr lang="ru-UA" dirty="0"/>
              <a:t>в</a:t>
            </a:r>
            <a:r>
              <a:rPr lang="ru-RU" dirty="0"/>
              <a:t>н</a:t>
            </a:r>
            <a:r>
              <a:rPr lang="ru-UA" dirty="0"/>
              <a:t>и</a:t>
            </a:r>
            <a:r>
              <a:rPr lang="ru-RU" dirty="0"/>
              <a:t>к</a:t>
            </a:r>
            <a:r>
              <a:rPr lang="ru-UA" dirty="0"/>
              <a:t>: </a:t>
            </a:r>
            <a:r>
              <a:rPr lang="ru-RU" dirty="0"/>
              <a:t>К</a:t>
            </a:r>
            <a:r>
              <a:rPr lang="ru-UA" dirty="0"/>
              <a:t>у</a:t>
            </a:r>
            <a:r>
              <a:rPr lang="ru-RU" dirty="0"/>
              <a:t>ч</a:t>
            </a:r>
            <a:r>
              <a:rPr lang="ru-UA" dirty="0"/>
              <a:t>е</a:t>
            </a:r>
            <a:r>
              <a:rPr lang="ru-RU" dirty="0"/>
              <a:t>р</a:t>
            </a:r>
            <a:r>
              <a:rPr lang="ru-UA" dirty="0"/>
              <a:t> </a:t>
            </a:r>
            <a:r>
              <a:rPr lang="ru-RU" dirty="0"/>
              <a:t>О</a:t>
            </a:r>
            <a:r>
              <a:rPr lang="ru-UA" dirty="0"/>
              <a:t>.</a:t>
            </a:r>
            <a:r>
              <a:rPr lang="ru-RU" dirty="0"/>
              <a:t>С</a:t>
            </a:r>
            <a:r>
              <a:rPr lang="ru-UA" dirty="0"/>
              <a:t>.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7F76BD-1931-4CDC-B690-6FB259DAC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61" y="5149049"/>
            <a:ext cx="4545367" cy="148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70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6B1DF4-F72F-4FFE-9C2E-687D213E6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514905"/>
            <a:ext cx="9613861" cy="1821968"/>
          </a:xfrm>
        </p:spPr>
        <p:txBody>
          <a:bodyPr>
            <a:normAutofit fontScale="90000"/>
          </a:bodyPr>
          <a:lstStyle/>
          <a:p>
            <a:r>
              <a:rPr lang="ru-RU" dirty="0"/>
              <a:t>М</a:t>
            </a:r>
            <a:r>
              <a:rPr lang="ru-UA" dirty="0" err="1"/>
              <a:t>ета</a:t>
            </a:r>
            <a:r>
              <a:rPr lang="ru-UA" dirty="0"/>
              <a:t>: </a:t>
            </a:r>
            <a:r>
              <a:rPr lang="ru-UA" dirty="0" err="1"/>
              <a:t>аналіз</a:t>
            </a:r>
            <a:r>
              <a:rPr lang="ru-UA" dirty="0"/>
              <a:t> </a:t>
            </a:r>
            <a:r>
              <a:rPr lang="ru-UA" dirty="0" err="1"/>
              <a:t>екологічних</a:t>
            </a:r>
            <a:r>
              <a:rPr lang="ru-UA" dirty="0"/>
              <a:t> </a:t>
            </a:r>
            <a:r>
              <a:rPr lang="ru-UA" dirty="0" err="1"/>
              <a:t>наслідків</a:t>
            </a:r>
            <a:r>
              <a:rPr lang="ru-UA" dirty="0"/>
              <a:t> </a:t>
            </a:r>
            <a:r>
              <a:rPr lang="ru-UA" dirty="0" err="1"/>
              <a:t>застосування</a:t>
            </a:r>
            <a:r>
              <a:rPr lang="ru-UA" dirty="0"/>
              <a:t> </a:t>
            </a:r>
            <a:r>
              <a:rPr lang="ru-UA" dirty="0" err="1"/>
              <a:t>технологій</a:t>
            </a:r>
            <a:r>
              <a:rPr lang="ru-UA" dirty="0"/>
              <a:t> </a:t>
            </a:r>
            <a:r>
              <a:rPr lang="ru-UA" dirty="0" err="1"/>
              <a:t>радіоелектронної</a:t>
            </a:r>
            <a:r>
              <a:rPr lang="ru-UA" dirty="0"/>
              <a:t> </a:t>
            </a:r>
            <a:r>
              <a:rPr lang="ru-UA" dirty="0" err="1"/>
              <a:t>боротьби</a:t>
            </a:r>
            <a:r>
              <a:rPr lang="ru-UA" dirty="0"/>
              <a:t> (РЕБ) та </a:t>
            </a:r>
            <a:r>
              <a:rPr lang="ru-UA" dirty="0" err="1"/>
              <a:t>оцінка</a:t>
            </a:r>
            <a:r>
              <a:rPr lang="ru-UA" dirty="0"/>
              <a:t> </a:t>
            </a:r>
            <a:r>
              <a:rPr lang="ru-UA" dirty="0" err="1"/>
              <a:t>потенційних</a:t>
            </a:r>
            <a:r>
              <a:rPr lang="ru-UA" dirty="0"/>
              <a:t> </a:t>
            </a:r>
            <a:r>
              <a:rPr lang="ru-UA" dirty="0" err="1"/>
              <a:t>загроз</a:t>
            </a:r>
            <a:r>
              <a:rPr lang="ru-UA" dirty="0"/>
              <a:t> для </a:t>
            </a:r>
            <a:r>
              <a:rPr lang="ru-UA" dirty="0" err="1"/>
              <a:t>довкілля</a:t>
            </a:r>
            <a:r>
              <a:rPr lang="ru-UA" dirty="0"/>
              <a:t>. </a:t>
            </a:r>
            <a:br>
              <a:rPr lang="ru-UA" dirty="0"/>
            </a:br>
            <a:endParaRPr lang="ru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D685B1-2515-4082-86DF-13CC019AC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UA" dirty="0"/>
          </a:p>
          <a:p>
            <a:pPr marL="0" indent="0">
              <a:buNone/>
            </a:pPr>
            <a:r>
              <a:rPr lang="ru-UA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F64587-F1C5-4987-99DD-A468A784BB3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57" y="3675354"/>
            <a:ext cx="3503719" cy="2667739"/>
          </a:xfrm>
          <a:prstGeom prst="rect">
            <a:avLst/>
          </a:prstGeom>
          <a:noFill/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511DBE-E21A-4341-8353-FE33CAC70A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1484" y="3675354"/>
            <a:ext cx="3701988" cy="26677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3037B5-3EEE-475A-9EC1-546E0868B0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8679" y="3675353"/>
            <a:ext cx="3790764" cy="26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420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Історія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РЕБ: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російсько-японської</a:t>
            </a:r>
            <a:r>
              <a:rPr lang="ru-RU" dirty="0"/>
              <a:t> </a:t>
            </a:r>
            <a:r>
              <a:rPr lang="ru-RU" dirty="0" err="1"/>
              <a:t>війни</a:t>
            </a:r>
            <a:r>
              <a:rPr lang="ru-RU" dirty="0"/>
              <a:t> до </a:t>
            </a:r>
            <a:r>
              <a:rPr lang="ru-RU" dirty="0" err="1"/>
              <a:t>сучасності</a:t>
            </a:r>
            <a:endParaRPr lang="en-US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68171" y="2053356"/>
            <a:ext cx="7551702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U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Історія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РЕБ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бере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свій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початок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з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епізоду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російсько-японської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війни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у 1904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році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U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Сучасне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поле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бою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є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повністю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залежним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від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технологій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де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ефективність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РЕБ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напряму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впливає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успіх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операцій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5655" y="4459565"/>
            <a:ext cx="3143250" cy="2047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1088134" y="4459565"/>
            <a:ext cx="1773937" cy="21629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3512" y="4426273"/>
            <a:ext cx="3666762" cy="204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523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443" y="1001714"/>
            <a:ext cx="9613861" cy="1080938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Arial Black" panose="020B0A04020102020204" pitchFamily="34" charset="0"/>
              </a:rPr>
              <a:t> РЕБ</a:t>
            </a:r>
            <a:r>
              <a:rPr lang="ru-UA" sz="4000" dirty="0">
                <a:latin typeface="Arial Black" panose="020B0A04020102020204" pitchFamily="34" charset="0"/>
              </a:rPr>
              <a:t> </a:t>
            </a:r>
            <a:r>
              <a:rPr lang="ru-RU" sz="4000" dirty="0">
                <a:latin typeface="Arial Black" panose="020B0A04020102020204" pitchFamily="34" charset="0"/>
              </a:rPr>
              <a:t>В</a:t>
            </a:r>
            <a:r>
              <a:rPr lang="ru-UA" sz="4000" dirty="0">
                <a:latin typeface="Arial Black" panose="020B0A04020102020204" pitchFamily="34" charset="0"/>
              </a:rPr>
              <a:t>И</a:t>
            </a:r>
            <a:r>
              <a:rPr lang="ru-RU" sz="4000" dirty="0">
                <a:latin typeface="Arial Black" panose="020B0A04020102020204" pitchFamily="34" charset="0"/>
              </a:rPr>
              <a:t>К</a:t>
            </a:r>
            <a:r>
              <a:rPr lang="ru-UA" sz="4000" dirty="0">
                <a:latin typeface="Arial Black" panose="020B0A04020102020204" pitchFamily="34" charset="0"/>
              </a:rPr>
              <a:t>О</a:t>
            </a:r>
            <a:r>
              <a:rPr lang="ru-RU" sz="4000" dirty="0">
                <a:latin typeface="Arial Black" panose="020B0A04020102020204" pitchFamily="34" charset="0"/>
              </a:rPr>
              <a:t>Р</a:t>
            </a:r>
            <a:r>
              <a:rPr lang="ru-UA" sz="4000" dirty="0">
                <a:latin typeface="Arial Black" panose="020B0A04020102020204" pitchFamily="34" charset="0"/>
              </a:rPr>
              <a:t>И</a:t>
            </a:r>
            <a:r>
              <a:rPr lang="ru-RU" sz="4000" dirty="0">
                <a:latin typeface="Arial Black" panose="020B0A04020102020204" pitchFamily="34" charset="0"/>
              </a:rPr>
              <a:t>С</a:t>
            </a:r>
            <a:r>
              <a:rPr lang="ru-UA" sz="4000" dirty="0">
                <a:latin typeface="Arial Black" panose="020B0A04020102020204" pitchFamily="34" charset="0"/>
              </a:rPr>
              <a:t>Т</a:t>
            </a:r>
            <a:r>
              <a:rPr lang="ru-RU" sz="4000" dirty="0">
                <a:latin typeface="Arial Black" panose="020B0A04020102020204" pitchFamily="34" charset="0"/>
              </a:rPr>
              <a:t>О</a:t>
            </a:r>
            <a:r>
              <a:rPr lang="ru-UA" sz="4000" dirty="0">
                <a:latin typeface="Arial Black" panose="020B0A04020102020204" pitchFamily="34" charset="0"/>
              </a:rPr>
              <a:t>В</a:t>
            </a:r>
            <a:r>
              <a:rPr lang="ru-RU" sz="4000" dirty="0">
                <a:latin typeface="Arial Black" panose="020B0A04020102020204" pitchFamily="34" charset="0"/>
              </a:rPr>
              <a:t>У</a:t>
            </a:r>
            <a:r>
              <a:rPr lang="ru-UA" sz="4000" dirty="0">
                <a:latin typeface="Arial Black" panose="020B0A04020102020204" pitchFamily="34" charset="0"/>
              </a:rPr>
              <a:t>Ю</a:t>
            </a:r>
            <a:r>
              <a:rPr lang="ru-RU" sz="4000" dirty="0">
                <a:latin typeface="Arial Black" panose="020B0A04020102020204" pitchFamily="34" charset="0"/>
              </a:rPr>
              <a:t>Т</a:t>
            </a:r>
            <a:r>
              <a:rPr lang="ru-UA" sz="4000" dirty="0">
                <a:latin typeface="Arial Black" panose="020B0A04020102020204" pitchFamily="34" charset="0"/>
              </a:rPr>
              <a:t>Ь </a:t>
            </a:r>
            <a:r>
              <a:rPr lang="ru-RU" sz="4000" dirty="0">
                <a:latin typeface="Arial Black" panose="020B0A04020102020204" pitchFamily="34" charset="0"/>
              </a:rPr>
              <a:t>Д</a:t>
            </a:r>
            <a:r>
              <a:rPr lang="ru-UA" sz="4000" dirty="0">
                <a:latin typeface="Arial Black" panose="020B0A04020102020204" pitchFamily="34" charset="0"/>
              </a:rPr>
              <a:t>Л</a:t>
            </a:r>
            <a:r>
              <a:rPr lang="ru-RU" sz="4000" dirty="0">
                <a:latin typeface="Arial Black" panose="020B0A04020102020204" pitchFamily="34" charset="0"/>
              </a:rPr>
              <a:t>Я</a:t>
            </a:r>
            <a:r>
              <a:rPr lang="en-US" sz="4000" dirty="0"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5309" y="2130552"/>
            <a:ext cx="11771790" cy="15270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UA" sz="2800" b="1" dirty="0"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cs typeface="Times New Roman" panose="02020603050405020304" pitchFamily="18" charset="0"/>
              </a:rPr>
              <a:t>Придушення (</a:t>
            </a:r>
            <a:r>
              <a:rPr lang="en-US" sz="2800" b="1" dirty="0">
                <a:cs typeface="Times New Roman" panose="02020603050405020304" pitchFamily="18" charset="0"/>
              </a:rPr>
              <a:t>Jamming)</a:t>
            </a:r>
            <a:r>
              <a:rPr lang="en-US" sz="2800" dirty="0"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UA" sz="2800" b="1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UA" sz="2800" b="1" dirty="0"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cs typeface="Times New Roman" panose="02020603050405020304" pitchFamily="18" charset="0"/>
              </a:rPr>
              <a:t>Перехоплення</a:t>
            </a:r>
            <a:r>
              <a:rPr lang="ru-UA" sz="2800" b="1" dirty="0">
                <a:cs typeface="Times New Roman" panose="02020603050405020304" pitchFamily="18" charset="0"/>
              </a:rPr>
              <a:t> </a:t>
            </a:r>
            <a:r>
              <a:rPr lang="ru-RU" sz="2800" b="1" dirty="0">
                <a:cs typeface="Times New Roman" panose="02020603050405020304" pitchFamily="18" charset="0"/>
              </a:rPr>
              <a:t>с</a:t>
            </a:r>
            <a:r>
              <a:rPr lang="ru-UA" sz="2800" b="1" dirty="0">
                <a:cs typeface="Times New Roman" panose="02020603050405020304" pitchFamily="18" charset="0"/>
              </a:rPr>
              <a:t>и</a:t>
            </a:r>
            <a:r>
              <a:rPr lang="ru-RU" sz="2800" b="1" dirty="0">
                <a:cs typeface="Times New Roman" panose="02020603050405020304" pitchFamily="18" charset="0"/>
              </a:rPr>
              <a:t>г</a:t>
            </a:r>
            <a:r>
              <a:rPr lang="ru-UA" sz="2800" b="1" dirty="0">
                <a:cs typeface="Times New Roman" panose="02020603050405020304" pitchFamily="18" charset="0"/>
              </a:rPr>
              <a:t>н</a:t>
            </a:r>
            <a:r>
              <a:rPr lang="ru-RU" sz="2800" b="1" dirty="0">
                <a:cs typeface="Times New Roman" panose="02020603050405020304" pitchFamily="18" charset="0"/>
              </a:rPr>
              <a:t>а</a:t>
            </a:r>
            <a:r>
              <a:rPr lang="ru-UA" sz="2800" b="1" dirty="0">
                <a:cs typeface="Times New Roman" panose="02020603050405020304" pitchFamily="18" charset="0"/>
              </a:rPr>
              <a:t>л</a:t>
            </a:r>
            <a:r>
              <a:rPr lang="ru-RU" sz="2800" b="1" dirty="0">
                <a:cs typeface="Times New Roman" panose="02020603050405020304" pitchFamily="18" charset="0"/>
              </a:rPr>
              <a:t>і</a:t>
            </a:r>
            <a:r>
              <a:rPr lang="ru-UA" sz="2800" b="1" dirty="0">
                <a:cs typeface="Times New Roman" panose="02020603050405020304" pitchFamily="18" charset="0"/>
              </a:rPr>
              <a:t>в</a:t>
            </a:r>
            <a:endParaRPr lang="en-US" sz="2800" b="1" dirty="0"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58" y="4625266"/>
            <a:ext cx="3449850" cy="21061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589" y="4631168"/>
            <a:ext cx="3488925" cy="2106104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9C4386-AD30-45A7-A9A4-568ABEDD8556}"/>
              </a:ext>
            </a:extLst>
          </p:cNvPr>
          <p:cNvSpPr/>
          <p:nvPr/>
        </p:nvSpPr>
        <p:spPr>
          <a:xfrm>
            <a:off x="5415379" y="3381045"/>
            <a:ext cx="63297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UA" sz="2800" b="1" dirty="0"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cs typeface="Times New Roman" panose="02020603050405020304" pitchFamily="18" charset="0"/>
              </a:rPr>
              <a:t>Спотворення сигналів (</a:t>
            </a:r>
            <a:r>
              <a:rPr lang="en-US" sz="2800" b="1" dirty="0">
                <a:cs typeface="Times New Roman" panose="02020603050405020304" pitchFamily="18" charset="0"/>
              </a:rPr>
              <a:t>Deception)</a:t>
            </a:r>
            <a:r>
              <a:rPr lang="en-US" sz="2800" dirty="0">
                <a:cs typeface="Times New Roman" panose="02020603050405020304" pitchFamily="18" charset="0"/>
              </a:rPr>
              <a:t> </a:t>
            </a:r>
            <a:endParaRPr lang="uk-UA" sz="2800" dirty="0"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D952776-0074-442C-A790-D1970A6BF6A9}"/>
              </a:ext>
            </a:extLst>
          </p:cNvPr>
          <p:cNvSpPr/>
          <p:nvPr/>
        </p:nvSpPr>
        <p:spPr>
          <a:xfrm>
            <a:off x="5282214" y="2130552"/>
            <a:ext cx="66848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UA" sz="2800" b="1" dirty="0"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cs typeface="Times New Roman" panose="02020603050405020304" pitchFamily="18" charset="0"/>
              </a:rPr>
              <a:t>Захист від ворожих</a:t>
            </a:r>
            <a:r>
              <a:rPr lang="ru-UA" sz="2800" b="1" dirty="0">
                <a:cs typeface="Times New Roman" panose="02020603050405020304" pitchFamily="18" charset="0"/>
              </a:rPr>
              <a:t> </a:t>
            </a:r>
            <a:r>
              <a:rPr lang="uk-UA" sz="2800" b="1" dirty="0">
                <a:cs typeface="Times New Roman" panose="02020603050405020304" pitchFamily="18" charset="0"/>
              </a:rPr>
              <a:t>електронних систем (</a:t>
            </a:r>
            <a:r>
              <a:rPr lang="en-US" sz="2800" b="1" dirty="0">
                <a:cs typeface="Times New Roman" panose="02020603050405020304" pitchFamily="18" charset="0"/>
              </a:rPr>
              <a:t>Electronic Protection)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71A3A90-8FBB-46F9-8D89-ACB437E7B0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9195" y="4625266"/>
            <a:ext cx="3302493" cy="202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53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err="1">
                <a:latin typeface="Arial Black" panose="020B0A04020102020204" pitchFamily="34" charset="0"/>
              </a:rPr>
              <a:t>Основні</a:t>
            </a:r>
            <a:r>
              <a:rPr lang="ru-RU" sz="4000" dirty="0">
                <a:latin typeface="Arial Black" panose="020B0A04020102020204" pitchFamily="34" charset="0"/>
              </a:rPr>
              <a:t> </a:t>
            </a:r>
            <a:r>
              <a:rPr lang="ru-RU" sz="4000" dirty="0" err="1">
                <a:latin typeface="Arial Black" panose="020B0A04020102020204" pitchFamily="34" charset="0"/>
              </a:rPr>
              <a:t>напрями</a:t>
            </a:r>
            <a:r>
              <a:rPr lang="en-US" sz="4000" dirty="0">
                <a:latin typeface="Arial Black" panose="020B0A04020102020204" pitchFamily="34" charset="0"/>
              </a:rPr>
              <a:t> </a:t>
            </a:r>
            <a:r>
              <a:rPr lang="uk-UA" sz="4000" dirty="0">
                <a:latin typeface="Arial Black" panose="020B0A04020102020204" pitchFamily="34" charset="0"/>
              </a:rPr>
              <a:t>РЕБ</a:t>
            </a:r>
            <a:r>
              <a:rPr lang="en-US" sz="4000" dirty="0"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9729" y="2033483"/>
            <a:ext cx="6918901" cy="3215173"/>
          </a:xfrm>
        </p:spPr>
        <p:txBody>
          <a:bodyPr>
            <a:noAutofit/>
          </a:bodyPr>
          <a:lstStyle/>
          <a:p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Р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а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д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і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л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к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т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н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а 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з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в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і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д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к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а (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UA" sz="3200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Радіоел</a:t>
            </a:r>
            <a:r>
              <a:rPr lang="ru-RU" sz="320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UA" sz="3200">
                <a:latin typeface="Arial Black" panose="020B0A04020102020204" pitchFamily="34" charset="0"/>
                <a:cs typeface="Times New Roman" panose="02020603050405020304" pitchFamily="18" charset="0"/>
              </a:rPr>
              <a:t>ктронний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UA" sz="3200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захист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 (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З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ru-UA" sz="3200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Радіо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UA" sz="3200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лектр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о</a:t>
            </a:r>
            <a:r>
              <a:rPr lang="ru-UA" sz="3200" dirty="0" err="1">
                <a:latin typeface="Arial Black" panose="020B0A04020102020204" pitchFamily="34" charset="0"/>
                <a:cs typeface="Times New Roman" panose="02020603050405020304" pitchFamily="18" charset="0"/>
              </a:rPr>
              <a:t>нн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п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и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г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н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і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ч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н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н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я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 (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Р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Е</a:t>
            </a:r>
            <a:r>
              <a:rPr lang="ru-RU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П</a:t>
            </a:r>
            <a:r>
              <a:rPr lang="ru-UA" sz="3200" dirty="0">
                <a:latin typeface="Arial Black" panose="020B0A04020102020204" pitchFamily="34" charset="0"/>
                <a:cs typeface="Times New Roman" panose="02020603050405020304" pitchFamily="18" charset="0"/>
              </a:rPr>
              <a:t>) </a:t>
            </a:r>
          </a:p>
          <a:p>
            <a:endParaRPr lang="en-US" sz="3200" dirty="0"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3756" y="4398264"/>
            <a:ext cx="2658244" cy="2478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060" y="2033483"/>
            <a:ext cx="3568584" cy="236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27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603504"/>
            <a:ext cx="9688975" cy="1230662"/>
          </a:xfrm>
        </p:spPr>
        <p:txBody>
          <a:bodyPr>
            <a:noAutofit/>
          </a:bodyPr>
          <a:lstStyle/>
          <a:p>
            <a:r>
              <a:rPr lang="uk-UA" sz="4400" dirty="0">
                <a:latin typeface="Arial Black" panose="020B0A04020102020204" pitchFamily="34" charset="0"/>
              </a:rPr>
              <a:t>Групи системи РЕБ за дальністю дії</a:t>
            </a:r>
            <a:r>
              <a:rPr lang="en-US" sz="4400" dirty="0">
                <a:latin typeface="Arial Black" panose="020B0A04020102020204" pitchFamily="34" charset="0"/>
              </a:rPr>
              <a:t>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84" y="2150329"/>
            <a:ext cx="10779000" cy="421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30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dirty="0">
                <a:latin typeface="Arial Black" panose="020B0A04020102020204" pitchFamily="34" charset="0"/>
              </a:rPr>
              <a:t>Вплив РЕБ на довкілля</a:t>
            </a:r>
            <a:r>
              <a:rPr lang="en-US" sz="4400" dirty="0"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5729" y="2190569"/>
            <a:ext cx="6863479" cy="38993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dirty="0">
                <a:solidFill>
                  <a:prstClr val="white"/>
                </a:solidFill>
                <a:latin typeface="+mj-lt"/>
              </a:rPr>
              <a:t>Певні типи електромагнітного випромінювання порушують навігації мігруючих птахів і дрібних тварин, які орієнтуються за магнітним полем Землі, а також впливають на комах, зокрема бджіл, які використовують електромагнітні сигнали для координації польотів</a:t>
            </a:r>
            <a:endParaRPr lang="en-US" sz="4400" dirty="0"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7617" y="2444822"/>
            <a:ext cx="4556703" cy="339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5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dirty="0">
                <a:latin typeface="Arial Black" panose="020B0A04020102020204" pitchFamily="34" charset="0"/>
              </a:rPr>
              <a:t>Вплив РЕБ на довкілля</a:t>
            </a:r>
            <a:r>
              <a:rPr lang="en-US" sz="4400" dirty="0"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6506863" cy="3634159"/>
          </a:xfrm>
        </p:spPr>
        <p:txBody>
          <a:bodyPr>
            <a:normAutofit/>
          </a:bodyPr>
          <a:lstStyle/>
          <a:p>
            <a:r>
              <a:rPr lang="uk-UA" sz="3200" dirty="0"/>
              <a:t>Інтенсивні електромагнітні поля можуть впливати на ріст рослин, змінюючи швидкість фотосинтезу та водного обміну</a:t>
            </a:r>
          </a:p>
          <a:p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E6D1D64-77C9-4CE0-8F62-729691E3B6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8602" y="2219417"/>
            <a:ext cx="3131159" cy="353257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6E6F33-B743-4252-B9B7-DD1E8AFA5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34" y="4500979"/>
            <a:ext cx="3131159" cy="229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28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dirty="0">
                <a:latin typeface="Arial Black" panose="020B0A04020102020204" pitchFamily="34" charset="0"/>
              </a:rPr>
              <a:t>Вплив РЕБ на людину</a:t>
            </a:r>
            <a:r>
              <a:rPr lang="en-US" sz="4400" dirty="0"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6945775" cy="223512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518" y="2166151"/>
            <a:ext cx="11041162" cy="425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1052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441" y="762372"/>
            <a:ext cx="9613861" cy="1080938"/>
          </a:xfrm>
        </p:spPr>
        <p:txBody>
          <a:bodyPr>
            <a:normAutofit/>
          </a:bodyPr>
          <a:lstStyle/>
          <a:p>
            <a:r>
              <a:rPr lang="uk-UA" sz="4400" dirty="0">
                <a:latin typeface="Arial Black" panose="020B0A04020102020204" pitchFamily="34" charset="0"/>
              </a:rPr>
              <a:t>Вплив РЕБ на довкілля</a:t>
            </a:r>
            <a:r>
              <a:rPr lang="en-US" sz="4400" dirty="0">
                <a:latin typeface="Arial Black" panose="020B0A04020102020204" pitchFamily="34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417" y="2080841"/>
            <a:ext cx="7997335" cy="3048943"/>
          </a:xfrm>
        </p:spPr>
        <p:txBody>
          <a:bodyPr>
            <a:normAutofit/>
          </a:bodyPr>
          <a:lstStyle/>
          <a:p>
            <a:r>
              <a:rPr lang="uk-UA" sz="3600" dirty="0"/>
              <a:t>Шумове забруднення</a:t>
            </a:r>
          </a:p>
          <a:p>
            <a:r>
              <a:rPr lang="uk-UA" sz="3600" dirty="0"/>
              <a:t>Шкідливі викиди</a:t>
            </a:r>
          </a:p>
          <a:p>
            <a:r>
              <a:rPr lang="uk-UA" sz="3600" dirty="0"/>
              <a:t>Погіршення якості повітря</a:t>
            </a:r>
            <a:endParaRPr lang="en-US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5B3385C-32D9-4D3F-9EFC-B20381373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049" y="2477274"/>
            <a:ext cx="5068533" cy="371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903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dirty="0">
                <a:latin typeface="Arial Black" panose="020B0A04020102020204" pitchFamily="34" charset="0"/>
              </a:rPr>
              <a:t>Дія РЕБ на </a:t>
            </a:r>
            <a:r>
              <a:rPr lang="uk-UA" sz="4000" dirty="0" err="1">
                <a:latin typeface="Arial Black" panose="020B0A04020102020204" pitchFamily="34" charset="0"/>
              </a:rPr>
              <a:t>біор</a:t>
            </a:r>
            <a:r>
              <a:rPr lang="ru-UA" sz="4000" dirty="0">
                <a:latin typeface="Arial Black" panose="020B0A04020102020204" pitchFamily="34" charset="0"/>
              </a:rPr>
              <a:t>і</a:t>
            </a:r>
            <a:r>
              <a:rPr lang="ru-RU" sz="4000" dirty="0">
                <a:latin typeface="Arial Black" panose="020B0A04020102020204" pitchFamily="34" charset="0"/>
              </a:rPr>
              <a:t>з</a:t>
            </a:r>
            <a:r>
              <a:rPr lang="ru-UA" sz="4000" dirty="0">
                <a:latin typeface="Arial Black" panose="020B0A04020102020204" pitchFamily="34" charset="0"/>
              </a:rPr>
              <a:t>н</a:t>
            </a:r>
            <a:r>
              <a:rPr lang="uk-UA" sz="4000" dirty="0" err="1">
                <a:latin typeface="Arial Black" panose="020B0A04020102020204" pitchFamily="34" charset="0"/>
              </a:rPr>
              <a:t>ома</a:t>
            </a:r>
            <a:r>
              <a:rPr lang="ru-UA" sz="4000" dirty="0">
                <a:latin typeface="Arial Black" panose="020B0A04020102020204" pitchFamily="34" charset="0"/>
              </a:rPr>
              <a:t>н</a:t>
            </a:r>
            <a:r>
              <a:rPr lang="ru-RU" sz="4000" dirty="0">
                <a:latin typeface="Arial Black" panose="020B0A04020102020204" pitchFamily="34" charset="0"/>
              </a:rPr>
              <a:t>і</a:t>
            </a:r>
            <a:r>
              <a:rPr lang="uk-UA" sz="4000" dirty="0" err="1">
                <a:latin typeface="Arial Black" panose="020B0A04020102020204" pitchFamily="34" charset="0"/>
              </a:rPr>
              <a:t>ття</a:t>
            </a:r>
            <a:endParaRPr lang="en-US" sz="40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5592463" cy="3983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/>
              <a:t>Окрім локального впливу, радіо частотне забруднення має глобальний характер</a:t>
            </a:r>
            <a:r>
              <a:rPr lang="en-US" sz="3200" dirty="0"/>
              <a:t>:</a:t>
            </a:r>
          </a:p>
          <a:p>
            <a:pPr marL="0" indent="0">
              <a:buNone/>
            </a:pPr>
            <a:r>
              <a:rPr lang="ru-UA" sz="3200" dirty="0"/>
              <a:t>- </a:t>
            </a:r>
            <a:r>
              <a:rPr lang="uk-UA" sz="3200" dirty="0"/>
              <a:t>Призводить до накопичувального ефекту </a:t>
            </a:r>
          </a:p>
          <a:p>
            <a:pPr marL="0" indent="0">
              <a:buNone/>
            </a:pPr>
            <a:r>
              <a:rPr lang="ru-UA" sz="3200" dirty="0"/>
              <a:t>- </a:t>
            </a:r>
            <a:r>
              <a:rPr lang="uk-UA" sz="3200" dirty="0"/>
              <a:t>Ускладнює оцінку повного спектру наслідків на довкілля. </a:t>
            </a:r>
            <a:endParaRPr lang="en-US" sz="3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2A38E9-1CA0-4DB5-8BF2-2D792F97E2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0456" y="2823099"/>
            <a:ext cx="4316488" cy="328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511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800" dirty="0">
                <a:latin typeface="Arial Black" panose="020B0A04020102020204" pitchFamily="34" charset="0"/>
              </a:rPr>
              <a:t>Висновок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905127" cy="3917623"/>
          </a:xfrm>
        </p:spPr>
        <p:txBody>
          <a:bodyPr/>
          <a:lstStyle/>
          <a:p>
            <a:r>
              <a:rPr lang="uk-UA" dirty="0"/>
              <a:t>Радіоелектронна боротьба не призначена для ураження біологічних об</a:t>
            </a:r>
            <a:r>
              <a:rPr lang="en-US" dirty="0"/>
              <a:t>’</a:t>
            </a:r>
            <a:r>
              <a:rPr lang="uk-UA" dirty="0" err="1"/>
              <a:t>єктів</a:t>
            </a:r>
            <a:r>
              <a:rPr lang="uk-UA" dirty="0"/>
              <a:t>, і при звичайному застосуванні не має серйозного впливу на живі організми. Але при надпотужному масованому або тривалому використанні електромагнітного випромінювання можливі побічні екологічні ефекти, особливо в зонах бойових дій. Це питання потребує наукового моніторингу та подальших досліджень, міжнародної співпраці, адже сучасна війна все більше </a:t>
            </a:r>
            <a:r>
              <a:rPr lang="uk-UA" dirty="0" err="1"/>
              <a:t>пов</a:t>
            </a:r>
            <a:r>
              <a:rPr lang="en-US" dirty="0"/>
              <a:t>’</a:t>
            </a:r>
            <a:r>
              <a:rPr lang="uk-UA" dirty="0" err="1"/>
              <a:t>язана</a:t>
            </a:r>
            <a:r>
              <a:rPr lang="uk-UA" dirty="0"/>
              <a:t> з невидимими, але потужними фізичними полями. Тому тема впливу РЕБ є не лише технічною, а й важливою </a:t>
            </a:r>
            <a:r>
              <a:rPr lang="ru-UA" dirty="0"/>
              <a:t>для </a:t>
            </a:r>
            <a:r>
              <a:rPr lang="uk-UA" dirty="0"/>
              <a:t>медицини, екології та етики війни.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879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8957455" cy="4906908"/>
          </a:xfrm>
        </p:spPr>
        <p:txBody>
          <a:bodyPr/>
          <a:lstStyle/>
          <a:p>
            <a:pPr algn="ctr"/>
            <a:r>
              <a:rPr lang="uk-UA" sz="6600" dirty="0">
                <a:solidFill>
                  <a:schemeClr val="bg1"/>
                </a:solidFill>
              </a:rPr>
              <a:t>Д</a:t>
            </a:r>
            <a:r>
              <a:rPr lang="uk-UA" sz="5400" dirty="0">
                <a:solidFill>
                  <a:schemeClr val="bg1"/>
                </a:solidFill>
              </a:rPr>
              <a:t>якую</a:t>
            </a:r>
            <a:r>
              <a:rPr lang="uk-UA" dirty="0">
                <a:solidFill>
                  <a:schemeClr val="bg1"/>
                </a:solidFill>
              </a:rPr>
              <a:t> </a:t>
            </a:r>
            <a:r>
              <a:rPr lang="uk-UA" sz="5400" dirty="0">
                <a:solidFill>
                  <a:schemeClr val="bg1"/>
                </a:solidFill>
              </a:rPr>
              <a:t>за</a:t>
            </a:r>
            <a:r>
              <a:rPr lang="uk-UA" sz="5400" dirty="0"/>
              <a:t> </a:t>
            </a:r>
            <a:r>
              <a:rPr lang="uk-UA" sz="5400" dirty="0">
                <a:solidFill>
                  <a:schemeClr val="bg1"/>
                </a:solidFill>
              </a:rPr>
              <a:t>увагу</a:t>
            </a:r>
            <a:r>
              <a:rPr lang="ru-UA" sz="5400" dirty="0">
                <a:solidFill>
                  <a:schemeClr val="bg1"/>
                </a:solidFill>
              </a:rPr>
              <a:t>!</a:t>
            </a:r>
            <a:br>
              <a:rPr lang="ru-UA" sz="5400" dirty="0">
                <a:solidFill>
                  <a:schemeClr val="bg1"/>
                </a:solidFill>
              </a:rPr>
            </a:br>
            <a:br>
              <a:rPr lang="uk-UA" sz="5400" dirty="0"/>
            </a:br>
            <a:r>
              <a:rPr lang="uk-UA" sz="5400" dirty="0">
                <a:solidFill>
                  <a:srgbClr val="00B0F0"/>
                </a:solidFill>
              </a:rPr>
              <a:t>СЛАВА</a:t>
            </a:r>
            <a:r>
              <a:rPr lang="uk-UA" sz="5400" dirty="0"/>
              <a:t> </a:t>
            </a:r>
            <a:r>
              <a:rPr lang="uk-UA" sz="5400" dirty="0">
                <a:solidFill>
                  <a:srgbClr val="FFFF00"/>
                </a:solidFill>
              </a:rPr>
              <a:t>УКРАЇНІ!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8301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961</TotalTime>
  <Words>459</Words>
  <Application>Microsoft Office PowerPoint</Application>
  <PresentationFormat>Широкоэкранный</PresentationFormat>
  <Paragraphs>43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Arial Black</vt:lpstr>
      <vt:lpstr>Trebuchet MS</vt:lpstr>
      <vt:lpstr>Берлин</vt:lpstr>
      <vt:lpstr>Радіоелектронна боротьба  та навколишнє середовище :  прихована загроза.</vt:lpstr>
      <vt:lpstr>Мета: аналіз екологічних наслідків застосування технологій радіоелектронної боротьби (РЕБ) та оцінка потенційних загроз для довкілля.  </vt:lpstr>
      <vt:lpstr>Історія розвитку РЕБ: Від російсько-японської війни до сучасності</vt:lpstr>
      <vt:lpstr> РЕБ ВИКОРИСТОВУЮТЬ ДЛЯ:</vt:lpstr>
      <vt:lpstr>Основні напрями РЕБ:</vt:lpstr>
      <vt:lpstr>Групи системи РЕБ за дальністю дії:</vt:lpstr>
      <vt:lpstr>Вплив РЕБ на довкілля:</vt:lpstr>
      <vt:lpstr>Вплив РЕБ на довкілля:</vt:lpstr>
      <vt:lpstr>Вплив РЕБ на людину:</vt:lpstr>
      <vt:lpstr>Вплив РЕБ на довкілля:</vt:lpstr>
      <vt:lpstr>Дія РЕБ на біорізноманіття</vt:lpstr>
      <vt:lpstr>Висновок</vt:lpstr>
      <vt:lpstr>Дякую за увагу!  СЛАВА УКРАЇНІ!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Радіоелектронна боротьба та екологія: прихована загроза.</dc:title>
  <dc:creator>Пав</dc:creator>
  <cp:lastModifiedBy>4</cp:lastModifiedBy>
  <cp:revision>37</cp:revision>
  <dcterms:created xsi:type="dcterms:W3CDTF">2025-04-08T15:39:23Z</dcterms:created>
  <dcterms:modified xsi:type="dcterms:W3CDTF">2025-04-28T17:12:08Z</dcterms:modified>
</cp:coreProperties>
</file>