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32"/>
  </p:notesMasterIdLst>
  <p:handoutMasterIdLst>
    <p:handoutMasterId r:id="rId33"/>
  </p:handoutMasterIdLst>
  <p:sldIdLst>
    <p:sldId id="280" r:id="rId2"/>
    <p:sldId id="296" r:id="rId3"/>
    <p:sldId id="281" r:id="rId4"/>
    <p:sldId id="264" r:id="rId5"/>
    <p:sldId id="282" r:id="rId6"/>
    <p:sldId id="283" r:id="rId7"/>
    <p:sldId id="284" r:id="rId8"/>
    <p:sldId id="285" r:id="rId9"/>
    <p:sldId id="286" r:id="rId10"/>
    <p:sldId id="287" r:id="rId11"/>
    <p:sldId id="262" r:id="rId12"/>
    <p:sldId id="288" r:id="rId13"/>
    <p:sldId id="268" r:id="rId14"/>
    <p:sldId id="269" r:id="rId15"/>
    <p:sldId id="271" r:id="rId16"/>
    <p:sldId id="272" r:id="rId17"/>
    <p:sldId id="274" r:id="rId18"/>
    <p:sldId id="276" r:id="rId19"/>
    <p:sldId id="277" r:id="rId20"/>
    <p:sldId id="290" r:id="rId21"/>
    <p:sldId id="279" r:id="rId22"/>
    <p:sldId id="293" r:id="rId23"/>
    <p:sldId id="289" r:id="rId24"/>
    <p:sldId id="297" r:id="rId25"/>
    <p:sldId id="291" r:id="rId26"/>
    <p:sldId id="292" r:id="rId27"/>
    <p:sldId id="294" r:id="rId28"/>
    <p:sldId id="299" r:id="rId29"/>
    <p:sldId id="298" r:id="rId30"/>
    <p:sldId id="295" r:id="rId31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12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4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png"/><Relationship Id="rId1" Type="http://schemas.openxmlformats.org/officeDocument/2006/relationships/image" Target="../media/image34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5.pn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FFEE0B45-0055-4C11-8830-EDF499D9268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DB3FD03-E7DD-45F1-A908-B1830757F77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374A89-91C8-4660-95C2-DAAA384C43EA}" type="datetimeFigureOut">
              <a:rPr lang="uk-UA" smtClean="0"/>
              <a:t>31.10.2023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3602DA0-7AA8-46AB-A9E6-B9F6C2378A8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/>
              <a:t>Новгород-Сіверський ліцей №1. Олена Бельдяга 2023</a:t>
            </a:r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96A75E0-55B6-43BF-BECF-E8B37D6E648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DFBA42-1E72-430B-916F-49576266FC4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643630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F8194349-D67D-416B-9435-9F7CFCCD18F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21354D9-BF50-45DC-A4AD-EDA50C9A302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B337B4-0FB1-4213-A38C-DE6E5CC1F252}" type="datetimeFigureOut">
              <a:rPr lang="ru-RU"/>
              <a:pPr>
                <a:defRPr/>
              </a:pPr>
              <a:t>31.10.2023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73FC6609-59BE-46C0-AB2E-26EE6EBCAA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D0D6F3CD-4727-4358-A559-1C2D46D729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32CA4A0-4B48-4AC7-8E37-200C8F3D1D6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1A6EEF8-AEE2-465D-98F5-8E8FAB9A88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74599FA1-712F-477B-853F-375DD4E737F2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>
            <a:extLst>
              <a:ext uri="{FF2B5EF4-FFF2-40B4-BE49-F238E27FC236}">
                <a16:creationId xmlns:a16="http://schemas.microsoft.com/office/drawing/2014/main" id="{B0C26471-9C65-4457-AB85-A93D6F8ADDA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Заметки 2">
            <a:extLst>
              <a:ext uri="{FF2B5EF4-FFF2-40B4-BE49-F238E27FC236}">
                <a16:creationId xmlns:a16="http://schemas.microsoft.com/office/drawing/2014/main" id="{1821D9FF-FCC2-441A-B9AA-B42501FA123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altLang="ru-RU"/>
          </a:p>
        </p:txBody>
      </p:sp>
      <p:sp>
        <p:nvSpPr>
          <p:cNvPr id="14340" name="Номер слайда 3">
            <a:extLst>
              <a:ext uri="{FF2B5EF4-FFF2-40B4-BE49-F238E27FC236}">
                <a16:creationId xmlns:a16="http://schemas.microsoft.com/office/drawing/2014/main" id="{7A9E3F63-66A4-4912-BF92-3BE3CF513C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E39D6E4-03B6-44ED-B584-A8436A4712A5}" type="slidenum">
              <a:rPr lang="ru-RU" altLang="uk-UA"/>
              <a:pPr>
                <a:spcBef>
                  <a:spcPct val="0"/>
                </a:spcBef>
              </a:pPr>
              <a:t>4</a:t>
            </a:fld>
            <a:endParaRPr lang="ru-RU" altLang="uk-UA"/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85DDC5DF-4417-4A45-8CC9-7CB528DCA47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>
            <a:extLst>
              <a:ext uri="{FF2B5EF4-FFF2-40B4-BE49-F238E27FC236}">
                <a16:creationId xmlns:a16="http://schemas.microsoft.com/office/drawing/2014/main" id="{471F3E35-F0D0-4514-B9C7-831BC27990D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Заметки 2">
            <a:extLst>
              <a:ext uri="{FF2B5EF4-FFF2-40B4-BE49-F238E27FC236}">
                <a16:creationId xmlns:a16="http://schemas.microsoft.com/office/drawing/2014/main" id="{3E60CAA4-8571-4C6F-BF60-9C84189814B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altLang="ru-RU"/>
          </a:p>
        </p:txBody>
      </p:sp>
      <p:sp>
        <p:nvSpPr>
          <p:cNvPr id="18436" name="Номер слайда 3">
            <a:extLst>
              <a:ext uri="{FF2B5EF4-FFF2-40B4-BE49-F238E27FC236}">
                <a16:creationId xmlns:a16="http://schemas.microsoft.com/office/drawing/2014/main" id="{915164BA-F81D-4184-99CB-240E437014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8CF3E46-479D-42A5-8FB3-41136C3EE0C1}" type="slidenum">
              <a:rPr lang="ru-RU" altLang="uk-UA"/>
              <a:pPr>
                <a:spcBef>
                  <a:spcPct val="0"/>
                </a:spcBef>
              </a:pPr>
              <a:t>7</a:t>
            </a:fld>
            <a:endParaRPr lang="ru-RU" altLang="uk-UA"/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6F6A947-6608-42F0-A7CB-E3474517765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E2A40A4C-444E-4E23-86B0-7E8CDB06F29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319E36D-9FC9-4B24-A8CE-831E87850CEE}" type="slidenum">
              <a:rPr lang="ru-RU" altLang="uk-UA"/>
              <a:pPr>
                <a:spcBef>
                  <a:spcPct val="0"/>
                </a:spcBef>
              </a:pPr>
              <a:t>16</a:t>
            </a:fld>
            <a:endParaRPr lang="ru-RU" altLang="uk-UA"/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DCC6991E-65DF-429E-BBAD-FB74192937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3C991D71-C6DB-4875-9747-B99F212187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altLang="ru-RU"/>
              <a:t> 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E4CF2FB1-FAAC-4D33-9392-FA26689DA8B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>
            <a:extLst>
              <a:ext uri="{FF2B5EF4-FFF2-40B4-BE49-F238E27FC236}">
                <a16:creationId xmlns:a16="http://schemas.microsoft.com/office/drawing/2014/main" id="{2FB2543D-C93E-4865-A6A9-779335AAD77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Заметки 2">
            <a:extLst>
              <a:ext uri="{FF2B5EF4-FFF2-40B4-BE49-F238E27FC236}">
                <a16:creationId xmlns:a16="http://schemas.microsoft.com/office/drawing/2014/main" id="{F07AAF02-8FAD-4499-B3B0-0ACFAB50B6A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altLang="ru-RU"/>
          </a:p>
        </p:txBody>
      </p:sp>
      <p:sp>
        <p:nvSpPr>
          <p:cNvPr id="38916" name="Номер слайда 3">
            <a:extLst>
              <a:ext uri="{FF2B5EF4-FFF2-40B4-BE49-F238E27FC236}">
                <a16:creationId xmlns:a16="http://schemas.microsoft.com/office/drawing/2014/main" id="{41D603F0-F45F-4C61-8D04-65EE279E6E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58F0ECC-8B2A-4758-8A9D-BA023897E0E0}" type="slidenum">
              <a:rPr lang="ru-RU" altLang="uk-UA"/>
              <a:pPr>
                <a:spcBef>
                  <a:spcPct val="0"/>
                </a:spcBef>
              </a:pPr>
              <a:t>26</a:t>
            </a:fld>
            <a:endParaRPr lang="ru-RU" altLang="uk-UA"/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9ADF6CAD-7E8B-448E-B160-A36A1B77B95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9">
            <a:extLst>
              <a:ext uri="{FF2B5EF4-FFF2-40B4-BE49-F238E27FC236}">
                <a16:creationId xmlns:a16="http://schemas.microsoft.com/office/drawing/2014/main" id="{4F5DC061-02A2-4B79-9E5A-DA4EB57AD579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Скругленный прямоугольник 10">
            <a:extLst>
              <a:ext uri="{FF2B5EF4-FFF2-40B4-BE49-F238E27FC236}">
                <a16:creationId xmlns:a16="http://schemas.microsoft.com/office/drawing/2014/main" id="{DBCEAD10-FDE7-45AB-BB3E-30151C3ADDDB}"/>
              </a:ext>
            </a:extLst>
          </p:cNvPr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7" name="Дата 18">
            <a:extLst>
              <a:ext uri="{FF2B5EF4-FFF2-40B4-BE49-F238E27FC236}">
                <a16:creationId xmlns:a16="http://schemas.microsoft.com/office/drawing/2014/main" id="{9653AAE0-1F0A-4692-8E1E-AB20C105A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FFB0B66-9D79-4CD0-981D-9DAACE61D9CC}" type="datetime1">
              <a:rPr lang="ru-RU" smtClean="0"/>
              <a:t>31.10.2023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EA15C91-458C-473B-9F8B-9E1CA5789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9" name="Номер слайда 10">
            <a:extLst>
              <a:ext uri="{FF2B5EF4-FFF2-40B4-BE49-F238E27FC236}">
                <a16:creationId xmlns:a16="http://schemas.microsoft.com/office/drawing/2014/main" id="{1BD4BEC0-CD38-43DA-8437-419B2B872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9FE469-3940-4249-BAE8-024053A0D2AD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672687115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877CB24A-1156-4AC0-9AE5-3A57475FE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C2D8F-4185-4149-8F35-73217B86FEA3}" type="datetime1">
              <a:rPr lang="ru-RU" smtClean="0"/>
              <a:t>31.10.2023</a:t>
            </a:fld>
            <a:endParaRPr lang="ru-RU"/>
          </a:p>
        </p:txBody>
      </p:sp>
      <p:sp>
        <p:nvSpPr>
          <p:cNvPr id="5" name="Нижний колонтитул 17">
            <a:extLst>
              <a:ext uri="{FF2B5EF4-FFF2-40B4-BE49-F238E27FC236}">
                <a16:creationId xmlns:a16="http://schemas.microsoft.com/office/drawing/2014/main" id="{064E4702-963A-4215-BDC5-4FBFD785C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F3E4FCC0-79F3-4300-A31A-678631220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E12489-CB0C-46E8-BE8D-0D26BACD798C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85676729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9">
            <a:extLst>
              <a:ext uri="{FF2B5EF4-FFF2-40B4-BE49-F238E27FC236}">
                <a16:creationId xmlns:a16="http://schemas.microsoft.com/office/drawing/2014/main" id="{637AEBDC-C04A-4D3D-831C-DA650073078A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4162144D-6F5E-4AC1-B4C8-4B036DCEECD7}"/>
              </a:ext>
            </a:extLst>
          </p:cNvPr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Дата 3">
            <a:extLst>
              <a:ext uri="{FF2B5EF4-FFF2-40B4-BE49-F238E27FC236}">
                <a16:creationId xmlns:a16="http://schemas.microsoft.com/office/drawing/2014/main" id="{5A90C916-580B-4167-A023-1056156EC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E927AF0-2303-4E07-969D-8516543435F2}" type="datetime1">
              <a:rPr lang="ru-RU" smtClean="0"/>
              <a:t>31.10.2023</a:t>
            </a:fld>
            <a:endParaRPr lang="ru-RU"/>
          </a:p>
        </p:txBody>
      </p:sp>
      <p:sp>
        <p:nvSpPr>
          <p:cNvPr id="7" name="Нижний колонтитул 4">
            <a:extLst>
              <a:ext uri="{FF2B5EF4-FFF2-40B4-BE49-F238E27FC236}">
                <a16:creationId xmlns:a16="http://schemas.microsoft.com/office/drawing/2014/main" id="{D8AC42D8-1258-47AB-A848-D2073B679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8" name="Номер слайда 5">
            <a:extLst>
              <a:ext uri="{FF2B5EF4-FFF2-40B4-BE49-F238E27FC236}">
                <a16:creationId xmlns:a16="http://schemas.microsoft.com/office/drawing/2014/main" id="{286D8A58-EAD6-42FA-A7DC-2F2576CE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6FE71-45B4-47E9-B2CC-AEEC73D91503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39025367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4">
            <a:extLst>
              <a:ext uri="{FF2B5EF4-FFF2-40B4-BE49-F238E27FC236}">
                <a16:creationId xmlns:a16="http://schemas.microsoft.com/office/drawing/2014/main" id="{C5FDFB78-0088-4DFA-93F4-8CBBF95C7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7C986-66D9-47A3-9AB3-C161BE7310FC}" type="datetime1">
              <a:rPr lang="ru-RU" smtClean="0"/>
              <a:t>31.10.2023</a:t>
            </a:fld>
            <a:endParaRPr lang="ru-RU"/>
          </a:p>
        </p:txBody>
      </p:sp>
      <p:sp>
        <p:nvSpPr>
          <p:cNvPr id="6" name="Нижний колонтитул 17">
            <a:extLst>
              <a:ext uri="{FF2B5EF4-FFF2-40B4-BE49-F238E27FC236}">
                <a16:creationId xmlns:a16="http://schemas.microsoft.com/office/drawing/2014/main" id="{CB72C603-675B-4247-81D8-835D9AF1A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id="{188DBDB9-8414-4430-A59F-C16C5A52F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F8509C-DF4F-4F26-A153-DFFC26D6C8DC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99475691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4">
            <a:extLst>
              <a:ext uri="{FF2B5EF4-FFF2-40B4-BE49-F238E27FC236}">
                <a16:creationId xmlns:a16="http://schemas.microsoft.com/office/drawing/2014/main" id="{A8AC3C59-92DE-4F04-A2E6-A03EA1F03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1B23E-EBC2-4079-B154-B11569A396DE}" type="datetime1">
              <a:rPr lang="ru-RU" smtClean="0"/>
              <a:t>31.10.2023</a:t>
            </a:fld>
            <a:endParaRPr lang="ru-RU"/>
          </a:p>
        </p:txBody>
      </p:sp>
      <p:sp>
        <p:nvSpPr>
          <p:cNvPr id="8" name="Нижний колонтитул 17">
            <a:extLst>
              <a:ext uri="{FF2B5EF4-FFF2-40B4-BE49-F238E27FC236}">
                <a16:creationId xmlns:a16="http://schemas.microsoft.com/office/drawing/2014/main" id="{E5AE8815-4769-4038-B649-D2110050B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9" name="Номер слайда 4">
            <a:extLst>
              <a:ext uri="{FF2B5EF4-FFF2-40B4-BE49-F238E27FC236}">
                <a16:creationId xmlns:a16="http://schemas.microsoft.com/office/drawing/2014/main" id="{BEBAA68D-AE71-48B7-90BE-6C725DBD4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3830D4-A417-4FD7-86FC-3177AD23159D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89222384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4">
            <a:extLst>
              <a:ext uri="{FF2B5EF4-FFF2-40B4-BE49-F238E27FC236}">
                <a16:creationId xmlns:a16="http://schemas.microsoft.com/office/drawing/2014/main" id="{DEE149DD-0FF8-47D3-910E-ED92762CC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9F50A-7629-4B0F-8D7D-789599924FE2}" type="datetime1">
              <a:rPr lang="ru-RU" smtClean="0"/>
              <a:t>31.10.2023</a:t>
            </a:fld>
            <a:endParaRPr lang="ru-RU"/>
          </a:p>
        </p:txBody>
      </p:sp>
      <p:sp>
        <p:nvSpPr>
          <p:cNvPr id="4" name="Нижний колонтитул 17">
            <a:extLst>
              <a:ext uri="{FF2B5EF4-FFF2-40B4-BE49-F238E27FC236}">
                <a16:creationId xmlns:a16="http://schemas.microsoft.com/office/drawing/2014/main" id="{9655C487-758A-4AA9-BD82-DF55407DA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7CF8BC7-48B7-444C-805B-6463A932E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2F0025-9AD2-4052-B084-05970024C52C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62251766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9">
            <a:extLst>
              <a:ext uri="{FF2B5EF4-FFF2-40B4-BE49-F238E27FC236}">
                <a16:creationId xmlns:a16="http://schemas.microsoft.com/office/drawing/2014/main" id="{C9C58348-CB97-4AB1-8F2B-FAB491E930B9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Дата 1">
            <a:extLst>
              <a:ext uri="{FF2B5EF4-FFF2-40B4-BE49-F238E27FC236}">
                <a16:creationId xmlns:a16="http://schemas.microsoft.com/office/drawing/2014/main" id="{E0D216D2-011B-413E-96EC-50AC340C8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C0244C5-04BF-4E0C-AB87-DCD3E29F4595}" type="datetime1">
              <a:rPr lang="ru-RU" smtClean="0"/>
              <a:t>31.10.2023</a:t>
            </a:fld>
            <a:endParaRPr lang="ru-RU"/>
          </a:p>
        </p:txBody>
      </p:sp>
      <p:sp>
        <p:nvSpPr>
          <p:cNvPr id="4" name="Нижний колонтитул 2">
            <a:extLst>
              <a:ext uri="{FF2B5EF4-FFF2-40B4-BE49-F238E27FC236}">
                <a16:creationId xmlns:a16="http://schemas.microsoft.com/office/drawing/2014/main" id="{E6F04738-B95A-4164-8F1A-26975A8D7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5" name="Номер слайда 3">
            <a:extLst>
              <a:ext uri="{FF2B5EF4-FFF2-40B4-BE49-F238E27FC236}">
                <a16:creationId xmlns:a16="http://schemas.microsoft.com/office/drawing/2014/main" id="{EFA92FE4-617A-4450-AE43-AB80D370C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7DB6CF-549B-42C6-9C25-EADE58ECDDB8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19578773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4">
            <a:extLst>
              <a:ext uri="{FF2B5EF4-FFF2-40B4-BE49-F238E27FC236}">
                <a16:creationId xmlns:a16="http://schemas.microsoft.com/office/drawing/2014/main" id="{13975152-4CFF-48D1-8AD7-B9C14F687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1A335-D521-4FAD-B8D7-5EDD5DA72816}" type="datetime1">
              <a:rPr lang="ru-RU" smtClean="0"/>
              <a:t>31.10.2023</a:t>
            </a:fld>
            <a:endParaRPr lang="ru-RU"/>
          </a:p>
        </p:txBody>
      </p:sp>
      <p:sp>
        <p:nvSpPr>
          <p:cNvPr id="6" name="Нижний колонтитул 17">
            <a:extLst>
              <a:ext uri="{FF2B5EF4-FFF2-40B4-BE49-F238E27FC236}">
                <a16:creationId xmlns:a16="http://schemas.microsoft.com/office/drawing/2014/main" id="{4079706C-3C3B-4946-BF08-2FD4B28BE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id="{BE26933E-9864-4C9D-8CD5-73B82C562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2FDD8-43C6-457B-9EF0-A2552502A2E1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09480240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9">
            <a:extLst>
              <a:ext uri="{FF2B5EF4-FFF2-40B4-BE49-F238E27FC236}">
                <a16:creationId xmlns:a16="http://schemas.microsoft.com/office/drawing/2014/main" id="{7F647A3E-8548-415C-9020-ABD21FA0D56B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с одним скругленным углом 10">
            <a:extLst>
              <a:ext uri="{FF2B5EF4-FFF2-40B4-BE49-F238E27FC236}">
                <a16:creationId xmlns:a16="http://schemas.microsoft.com/office/drawing/2014/main" id="{3138D668-2371-474F-AA9E-12432B04FC59}"/>
              </a:ext>
            </a:extLst>
          </p:cNvPr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7" name="Дата 4">
            <a:extLst>
              <a:ext uri="{FF2B5EF4-FFF2-40B4-BE49-F238E27FC236}">
                <a16:creationId xmlns:a16="http://schemas.microsoft.com/office/drawing/2014/main" id="{048AD63A-E40F-49C9-8DB2-46F2B1D77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98F7DBB-1504-497C-AADA-2385F654F37F}" type="datetime1">
              <a:rPr lang="ru-RU" smtClean="0"/>
              <a:t>31.10.2023</a:t>
            </a:fld>
            <a:endParaRPr lang="ru-RU"/>
          </a:p>
        </p:txBody>
      </p:sp>
      <p:sp>
        <p:nvSpPr>
          <p:cNvPr id="8" name="Нижний колонтитул 5">
            <a:extLst>
              <a:ext uri="{FF2B5EF4-FFF2-40B4-BE49-F238E27FC236}">
                <a16:creationId xmlns:a16="http://schemas.microsoft.com/office/drawing/2014/main" id="{779A233A-BB5B-49FC-BCA3-9309F0B60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9" name="Номер слайда 6">
            <a:extLst>
              <a:ext uri="{FF2B5EF4-FFF2-40B4-BE49-F238E27FC236}">
                <a16:creationId xmlns:a16="http://schemas.microsoft.com/office/drawing/2014/main" id="{36A34493-65B9-4512-9667-B5FB7A5C3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03A879-FE6F-4C9F-B356-12D4EFFECAD3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95716882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86EA7400-E542-41D9-84B0-1ED225673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611C1-58E3-444A-964C-EC448C08CAAC}" type="datetime1">
              <a:rPr lang="ru-RU" smtClean="0"/>
              <a:t>31.10.2023</a:t>
            </a:fld>
            <a:endParaRPr lang="ru-RU"/>
          </a:p>
        </p:txBody>
      </p:sp>
      <p:sp>
        <p:nvSpPr>
          <p:cNvPr id="5" name="Нижний колонтитул 17">
            <a:extLst>
              <a:ext uri="{FF2B5EF4-FFF2-40B4-BE49-F238E27FC236}">
                <a16:creationId xmlns:a16="http://schemas.microsoft.com/office/drawing/2014/main" id="{E011D104-5982-4BDA-9A8D-A8C9873FB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A5D02E8B-531B-4190-BB7C-24D76CF1D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EF7AF0-96D2-40DF-9249-1F5BF4AAC88C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520997290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B41615CC-3A82-4297-A022-9DEE3A6A8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B03F0-1087-4BC8-8DD4-23BD2732E0E5}" type="datetime1">
              <a:rPr lang="ru-RU" smtClean="0"/>
              <a:t>31.10.2023</a:t>
            </a:fld>
            <a:endParaRPr lang="ru-RU"/>
          </a:p>
        </p:txBody>
      </p:sp>
      <p:sp>
        <p:nvSpPr>
          <p:cNvPr id="5" name="Нижний колонтитул 17">
            <a:extLst>
              <a:ext uri="{FF2B5EF4-FFF2-40B4-BE49-F238E27FC236}">
                <a16:creationId xmlns:a16="http://schemas.microsoft.com/office/drawing/2014/main" id="{2BE63829-555E-45BB-BAD0-CDF581B97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0A32B0A7-CFC1-4AE0-9B7E-689DBF801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A4C0A5-F761-430D-AE63-87ABC31AF110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273733900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FC61982-2BD8-444E-909A-650F5BEAAE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37B2AF-6821-429F-AB27-D240FBE0FDA0}" type="datetime1">
              <a:rPr lang="ru-RU" smtClean="0"/>
              <a:t>31.10.2023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59B01B2-45A6-49C2-AFC5-8D72E0539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912379B-1B5C-4DE7-B847-594F3C494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CB714AA-D420-4A4A-ADB4-ECB1EF526EAB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880277852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614E8648-EEE2-4CB6-93A9-78A5357CCF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A2A1E9-29C5-44B0-A26F-3A6758A02363}" type="datetime1">
              <a:rPr lang="ru-RU" smtClean="0"/>
              <a:t>31.10.2023</a:t>
            </a:fld>
            <a:endParaRPr lang="ru-RU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CCBBB2DB-4AF4-4170-B349-94316FD4B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186F7C0D-FB5C-4A9C-B48A-250609726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B2FD1EA-2369-4835-A657-2A0C63E4062C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776599585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>
            <a:extLst>
              <a:ext uri="{FF2B5EF4-FFF2-40B4-BE49-F238E27FC236}">
                <a16:creationId xmlns:a16="http://schemas.microsoft.com/office/drawing/2014/main" id="{CF50FC19-3EAA-417C-985E-A5C0EE815ED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195D57-8F6A-41E0-A5F8-09022D31807F}" type="datetime1">
              <a:rPr lang="ru-RU" smtClean="0"/>
              <a:t>31.10.2023</a:t>
            </a:fld>
            <a:endParaRPr lang="ru-RU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A51C174C-F520-4F9A-BB91-66DD3835B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7CB3B9E8-345D-4BA3-B97B-08A3DE571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42EB505-3549-410E-A3DC-1712A8CE31DB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6427550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B31591F-977C-4AF5-A92F-6C3532DD94C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CF212-2865-454D-BC27-DB3F2C2B6E63}" type="datetime1">
              <a:rPr lang="ru-RU" smtClean="0"/>
              <a:t>31.10.2023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F0ED71E-0D96-4AD6-849D-B620648D2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05622DE-D54C-4505-B6FF-4923D28BB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5BAB9F2-43D2-4BB3-88EC-AE821974F86F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44477815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64103345-AF97-4C8F-8238-18D8579891F6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4C1A63CD-0221-4531-AC16-30BFF50B2B69}"/>
              </a:ext>
            </a:extLst>
          </p:cNvPr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B2A030F2-D27A-4D6A-8608-3AC3A8A16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1" name="Текст 3">
            <a:extLst>
              <a:ext uri="{FF2B5EF4-FFF2-40B4-BE49-F238E27FC236}">
                <a16:creationId xmlns:a16="http://schemas.microsoft.com/office/drawing/2014/main" id="{01DA34A2-3647-42A7-B13E-6C85835A0B7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25" name="Дата 24">
            <a:extLst>
              <a:ext uri="{FF2B5EF4-FFF2-40B4-BE49-F238E27FC236}">
                <a16:creationId xmlns:a16="http://schemas.microsoft.com/office/drawing/2014/main" id="{DE65C987-6608-4305-94BF-DD6553630D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AA1F56BE-6930-4F18-96BD-17711171D6CD}" type="datetime1">
              <a:rPr lang="ru-RU" smtClean="0"/>
              <a:t>31.10.2023</a:t>
            </a:fld>
            <a:endParaRPr lang="ru-RU"/>
          </a:p>
        </p:txBody>
      </p:sp>
      <p:sp>
        <p:nvSpPr>
          <p:cNvPr id="18" name="Нижний колонтитул 17">
            <a:extLst>
              <a:ext uri="{FF2B5EF4-FFF2-40B4-BE49-F238E27FC236}">
                <a16:creationId xmlns:a16="http://schemas.microsoft.com/office/drawing/2014/main" id="{70C92E1C-0C7D-4366-9CDC-57B3F37A1C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721928F-999A-4D17-9A32-C5E9B487C3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A7A399"/>
                </a:solidFill>
                <a:latin typeface="Verdana" panose="020B0604030504040204" pitchFamily="34" charset="0"/>
              </a:defRPr>
            </a:lvl1pPr>
          </a:lstStyle>
          <a:p>
            <a:fld id="{953AEA51-A822-4490-B966-55F70C77FA7E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8" r:id="rId1"/>
    <p:sldLayoutId id="2147483941" r:id="rId2"/>
    <p:sldLayoutId id="2147483949" r:id="rId3"/>
    <p:sldLayoutId id="2147483942" r:id="rId4"/>
    <p:sldLayoutId id="2147483943" r:id="rId5"/>
    <p:sldLayoutId id="2147483944" r:id="rId6"/>
    <p:sldLayoutId id="2147483950" r:id="rId7"/>
    <p:sldLayoutId id="2147483945" r:id="rId8"/>
    <p:sldLayoutId id="2147483951" r:id="rId9"/>
    <p:sldLayoutId id="2147483946" r:id="rId10"/>
    <p:sldLayoutId id="2147483947" r:id="rId11"/>
    <p:sldLayoutId id="2147483952" r:id="rId12"/>
    <p:sldLayoutId id="2147483953" r:id="rId13"/>
    <p:sldLayoutId id="2147483954" r:id="rId14"/>
    <p:sldLayoutId id="2147483955" r:id="rId15"/>
  </p:sldLayoutIdLst>
  <p:transition/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anose="020B0604030504040204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anose="05020102010507070707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anose="020B0604030504040204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11.png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8.jpe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4.bin"/><Relationship Id="rId10" Type="http://schemas.openxmlformats.org/officeDocument/2006/relationships/image" Target="../media/image17.wmf"/><Relationship Id="rId4" Type="http://schemas.openxmlformats.org/officeDocument/2006/relationships/image" Target="../media/image19.jpeg"/><Relationship Id="rId9" Type="http://schemas.openxmlformats.org/officeDocument/2006/relationships/oleObject" Target="../embeddings/oleObject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oleObject" Target="../embeddings/oleObject7.bin"/><Relationship Id="rId7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1.wmf"/><Relationship Id="rId11" Type="http://schemas.openxmlformats.org/officeDocument/2006/relationships/image" Target="../media/image23.wmf"/><Relationship Id="rId5" Type="http://schemas.openxmlformats.org/officeDocument/2006/relationships/oleObject" Target="../embeddings/oleObject8.bin"/><Relationship Id="rId10" Type="http://schemas.openxmlformats.org/officeDocument/2006/relationships/oleObject" Target="../embeddings/oleObject10.bin"/><Relationship Id="rId4" Type="http://schemas.openxmlformats.org/officeDocument/2006/relationships/image" Target="../media/image20.wmf"/><Relationship Id="rId9" Type="http://schemas.openxmlformats.org/officeDocument/2006/relationships/image" Target="../media/image2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8.jpeg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8;&#1083;&#1102;&#1093;&#1072;\Desktop\&#1053;&#1072;&#1073;&#1083;&#1102;&#1076;&#1077;&#1085;&#1080;&#1077;%20&#1092;&#1086;&#1090;&#1086;&#1101;&#1092;&#1092;&#1077;&#1082;&#1090;&#1072;.wmv" TargetMode="Externa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5.png"/><Relationship Id="rId5" Type="http://schemas.openxmlformats.org/officeDocument/2006/relationships/oleObject" Target="../embeddings/oleObject13.bin"/><Relationship Id="rId4" Type="http://schemas.openxmlformats.org/officeDocument/2006/relationships/image" Target="../media/image34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37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35.png"/><Relationship Id="rId4" Type="http://schemas.openxmlformats.org/officeDocument/2006/relationships/oleObject" Target="../embeddings/oleObject15.bin"/><Relationship Id="rId9" Type="http://schemas.openxmlformats.org/officeDocument/2006/relationships/image" Target="../media/image38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file:///E:\&#1055;&#1088;&#1077;&#1079;&#1077;&#1085;&#1090;&#1072;&#1094;&#1080;&#1080;\&#1052;&#1086;&#1080;\&#1089;&#1072;&#1096;&#1072;\block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1.png"/><Relationship Id="rId5" Type="http://schemas.openxmlformats.org/officeDocument/2006/relationships/oleObject" Target="../embeddings/oleObject19.bin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46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47.w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image" Target="../media/image55.png"/><Relationship Id="rId7" Type="http://schemas.openxmlformats.org/officeDocument/2006/relationships/image" Target="../media/image5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57.png"/><Relationship Id="rId4" Type="http://schemas.openxmlformats.org/officeDocument/2006/relationships/image" Target="../media/image56.png"/><Relationship Id="rId9" Type="http://schemas.openxmlformats.org/officeDocument/2006/relationships/image" Target="../media/image54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58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60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view32310901" TargetMode="External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28C2CC-B3F5-4B95-A60B-439375CB34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1500" y="2924944"/>
            <a:ext cx="8066088" cy="136130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800" b="0" dirty="0">
                <a:solidFill>
                  <a:srgbClr val="FF0000"/>
                </a:solidFill>
              </a:rPr>
              <a:t>К</a:t>
            </a:r>
            <a:r>
              <a:rPr lang="uk-UA" sz="4800" b="0" dirty="0" err="1">
                <a:solidFill>
                  <a:srgbClr val="FF0000"/>
                </a:solidFill>
              </a:rPr>
              <a:t>вантові</a:t>
            </a:r>
            <a:r>
              <a:rPr lang="uk-UA" sz="4800" b="0" dirty="0">
                <a:solidFill>
                  <a:srgbClr val="FF0000"/>
                </a:solidFill>
              </a:rPr>
              <a:t> властивості світла</a:t>
            </a:r>
            <a:br>
              <a:rPr lang="uk-UA" sz="4800" dirty="0"/>
            </a:br>
            <a:r>
              <a:rPr lang="uk-UA" sz="4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ФОТОН.Ф</a:t>
            </a:r>
            <a:r>
              <a:rPr lang="uk-UA" sz="4800" dirty="0">
                <a:solidFill>
                  <a:srgbClr val="CC3300"/>
                </a:solidFill>
                <a:latin typeface="Calibri" pitchFamily="34" charset="0"/>
              </a:rPr>
              <a:t>ОТО</a:t>
            </a:r>
            <a:r>
              <a:rPr lang="ru-RU" sz="4800" dirty="0">
                <a:solidFill>
                  <a:srgbClr val="CC3300"/>
                </a:solidFill>
                <a:latin typeface="Calibri" pitchFamily="34" charset="0"/>
              </a:rPr>
              <a:t>Е</a:t>
            </a:r>
            <a:r>
              <a:rPr lang="uk-UA" sz="4800" dirty="0">
                <a:solidFill>
                  <a:srgbClr val="CC3300"/>
                </a:solidFill>
                <a:latin typeface="Calibri" pitchFamily="34" charset="0"/>
              </a:rPr>
              <a:t>ФЕКТ</a:t>
            </a:r>
            <a:br>
              <a:rPr lang="uk-UA" sz="4800" dirty="0">
                <a:solidFill>
                  <a:srgbClr val="CC3300"/>
                </a:solidFill>
                <a:latin typeface="Calibri" pitchFamily="34" charset="0"/>
              </a:rPr>
            </a:br>
            <a:endParaRPr lang="uk-U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A84ADCA-F364-40DF-88A9-6530E78FA9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3528" y="4725143"/>
            <a:ext cx="4648375" cy="819237"/>
          </a:xfrm>
        </p:spPr>
        <p:txBody>
          <a:bodyPr/>
          <a:lstStyle/>
          <a:p>
            <a:pPr algn="l">
              <a:defRPr/>
            </a:pPr>
            <a:r>
              <a:rPr lang="uk-UA" dirty="0"/>
              <a:t>11 клас</a:t>
            </a:r>
          </a:p>
          <a:p>
            <a:pPr algn="l">
              <a:defRPr/>
            </a:pPr>
            <a:r>
              <a:rPr lang="uk-UA" dirty="0"/>
              <a:t>Новгород-Сіверський ліцей №1</a:t>
            </a:r>
          </a:p>
        </p:txBody>
      </p:sp>
      <p:pic>
        <p:nvPicPr>
          <p:cNvPr id="11268" name="Picture 2" descr="http://knacits.ru/MK/elektronni_uchebn/estestvoznanie/Site/Quant/Quant/Lindner/Photoeffect.jpg">
            <a:extLst>
              <a:ext uri="{FF2B5EF4-FFF2-40B4-BE49-F238E27FC236}">
                <a16:creationId xmlns:a16="http://schemas.microsoft.com/office/drawing/2014/main" id="{B0EB3D62-B101-4DCA-96A3-18E62C9D3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95301"/>
            <a:ext cx="4464496" cy="1809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3">
            <a:extLst>
              <a:ext uri="{FF2B5EF4-FFF2-40B4-BE49-F238E27FC236}">
                <a16:creationId xmlns:a16="http://schemas.microsoft.com/office/drawing/2014/main" id="{25433BFC-4DEB-4B08-8561-C2D6D530F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1903" y="4183074"/>
            <a:ext cx="3429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AAA22CF-098A-48A0-A426-53D55370D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D5EE69-A49A-4BA5-B383-5D0317EB0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661941"/>
            <a:ext cx="8183880" cy="1051560"/>
          </a:xfrm>
        </p:spPr>
        <p:txBody>
          <a:bodyPr>
            <a:normAutofit/>
          </a:bodyPr>
          <a:lstStyle/>
          <a:p>
            <a:r>
              <a:rPr lang="uk-UA" sz="4000" b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Зміст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C1B2095-FEE0-4B02-9BC6-D5519FE7E0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l="17527" t="14697" r="10215" b="22843"/>
          <a:stretch/>
        </p:blipFill>
        <p:spPr>
          <a:xfrm>
            <a:off x="3407356" y="548680"/>
            <a:ext cx="5256584" cy="2553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9F394CD6-B5F9-4A30-B67C-A30FCC5F22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" y="2246956"/>
            <a:ext cx="8183880" cy="2364088"/>
          </a:xfrm>
        </p:spPr>
        <p:txBody>
          <a:bodyPr/>
          <a:lstStyle/>
          <a:p>
            <a:r>
              <a:rPr lang="uk-UA" dirty="0"/>
              <a:t>Зародження квантової теорії</a:t>
            </a:r>
          </a:p>
          <a:p>
            <a:r>
              <a:rPr lang="uk-UA" dirty="0"/>
              <a:t>Фотон. Властивості фотона</a:t>
            </a:r>
          </a:p>
          <a:p>
            <a:r>
              <a:rPr lang="uk-UA" dirty="0"/>
              <a:t>Відкриття явища фотоефекту</a:t>
            </a:r>
          </a:p>
          <a:p>
            <a:r>
              <a:rPr lang="uk-UA" dirty="0"/>
              <a:t>Пояснення явища фотоефекту</a:t>
            </a:r>
          </a:p>
          <a:p>
            <a:r>
              <a:rPr lang="uk-UA" dirty="0"/>
              <a:t>Закони фотоефекту</a:t>
            </a:r>
          </a:p>
          <a:p>
            <a:r>
              <a:rPr lang="uk-UA" dirty="0"/>
              <a:t>Рівняння фотоефекту</a:t>
            </a:r>
          </a:p>
          <a:p>
            <a:r>
              <a:rPr lang="uk-UA" dirty="0"/>
              <a:t>Графіки фотоефекту</a:t>
            </a:r>
          </a:p>
          <a:p>
            <a:r>
              <a:rPr lang="uk-UA" dirty="0"/>
              <a:t>Значення відкриття фотоефекту</a:t>
            </a:r>
          </a:p>
          <a:p>
            <a:endParaRPr lang="uk-UA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A09D60D-72C3-4A99-877E-AE2DFFC42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  <p:extLst>
      <p:ext uri="{BB962C8B-B14F-4D97-AF65-F5344CB8AC3E}">
        <p14:creationId xmlns:p14="http://schemas.microsoft.com/office/powerpoint/2010/main" val="2845301131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A4D7CA5C-F551-45F8-8DB2-7213BF7E6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defRPr/>
            </a:pPr>
            <a:r>
              <a:rPr lang="uk-UA" dirty="0"/>
              <a:t>Світлово-електромагнітна хвиля</a:t>
            </a:r>
          </a:p>
          <a:p>
            <a:pPr>
              <a:defRPr/>
            </a:pPr>
            <a:r>
              <a:rPr lang="uk-UA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Проблема</a:t>
            </a:r>
            <a:r>
              <a:rPr lang="uk-UA" dirty="0"/>
              <a:t>-випромінювання розжареного тіла . </a:t>
            </a:r>
            <a:r>
              <a:rPr lang="uk-UA" sz="2400" i="1" u="sng" dirty="0"/>
              <a:t>Існування максимуму випромінювання</a:t>
            </a:r>
          </a:p>
          <a:p>
            <a:pPr>
              <a:defRPr/>
            </a:pPr>
            <a:r>
              <a:rPr lang="uk-UA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Гіпотеза Планка</a:t>
            </a:r>
            <a:r>
              <a:rPr lang="uk-UA" dirty="0"/>
              <a:t>. Світлові кванти. Стала Планка</a:t>
            </a:r>
          </a:p>
          <a:p>
            <a:pPr>
              <a:defRPr/>
            </a:pPr>
            <a:endParaRPr lang="uk-UA" dirty="0"/>
          </a:p>
        </p:txBody>
      </p:sp>
      <p:pic>
        <p:nvPicPr>
          <p:cNvPr id="12292" name="Picture 4" descr="http://knacits.ru/MK/elektronni_uchebn/estestvoznanie/Site/Quant/Quant/Lindner/Black%20body.jpg">
            <a:extLst>
              <a:ext uri="{FF2B5EF4-FFF2-40B4-BE49-F238E27FC236}">
                <a16:creationId xmlns:a16="http://schemas.microsoft.com/office/drawing/2014/main" id="{726C7F90-7BE0-4E61-864E-5F8E1104B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3714750"/>
            <a:ext cx="325437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Прямоугольник 5">
            <a:extLst>
              <a:ext uri="{FF2B5EF4-FFF2-40B4-BE49-F238E27FC236}">
                <a16:creationId xmlns:a16="http://schemas.microsoft.com/office/drawing/2014/main" id="{F7581523-C30B-4995-8298-6AA7442C0F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625" y="5572125"/>
            <a:ext cx="4572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Залежність випромінювання абсолютно чорного тіла від довжини хвилі при температурі 5250 К </a:t>
            </a:r>
            <a:endParaRPr lang="uk-UA" altLang="ru-RU" sz="1800">
              <a:latin typeface="Arial" panose="020B0604020202020204" pitchFamily="34" charset="0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977BD09C-3F42-4046-9FA1-B92D0DCE7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77BA779-2B8C-4881-AC40-007173F23CCD}"/>
              </a:ext>
            </a:extLst>
          </p:cNvPr>
          <p:cNvPicPr/>
          <p:nvPr/>
        </p:nvPicPr>
        <p:blipFill rotWithShape="1">
          <a:blip r:embed="rId3"/>
          <a:srcRect l="40424" t="25948" r="19006" b="15726"/>
          <a:stretch/>
        </p:blipFill>
        <p:spPr bwMode="auto">
          <a:xfrm>
            <a:off x="4716016" y="2911792"/>
            <a:ext cx="3970784" cy="320008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D21BA01C-BE25-41DE-8CBA-08043499D3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rgbClr val="7B0E0B"/>
                </a:solidFill>
                <a:latin typeface="Arial" pitchFamily="34" charset="0"/>
                <a:cs typeface="Arial" pitchFamily="34" charset="0"/>
              </a:rPr>
              <a:t>Планк Макс ( 1858-1947)</a:t>
            </a:r>
            <a:r>
              <a:rPr lang="ru-RU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7F447244-91D3-4D5A-9D2D-FD6D0A8C89A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51861" y="1810675"/>
            <a:ext cx="5257800" cy="294163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uk-UA" altLang="ru-RU" i="1" dirty="0">
                <a:solidFill>
                  <a:srgbClr val="7B0E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Видатний німецький фізик-теоретик, засновник квантової теорії - сучасної теорії руху, взаємодії </a:t>
            </a:r>
            <a:br>
              <a:rPr lang="uk-UA" altLang="ru-RU" i="1" dirty="0">
                <a:solidFill>
                  <a:srgbClr val="7B0E0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altLang="ru-RU" i="1" dirty="0">
                <a:solidFill>
                  <a:srgbClr val="7B0E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 взаємних перетворень мікроскопічних  частинок. </a:t>
            </a:r>
          </a:p>
        </p:txBody>
      </p:sp>
      <p:pic>
        <p:nvPicPr>
          <p:cNvPr id="13316" name="Picture 5">
            <a:extLst>
              <a:ext uri="{FF2B5EF4-FFF2-40B4-BE49-F238E27FC236}">
                <a16:creationId xmlns:a16="http://schemas.microsoft.com/office/drawing/2014/main" id="{D8DE499F-C5B0-4407-8A07-72E566DCEC41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43625" y="1714500"/>
            <a:ext cx="2108200" cy="2941638"/>
          </a:xfrm>
          <a:noFill/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B10DBCEB-604D-4652-95C8-641936B86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F6B94E5-A191-44A9-8F23-71CA8F7310CB}"/>
              </a:ext>
            </a:extLst>
          </p:cNvPr>
          <p:cNvSpPr/>
          <p:nvPr/>
        </p:nvSpPr>
        <p:spPr>
          <a:xfrm>
            <a:off x="651861" y="5378214"/>
            <a:ext cx="8003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1918 р. </a:t>
            </a:r>
            <a:r>
              <a:rPr lang="ru-RU" sz="2400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Нобелівська</a:t>
            </a:r>
            <a:r>
              <a:rPr lang="ru-RU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премія</a:t>
            </a:r>
            <a:r>
              <a:rPr lang="ru-RU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dirty="0">
                <a:latin typeface="Arial" charset="0"/>
              </a:rPr>
              <a:t>за </a:t>
            </a:r>
            <a:r>
              <a:rPr lang="ru-RU" sz="2400" dirty="0" err="1">
                <a:latin typeface="Arial" charset="0"/>
              </a:rPr>
              <a:t>відкриття</a:t>
            </a:r>
            <a:r>
              <a:rPr lang="ru-RU" sz="2400" dirty="0">
                <a:latin typeface="Arial" charset="0"/>
              </a:rPr>
              <a:t> </a:t>
            </a:r>
            <a:r>
              <a:rPr lang="ru-RU" sz="2400" dirty="0" err="1">
                <a:latin typeface="Arial" charset="0"/>
              </a:rPr>
              <a:t>квантів</a:t>
            </a:r>
            <a:r>
              <a:rPr lang="ru-RU" sz="2400" dirty="0">
                <a:latin typeface="Arial" charset="0"/>
              </a:rPr>
              <a:t> </a:t>
            </a:r>
            <a:r>
              <a:rPr lang="ru-RU" sz="2400" dirty="0" err="1">
                <a:latin typeface="Arial" charset="0"/>
              </a:rPr>
              <a:t>енергії</a:t>
            </a:r>
            <a:endParaRPr lang="ru-RU" sz="2400" dirty="0"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id="{CBB0D9DB-703F-4B73-8BA2-DAAD59065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500063"/>
            <a:ext cx="1341437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Rectangle 4">
            <a:extLst>
              <a:ext uri="{FF2B5EF4-FFF2-40B4-BE49-F238E27FC236}">
                <a16:creationId xmlns:a16="http://schemas.microsoft.com/office/drawing/2014/main" id="{103C5A5C-7433-4675-B778-0828483085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625" y="4521954"/>
            <a:ext cx="8286750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en-US" sz="4000" i="1" dirty="0">
                <a:solidFill>
                  <a:srgbClr val="C00000"/>
                </a:solidFill>
                <a:latin typeface="Arial" charset="0"/>
              </a:rPr>
              <a:t>h</a:t>
            </a:r>
            <a:r>
              <a:rPr lang="ru-RU" sz="4000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ru-RU" sz="2800" dirty="0">
                <a:latin typeface="Arial" charset="0"/>
              </a:rPr>
              <a:t>- </a:t>
            </a:r>
            <a:r>
              <a:rPr lang="uk-UA" sz="2800" dirty="0">
                <a:latin typeface="Arial" charset="0"/>
              </a:rPr>
              <a:t>стала</a:t>
            </a:r>
            <a:r>
              <a:rPr lang="ru-RU" sz="2800" dirty="0">
                <a:latin typeface="Arial" charset="0"/>
              </a:rPr>
              <a:t> Планка</a:t>
            </a:r>
          </a:p>
          <a:p>
            <a:pPr algn="ctr" eaLnBrk="1" hangingPunct="1">
              <a:defRPr/>
            </a:pPr>
            <a:endParaRPr lang="en-US" sz="2400" dirty="0">
              <a:latin typeface="Arial" charset="0"/>
            </a:endParaRPr>
          </a:p>
          <a:p>
            <a:pPr>
              <a:defRPr/>
            </a:pPr>
            <a:r>
              <a:rPr lang="ru-RU" dirty="0">
                <a:latin typeface="Arial" charset="0"/>
              </a:rPr>
              <a:t>	</a:t>
            </a:r>
          </a:p>
        </p:txBody>
      </p:sp>
      <p:sp>
        <p:nvSpPr>
          <p:cNvPr id="14342" name="Rectangle 6">
            <a:extLst>
              <a:ext uri="{FF2B5EF4-FFF2-40B4-BE49-F238E27FC236}">
                <a16:creationId xmlns:a16="http://schemas.microsoft.com/office/drawing/2014/main" id="{1D79EF13-65E7-48FC-AAD6-1C4D6D4AC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625" y="500063"/>
            <a:ext cx="6715125" cy="298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defRPr/>
            </a:pP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Гипотеза Планка</a:t>
            </a:r>
            <a:r>
              <a:rPr lang="ru-RU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14 .12. 1900</a:t>
            </a:r>
          </a:p>
          <a:p>
            <a:pPr eaLnBrk="1" hangingPunct="1">
              <a:defRPr/>
            </a:pPr>
            <a:r>
              <a:rPr lang="ru-RU" sz="2400" i="1" dirty="0">
                <a:latin typeface="Arial" charset="0"/>
              </a:rPr>
              <a:t>При тепловому </a:t>
            </a:r>
            <a:r>
              <a:rPr lang="ru-RU" sz="2400" i="1" dirty="0" err="1">
                <a:latin typeface="Arial" charset="0"/>
              </a:rPr>
              <a:t>випромінюванні</a:t>
            </a:r>
            <a:r>
              <a:rPr lang="ru-RU" sz="2400" i="1" dirty="0">
                <a:latin typeface="Arial" charset="0"/>
              </a:rPr>
              <a:t> </a:t>
            </a:r>
            <a:r>
              <a:rPr lang="ru-RU" sz="2400" i="1" dirty="0" err="1">
                <a:latin typeface="Arial" charset="0"/>
              </a:rPr>
              <a:t>енергія</a:t>
            </a:r>
            <a:r>
              <a:rPr lang="ru-RU" sz="2400" i="1" dirty="0">
                <a:latin typeface="Arial" charset="0"/>
              </a:rPr>
              <a:t> </a:t>
            </a:r>
            <a:r>
              <a:rPr lang="ru-RU" sz="2400" i="1" dirty="0" err="1">
                <a:latin typeface="Arial" charset="0"/>
              </a:rPr>
              <a:t>випускається</a:t>
            </a:r>
            <a:r>
              <a:rPr lang="ru-RU" sz="2400" i="1" dirty="0">
                <a:latin typeface="Arial" charset="0"/>
              </a:rPr>
              <a:t> та </a:t>
            </a:r>
            <a:r>
              <a:rPr lang="ru-RU" sz="2400" i="1" dirty="0" err="1">
                <a:latin typeface="Arial" charset="0"/>
              </a:rPr>
              <a:t>поглинається</a:t>
            </a:r>
            <a:r>
              <a:rPr lang="ru-RU" sz="2400" i="1" dirty="0">
                <a:latin typeface="Arial" charset="0"/>
              </a:rPr>
              <a:t> не неперервно, а </a:t>
            </a:r>
            <a:r>
              <a:rPr lang="ru-RU" sz="2400" i="1" dirty="0" err="1">
                <a:latin typeface="Arial" charset="0"/>
              </a:rPr>
              <a:t>порціями</a:t>
            </a:r>
            <a:r>
              <a:rPr lang="ru-RU" sz="2400" i="1" dirty="0">
                <a:latin typeface="Arial" charset="0"/>
              </a:rPr>
              <a:t>- </a:t>
            </a:r>
            <a:r>
              <a:rPr lang="ru-RU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квантами</a:t>
            </a:r>
          </a:p>
          <a:p>
            <a:pPr eaLnBrk="1" hangingPunct="1">
              <a:defRPr/>
            </a:pPr>
            <a:r>
              <a:rPr lang="ru-RU" sz="2400" i="1" dirty="0" err="1">
                <a:latin typeface="Arial" charset="0"/>
              </a:rPr>
              <a:t>Енергія</a:t>
            </a:r>
            <a:r>
              <a:rPr lang="ru-RU" sz="2400" i="1" dirty="0">
                <a:latin typeface="Arial" charset="0"/>
              </a:rPr>
              <a:t> кванта  Е  </a:t>
            </a:r>
            <a:r>
              <a:rPr lang="ru-RU" sz="2400" i="1" dirty="0" err="1">
                <a:latin typeface="Arial" charset="0"/>
              </a:rPr>
              <a:t>пропорційна</a:t>
            </a:r>
            <a:r>
              <a:rPr lang="ru-RU" sz="2400" i="1" dirty="0">
                <a:latin typeface="Arial" charset="0"/>
              </a:rPr>
              <a:t> до </a:t>
            </a:r>
            <a:r>
              <a:rPr lang="ru-RU" sz="2400" i="1" dirty="0" err="1">
                <a:latin typeface="Arial" charset="0"/>
              </a:rPr>
              <a:t>частоти</a:t>
            </a:r>
            <a:r>
              <a:rPr lang="ru-RU" sz="2400" i="1" dirty="0">
                <a:latin typeface="Arial" charset="0"/>
              </a:rPr>
              <a:t> </a:t>
            </a:r>
            <a:r>
              <a:rPr lang="ru-RU" sz="2400" i="1" dirty="0" err="1">
                <a:latin typeface="Arial" charset="0"/>
              </a:rPr>
              <a:t>ν випромінювання</a:t>
            </a:r>
            <a:r>
              <a:rPr lang="ru-RU" sz="2400" i="1" dirty="0">
                <a:latin typeface="Arial" charset="0"/>
              </a:rPr>
              <a:t>:</a:t>
            </a:r>
          </a:p>
          <a:p>
            <a:pPr>
              <a:defRPr/>
            </a:pPr>
            <a:r>
              <a:rPr lang="ru-RU" i="1" dirty="0">
                <a:latin typeface="Arial" charset="0"/>
              </a:rPr>
              <a:t>  </a:t>
            </a:r>
            <a:endParaRPr lang="ru-RU" sz="800" i="1" dirty="0">
              <a:latin typeface="Arial" charset="0"/>
            </a:endParaRPr>
          </a:p>
          <a:p>
            <a:pPr>
              <a:defRPr/>
            </a:pPr>
            <a:endParaRPr lang="ru-RU" i="1" dirty="0">
              <a:latin typeface="Arial" charset="0"/>
            </a:endParaRPr>
          </a:p>
        </p:txBody>
      </p:sp>
      <p:graphicFrame>
        <p:nvGraphicFramePr>
          <p:cNvPr id="15365" name="Object 2">
            <a:extLst>
              <a:ext uri="{FF2B5EF4-FFF2-40B4-BE49-F238E27FC236}">
                <a16:creationId xmlns:a16="http://schemas.microsoft.com/office/drawing/2014/main" id="{8B24361C-C862-446B-8A6B-E518CB5184C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3431328"/>
              </p:ext>
            </p:extLst>
          </p:nvPr>
        </p:nvGraphicFramePr>
        <p:xfrm>
          <a:off x="928688" y="2857500"/>
          <a:ext cx="4461670" cy="1274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7" name="Формула" r:id="rId4" imgW="1422400" imgH="406400" progId="Equation.3">
                  <p:embed/>
                </p:oleObj>
              </mc:Choice>
              <mc:Fallback>
                <p:oleObj name="Формула" r:id="rId4" imgW="1422400" imgH="4064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8688" y="2857500"/>
                        <a:ext cx="4461670" cy="1274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6" name="Object 3">
            <a:extLst>
              <a:ext uri="{FF2B5EF4-FFF2-40B4-BE49-F238E27FC236}">
                <a16:creationId xmlns:a16="http://schemas.microsoft.com/office/drawing/2014/main" id="{ABC81182-1747-40CF-B7C2-C9A0A731FB6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6472013"/>
              </p:ext>
            </p:extLst>
          </p:nvPr>
        </p:nvGraphicFramePr>
        <p:xfrm>
          <a:off x="785812" y="4000500"/>
          <a:ext cx="3354139" cy="5328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8" name="Формула" r:id="rId6" imgW="1358310" imgH="215806" progId="Equation.3">
                  <p:embed/>
                </p:oleObj>
              </mc:Choice>
              <mc:Fallback>
                <p:oleObj name="Формула" r:id="rId6" imgW="1358310" imgH="215806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5812" y="4000500"/>
                        <a:ext cx="3354139" cy="53280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7" name="Object 4">
            <a:extLst>
              <a:ext uri="{FF2B5EF4-FFF2-40B4-BE49-F238E27FC236}">
                <a16:creationId xmlns:a16="http://schemas.microsoft.com/office/drawing/2014/main" id="{172B5396-3D34-4B47-8C66-3F4D9EE613A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917495"/>
              </p:ext>
            </p:extLst>
          </p:nvPr>
        </p:nvGraphicFramePr>
        <p:xfrm>
          <a:off x="5337424" y="3786188"/>
          <a:ext cx="3354139" cy="5376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9" name="Формула" r:id="rId8" imgW="1345616" imgH="215806" progId="Equation.3">
                  <p:embed/>
                </p:oleObj>
              </mc:Choice>
              <mc:Fallback>
                <p:oleObj name="Формула" r:id="rId8" imgW="1345616" imgH="215806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7424" y="3786188"/>
                        <a:ext cx="3354139" cy="53768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DA38BAA0-9A68-40DE-9435-3FCB5898D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>
            <a:extLst>
              <a:ext uri="{FF2B5EF4-FFF2-40B4-BE49-F238E27FC236}">
                <a16:creationId xmlns:a16="http://schemas.microsoft.com/office/drawing/2014/main" id="{5612DAE7-DB24-433D-9556-AA0192798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357188"/>
            <a:ext cx="5286375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Альберт </a:t>
            </a:r>
            <a:r>
              <a:rPr lang="ru-RU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Ейнштейн</a:t>
            </a:r>
            <a:r>
              <a:rPr lang="ru-RU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(1879-1955)</a:t>
            </a:r>
          </a:p>
        </p:txBody>
      </p:sp>
      <p:sp>
        <p:nvSpPr>
          <p:cNvPr id="15363" name="Содержимое 2">
            <a:extLst>
              <a:ext uri="{FF2B5EF4-FFF2-40B4-BE49-F238E27FC236}">
                <a16:creationId xmlns:a16="http://schemas.microsoft.com/office/drawing/2014/main" id="{54799932-B3B8-4C9F-B534-1F882E8CF7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145" y="1500188"/>
            <a:ext cx="7621255" cy="4377084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ru-RU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1905 р. </a:t>
            </a:r>
            <a:r>
              <a:rPr lang="ru-RU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Нобелівська</a:t>
            </a:r>
            <a:r>
              <a:rPr lang="ru-RU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премія</a:t>
            </a:r>
            <a:r>
              <a:rPr lang="ru-RU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ru-RU" dirty="0"/>
              <a:t>за </a:t>
            </a:r>
            <a:r>
              <a:rPr lang="ru-RU" dirty="0" err="1"/>
              <a:t>теорію</a:t>
            </a:r>
            <a:r>
              <a:rPr lang="ru-RU" dirty="0"/>
              <a:t> </a:t>
            </a:r>
            <a:r>
              <a:rPr lang="ru-RU" dirty="0" err="1"/>
              <a:t>фотоефекта</a:t>
            </a:r>
            <a:endParaRPr lang="ru-RU" dirty="0"/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marL="3175" indent="-3175" eaLnBrk="1" hangingPunct="1">
              <a:buFont typeface="Wingdings 2" panose="05020102010507070707" pitchFamily="18" charset="2"/>
              <a:buNone/>
              <a:defRPr/>
            </a:pPr>
            <a:r>
              <a:rPr lang="ru-RU" sz="2400" dirty="0" err="1">
                <a:latin typeface="Arial" pitchFamily="34" charset="0"/>
                <a:cs typeface="Arial" pitchFamily="34" charset="0"/>
              </a:rPr>
              <a:t>Світло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має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преривчасту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структуру, </a:t>
            </a:r>
          </a:p>
          <a:p>
            <a:pPr marL="3175" indent="-3175" eaLnBrk="1" hangingPunct="1">
              <a:buFont typeface="Wingdings 2" panose="05020102010507070707" pitchFamily="18" charset="2"/>
              <a:buNone/>
              <a:defRPr/>
            </a:pPr>
            <a:r>
              <a:rPr lang="ru-RU" sz="2400" dirty="0" err="1">
                <a:latin typeface="Arial" pitchFamily="34" charset="0"/>
                <a:cs typeface="Arial" pitchFamily="34" charset="0"/>
              </a:rPr>
              <a:t>випромінюється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порціями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-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квантами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</a:t>
            </a:r>
          </a:p>
          <a:p>
            <a:pPr marL="3175" indent="-3175" eaLnBrk="1" hangingPunct="1">
              <a:buFont typeface="Wingdings 2" panose="05020102010507070707" pitchFamily="18" charset="2"/>
              <a:buNone/>
              <a:defRPr/>
            </a:pPr>
            <a:r>
              <a:rPr lang="ru-RU" sz="2400" dirty="0" err="1">
                <a:latin typeface="Arial" pitchFamily="34" charset="0"/>
                <a:cs typeface="Arial" pitchFamily="34" charset="0"/>
              </a:rPr>
              <a:t>частинками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-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фотонами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175" indent="269875" eaLnBrk="1" hangingPunct="1">
              <a:buNone/>
              <a:defRPr/>
            </a:pPr>
            <a:r>
              <a:rPr lang="ru-RU" dirty="0"/>
              <a:t> </a:t>
            </a:r>
          </a:p>
          <a:p>
            <a:pPr marL="3175" indent="269875" eaLnBrk="1" hangingPunct="1">
              <a:buNone/>
              <a:defRPr/>
            </a:pPr>
            <a:r>
              <a:rPr lang="ru-RU" sz="2000" i="1" dirty="0"/>
              <a:t>1905 </a:t>
            </a:r>
            <a:r>
              <a:rPr lang="ru-RU" sz="2000" i="1" dirty="0" err="1"/>
              <a:t>рік</a:t>
            </a:r>
            <a:r>
              <a:rPr lang="ru-RU" sz="2000" i="1" dirty="0"/>
              <a:t>-«</a:t>
            </a:r>
            <a:r>
              <a:rPr lang="ru-RU" sz="2000" i="1" dirty="0" err="1"/>
              <a:t>Рік</a:t>
            </a:r>
            <a:r>
              <a:rPr lang="ru-RU" sz="2000" i="1" dirty="0"/>
              <a:t> чудес» у </a:t>
            </a:r>
            <a:r>
              <a:rPr lang="ru-RU" sz="2000" i="1" dirty="0" err="1"/>
              <a:t>фізиці</a:t>
            </a:r>
            <a:endParaRPr lang="uk-UA" sz="2000" i="1" dirty="0"/>
          </a:p>
          <a:p>
            <a:pPr marL="3175" indent="269875" eaLnBrk="1" hangingPunct="1">
              <a:buNone/>
              <a:defRPr/>
            </a:pPr>
            <a:r>
              <a:rPr lang="uk-UA" sz="2000" i="1" dirty="0"/>
              <a:t>Ейнштейн отримав премію за 1921 рік заднім числом одночасно з Нільсом Бором восени 1922 року.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8" name="Picture 1">
            <a:extLst>
              <a:ext uri="{FF2B5EF4-FFF2-40B4-BE49-F238E27FC236}">
                <a16:creationId xmlns:a16="http://schemas.microsoft.com/office/drawing/2014/main" id="{C4F697E3-4D6D-4808-9AEB-5A8EE6E7D9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571500"/>
            <a:ext cx="2290763" cy="342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ED840881-1AD9-4609-B2EE-F5FFC7867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4BE5AB-CBD0-49EF-BE5E-A7CC8C931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88" y="500063"/>
            <a:ext cx="5000625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Артур </a:t>
            </a:r>
            <a:r>
              <a:rPr lang="ru-RU" b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Холли</a:t>
            </a:r>
            <a:r>
              <a:rPr lang="ru-RU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Комптон (1892-1962)</a:t>
            </a:r>
          </a:p>
        </p:txBody>
      </p:sp>
      <p:sp>
        <p:nvSpPr>
          <p:cNvPr id="22531" name="Содержимое 2">
            <a:extLst>
              <a:ext uri="{FF2B5EF4-FFF2-40B4-BE49-F238E27FC236}">
                <a16:creationId xmlns:a16="http://schemas.microsoft.com/office/drawing/2014/main" id="{40CC1E25-E018-43F3-988D-11AA649485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00188"/>
            <a:ext cx="5114925" cy="1500187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ru-RU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1927 р. </a:t>
            </a:r>
            <a:r>
              <a:rPr lang="ru-RU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Нобелівська</a:t>
            </a:r>
            <a:r>
              <a:rPr lang="ru-RU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премія</a:t>
            </a:r>
            <a:r>
              <a:rPr lang="ru-RU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uk-UA" i="1" dirty="0">
                <a:latin typeface="Arial" pitchFamily="34" charset="0"/>
                <a:cs typeface="Arial" pitchFamily="34" charset="0"/>
              </a:rPr>
              <a:t>практичне відкриття фотонів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2" name="Picture 2">
            <a:extLst>
              <a:ext uri="{FF2B5EF4-FFF2-40B4-BE49-F238E27FC236}">
                <a16:creationId xmlns:a16="http://schemas.microsoft.com/office/drawing/2014/main" id="{2AF2E499-8826-4FC3-88B4-0C9600194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500063"/>
            <a:ext cx="2563813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2" descr="Niels Bohr.jpg">
            <a:extLst>
              <a:ext uri="{FF2B5EF4-FFF2-40B4-BE49-F238E27FC236}">
                <a16:creationId xmlns:a16="http://schemas.microsoft.com/office/drawing/2014/main" id="{8FFA178E-CA49-40A4-9F44-74378E782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3071813"/>
            <a:ext cx="2214562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EDC4E57B-E956-4290-AE35-F366C6150928}"/>
              </a:ext>
            </a:extLst>
          </p:cNvPr>
          <p:cNvSpPr txBox="1">
            <a:spLocks/>
          </p:cNvSpPr>
          <p:nvPr/>
        </p:nvSpPr>
        <p:spPr>
          <a:xfrm>
            <a:off x="3321843" y="3773021"/>
            <a:ext cx="4786312" cy="714375"/>
          </a:xfrm>
          <a:prstGeom prst="rect">
            <a:avLst/>
          </a:prstGeom>
        </p:spPr>
        <p:txBody>
          <a:bodyPr anchor="b">
            <a:normAutofit fontScale="975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32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Нильс</a:t>
            </a:r>
            <a:r>
              <a:rPr lang="uk-UA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Бор</a:t>
            </a:r>
            <a:r>
              <a:rPr lang="ru-RU" sz="3200" dirty="0">
                <a:solidFill>
                  <a:srgbClr val="C0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Arial" pitchFamily="34" charset="0"/>
              </a:rPr>
              <a:t>(1885-1962)</a:t>
            </a:r>
          </a:p>
        </p:txBody>
      </p:sp>
      <p:sp>
        <p:nvSpPr>
          <p:cNvPr id="7" name="Содержимое 2">
            <a:extLst>
              <a:ext uri="{FF2B5EF4-FFF2-40B4-BE49-F238E27FC236}">
                <a16:creationId xmlns:a16="http://schemas.microsoft.com/office/drawing/2014/main" id="{E92C2256-EE52-4D35-B1A9-632FA04D1E70}"/>
              </a:ext>
            </a:extLst>
          </p:cNvPr>
          <p:cNvSpPr txBox="1">
            <a:spLocks/>
          </p:cNvSpPr>
          <p:nvPr/>
        </p:nvSpPr>
        <p:spPr bwMode="auto">
          <a:xfrm>
            <a:off x="2857501" y="4572000"/>
            <a:ext cx="5572124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2880" tIns="91440"/>
          <a:lstStyle/>
          <a:p>
            <a:pPr marL="265113" indent="-265113" eaLnBrk="1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ru-RU" sz="28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1922 р. </a:t>
            </a:r>
            <a:r>
              <a:rPr lang="ru-RU" sz="2800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Нобелівська</a:t>
            </a:r>
            <a:r>
              <a:rPr lang="ru-RU" sz="28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800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премія</a:t>
            </a:r>
            <a:r>
              <a:rPr lang="uk-UA" sz="2800" i="1" dirty="0">
                <a:cs typeface="Arial" pitchFamily="34" charset="0"/>
              </a:rPr>
              <a:t>, корпускулярно-хвильова теорія світла-квантова теорія атома</a:t>
            </a:r>
            <a:endParaRPr lang="ru-RU" sz="2800" i="1" dirty="0">
              <a:cs typeface="Arial" pitchFamily="34" charset="0"/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B0587A0-0530-400A-B588-CB7D80ADE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0C9AE3-34EC-4727-8E8D-3A29EF5B8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4727" y="2345107"/>
            <a:ext cx="3397250" cy="1574998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uk-UA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ФОТОН-елементарна частинка</a:t>
            </a:r>
            <a:r>
              <a:rPr lang="uk-UA" dirty="0"/>
              <a:t> </a:t>
            </a:r>
          </a:p>
        </p:txBody>
      </p:sp>
      <p:pic>
        <p:nvPicPr>
          <p:cNvPr id="19459" name="Picture 2" descr="http://knacits.ru/MK/elektronni_uchebn/estestvoznanie/Site/Quant/Quant/Lindner/To%20Photoeffect.jpg">
            <a:extLst>
              <a:ext uri="{FF2B5EF4-FFF2-40B4-BE49-F238E27FC236}">
                <a16:creationId xmlns:a16="http://schemas.microsoft.com/office/drawing/2014/main" id="{FEE20006-BFE1-4CDD-866C-40FDCDCB9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57188"/>
            <a:ext cx="4664065" cy="1853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Прямоугольник 4">
            <a:extLst>
              <a:ext uri="{FF2B5EF4-FFF2-40B4-BE49-F238E27FC236}">
                <a16:creationId xmlns:a16="http://schemas.microsoft.com/office/drawing/2014/main" id="{949FE85C-846B-4A4D-B747-80506AF0C8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2188" y="714375"/>
            <a:ext cx="2286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1">
                <a:latin typeface="Arial" panose="020B0604020202020204" pitchFamily="34" charset="0"/>
              </a:rPr>
              <a:t>Опромінення атомів світлом: а)хвилею; б)фотонами</a:t>
            </a:r>
            <a:endParaRPr lang="ru-RU" altLang="ru-RU" sz="2000">
              <a:latin typeface="Arial" panose="020B0604020202020204" pitchFamily="34" charset="0"/>
            </a:endParaRPr>
          </a:p>
        </p:txBody>
      </p:sp>
      <p:pic>
        <p:nvPicPr>
          <p:cNvPr id="19461" name="Picture 4" descr="http://knacits.ru/MK/elektronni_uchebn/estestvoznanie/Site/Quant/Quant/Lindner/Quantum%20flying.jpg">
            <a:extLst>
              <a:ext uri="{FF2B5EF4-FFF2-40B4-BE49-F238E27FC236}">
                <a16:creationId xmlns:a16="http://schemas.microsoft.com/office/drawing/2014/main" id="{D8F36DE6-007B-453B-8548-FB9F4DCDD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952" y="4211333"/>
            <a:ext cx="4519807" cy="1826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62AEBEE-BD6D-4AB1-8BF0-987D2ED2F4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7917" y="2387019"/>
            <a:ext cx="5634523" cy="1692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ü"/>
            </a:pPr>
            <a:r>
              <a:rPr lang="ru-RU" altLang="ru-RU" sz="2000" dirty="0" err="1">
                <a:latin typeface="Arial" panose="020B0604020202020204" pitchFamily="34" charset="0"/>
              </a:rPr>
              <a:t>Існують</a:t>
            </a:r>
            <a:r>
              <a:rPr lang="ru-RU" altLang="ru-RU" sz="2000" dirty="0">
                <a:latin typeface="Arial" panose="020B0604020202020204" pitchFamily="34" charset="0"/>
              </a:rPr>
              <a:t> </a:t>
            </a:r>
            <a:r>
              <a:rPr lang="ru-RU" altLang="ru-RU" sz="2000" dirty="0" err="1">
                <a:latin typeface="Arial" panose="020B0604020202020204" pitchFamily="34" charset="0"/>
              </a:rPr>
              <a:t>тільки</a:t>
            </a:r>
            <a:r>
              <a:rPr lang="ru-RU" altLang="ru-RU" sz="2000" dirty="0">
                <a:latin typeface="Arial" panose="020B0604020202020204" pitchFamily="34" charset="0"/>
              </a:rPr>
              <a:t> </a:t>
            </a:r>
            <a:r>
              <a:rPr lang="ru-RU" altLang="ru-RU" sz="2000" dirty="0" err="1">
                <a:latin typeface="Arial" panose="020B0604020202020204" pitchFamily="34" charset="0"/>
              </a:rPr>
              <a:t>цілі</a:t>
            </a:r>
            <a:r>
              <a:rPr lang="ru-RU" altLang="ru-RU" sz="2000" dirty="0">
                <a:latin typeface="Arial" panose="020B0604020202020204" pitchFamily="34" charset="0"/>
              </a:rPr>
              <a:t> </a:t>
            </a:r>
            <a:r>
              <a:rPr lang="ru-RU" altLang="ru-RU" sz="2000" dirty="0" err="1">
                <a:latin typeface="Arial" panose="020B0604020202020204" pitchFamily="34" charset="0"/>
              </a:rPr>
              <a:t>фотони</a:t>
            </a:r>
            <a:endParaRPr lang="ru-RU" altLang="ru-RU" sz="20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ü"/>
            </a:pPr>
            <a:r>
              <a:rPr lang="ru-RU" altLang="ru-RU" sz="2000" dirty="0" err="1">
                <a:latin typeface="Arial" panose="020B0604020202020204" pitchFamily="34" charset="0"/>
              </a:rPr>
              <a:t>Рухаються</a:t>
            </a:r>
            <a:r>
              <a:rPr lang="ru-RU" altLang="ru-RU" sz="2000" dirty="0">
                <a:latin typeface="Arial" panose="020B0604020202020204" pitchFamily="34" charset="0"/>
              </a:rPr>
              <a:t> </a:t>
            </a:r>
            <a:r>
              <a:rPr lang="ru-RU" altLang="ru-RU" sz="2000" dirty="0" err="1">
                <a:latin typeface="Arial" panose="020B0604020202020204" pitchFamily="34" charset="0"/>
              </a:rPr>
              <a:t>зі</a:t>
            </a:r>
            <a:r>
              <a:rPr lang="ru-RU" altLang="ru-RU" sz="2000" dirty="0">
                <a:latin typeface="Arial" panose="020B0604020202020204" pitchFamily="34" charset="0"/>
              </a:rPr>
              <a:t> </a:t>
            </a:r>
            <a:r>
              <a:rPr lang="ru-RU" altLang="ru-RU" sz="2000" dirty="0" err="1">
                <a:latin typeface="Arial" panose="020B0604020202020204" pitchFamily="34" charset="0"/>
              </a:rPr>
              <a:t>швидкістю</a:t>
            </a:r>
            <a:r>
              <a:rPr lang="ru-RU" altLang="ru-RU" sz="2000" dirty="0">
                <a:latin typeface="Arial" panose="020B0604020202020204" pitchFamily="34" charset="0"/>
              </a:rPr>
              <a:t> </a:t>
            </a:r>
            <a:r>
              <a:rPr lang="ru-RU" altLang="ru-RU" sz="2000" dirty="0" err="1">
                <a:latin typeface="Arial" panose="020B0604020202020204" pitchFamily="34" charset="0"/>
              </a:rPr>
              <a:t>світла</a:t>
            </a:r>
            <a:endParaRPr lang="ru-RU" altLang="ru-RU" sz="20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ü"/>
            </a:pPr>
            <a:r>
              <a:rPr lang="ru-RU" altLang="ru-RU" sz="2000" dirty="0">
                <a:latin typeface="Arial" panose="020B0604020202020204" pitchFamily="34" charset="0"/>
              </a:rPr>
              <a:t>Не </a:t>
            </a:r>
            <a:r>
              <a:rPr lang="ru-RU" altLang="ru-RU" sz="2000" dirty="0" err="1">
                <a:latin typeface="Arial" panose="020B0604020202020204" pitchFamily="34" charset="0"/>
              </a:rPr>
              <a:t>існують</a:t>
            </a:r>
            <a:r>
              <a:rPr lang="ru-RU" altLang="ru-RU" sz="2000" dirty="0">
                <a:latin typeface="Arial" panose="020B0604020202020204" pitchFamily="34" charset="0"/>
              </a:rPr>
              <a:t> у </a:t>
            </a:r>
            <a:r>
              <a:rPr lang="ru-RU" altLang="ru-RU" sz="2000" dirty="0" err="1">
                <a:latin typeface="Arial" panose="020B0604020202020204" pitchFamily="34" charset="0"/>
              </a:rPr>
              <a:t>стані</a:t>
            </a:r>
            <a:r>
              <a:rPr lang="ru-RU" altLang="ru-RU" sz="2000" dirty="0">
                <a:latin typeface="Arial" panose="020B0604020202020204" pitchFamily="34" charset="0"/>
              </a:rPr>
              <a:t> спокою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ü"/>
            </a:pPr>
            <a:r>
              <a:rPr lang="ru-RU" altLang="ru-RU" sz="2000" dirty="0">
                <a:latin typeface="Arial" panose="020B0604020202020204" pitchFamily="34" charset="0"/>
              </a:rPr>
              <a:t>Не </a:t>
            </a:r>
            <a:r>
              <a:rPr lang="ru-RU" altLang="ru-RU" sz="2000" dirty="0" err="1">
                <a:latin typeface="Arial" panose="020B0604020202020204" pitchFamily="34" charset="0"/>
              </a:rPr>
              <a:t>мають</a:t>
            </a:r>
            <a:r>
              <a:rPr lang="ru-RU" altLang="ru-RU" sz="2000" dirty="0">
                <a:latin typeface="Arial" panose="020B0604020202020204" pitchFamily="34" charset="0"/>
              </a:rPr>
              <a:t> заряду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ü"/>
            </a:pPr>
            <a:r>
              <a:rPr lang="ru-RU" altLang="ru-RU" sz="2000" dirty="0" err="1">
                <a:latin typeface="Arial" panose="020B0604020202020204" pitchFamily="34" charset="0"/>
              </a:rPr>
              <a:t>Випромінюються</a:t>
            </a:r>
            <a:r>
              <a:rPr lang="ru-RU" altLang="ru-RU" sz="2000" dirty="0">
                <a:latin typeface="Arial" panose="020B0604020202020204" pitchFamily="34" charset="0"/>
              </a:rPr>
              <a:t> і </a:t>
            </a:r>
            <a:r>
              <a:rPr lang="ru-RU" altLang="ru-RU" sz="2000" dirty="0" err="1">
                <a:latin typeface="Arial" panose="020B0604020202020204" pitchFamily="34" charset="0"/>
              </a:rPr>
              <a:t>поглинаються</a:t>
            </a:r>
            <a:r>
              <a:rPr lang="ru-RU" altLang="ru-RU" sz="2000" dirty="0">
                <a:latin typeface="Arial" panose="020B0604020202020204" pitchFamily="34" charset="0"/>
              </a:rPr>
              <a:t> </a:t>
            </a:r>
            <a:r>
              <a:rPr lang="ru-RU" altLang="ru-RU" sz="2000" dirty="0" err="1">
                <a:latin typeface="Arial" panose="020B0604020202020204" pitchFamily="34" charset="0"/>
              </a:rPr>
              <a:t>речовиною</a:t>
            </a:r>
            <a:r>
              <a:rPr lang="ru-RU" altLang="ru-RU" sz="2400" dirty="0">
                <a:latin typeface="Arial" panose="020B0604020202020204" pitchFamily="34" charset="0"/>
              </a:rPr>
              <a:t> </a:t>
            </a:r>
            <a:endParaRPr lang="uk-UA" altLang="ru-RU" sz="2400" dirty="0">
              <a:latin typeface="Arial" panose="020B0604020202020204" pitchFamily="34" charset="0"/>
            </a:endParaRPr>
          </a:p>
        </p:txBody>
      </p:sp>
      <p:graphicFrame>
        <p:nvGraphicFramePr>
          <p:cNvPr id="64517" name="Object 5">
            <a:extLst>
              <a:ext uri="{FF2B5EF4-FFF2-40B4-BE49-F238E27FC236}">
                <a16:creationId xmlns:a16="http://schemas.microsoft.com/office/drawing/2014/main" id="{1D0697B3-CA88-4F76-BB6B-FFA829C1F19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8299671"/>
              </p:ext>
            </p:extLst>
          </p:nvPr>
        </p:nvGraphicFramePr>
        <p:xfrm>
          <a:off x="607993" y="461984"/>
          <a:ext cx="27749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6" name="Формула" r:id="rId5" imgW="520248" imgH="177646" progId="Equation.3">
                  <p:embed/>
                </p:oleObj>
              </mc:Choice>
              <mc:Fallback>
                <p:oleObj name="Формула" r:id="rId5" imgW="520248" imgH="177646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993" y="461984"/>
                        <a:ext cx="2774950" cy="947737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 cmpd="dbl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18" name="Object 6">
            <a:extLst>
              <a:ext uri="{FF2B5EF4-FFF2-40B4-BE49-F238E27FC236}">
                <a16:creationId xmlns:a16="http://schemas.microsoft.com/office/drawing/2014/main" id="{61DDE185-769B-4853-B4E3-B05DFA5597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8964232"/>
              </p:ext>
            </p:extLst>
          </p:nvPr>
        </p:nvGraphicFramePr>
        <p:xfrm>
          <a:off x="2736042" y="1292573"/>
          <a:ext cx="3003550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7" name="Формула" r:id="rId7" imgW="571252" imgH="190417" progId="Equation.3">
                  <p:embed/>
                </p:oleObj>
              </mc:Choice>
              <mc:Fallback>
                <p:oleObj name="Формула" r:id="rId7" imgW="571252" imgH="190417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6042" y="1292573"/>
                        <a:ext cx="3003550" cy="10001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 cmpd="dbl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19" name="Object 7">
            <a:extLst>
              <a:ext uri="{FF2B5EF4-FFF2-40B4-BE49-F238E27FC236}">
                <a16:creationId xmlns:a16="http://schemas.microsoft.com/office/drawing/2014/main" id="{8B30981C-54AB-487B-85C0-D096C6385FB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7526680"/>
              </p:ext>
            </p:extLst>
          </p:nvPr>
        </p:nvGraphicFramePr>
        <p:xfrm>
          <a:off x="868569" y="4324740"/>
          <a:ext cx="4058696" cy="18268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8" name="Формула" r:id="rId9" imgW="901309" imgH="406224" progId="Equation.3">
                  <p:embed/>
                </p:oleObj>
              </mc:Choice>
              <mc:Fallback>
                <p:oleObj name="Формула" r:id="rId9" imgW="901309" imgH="406224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8569" y="4324740"/>
                        <a:ext cx="4058696" cy="1826821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 cmpd="dbl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36BC86C3-F01A-46E8-9283-75B544EDC49A}"/>
              </a:ext>
            </a:extLst>
          </p:cNvPr>
          <p:cNvSpPr txBox="1"/>
          <p:nvPr/>
        </p:nvSpPr>
        <p:spPr>
          <a:xfrm>
            <a:off x="5797848" y="4211333"/>
            <a:ext cx="256034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 typeface="Wingdings" pitchFamily="2" charset="2"/>
              <a:buChar char="ü"/>
              <a:defRPr/>
            </a:pPr>
            <a:r>
              <a:rPr lang="uk-UA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Мають енергію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uk-UA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Не мають маси спокою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uk-UA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Мають імпульс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E14ABBF-299F-4F88-A392-0403C2A53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8E052170-7040-4519-9E72-B15B6303F1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1428750"/>
            <a:ext cx="2357438" cy="207803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70C0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uk-UA">
                <a:latin typeface="Arial" charset="0"/>
              </a:rPr>
              <a:t>Енергія електрону для збудження та відривання</a:t>
            </a:r>
          </a:p>
        </p:txBody>
      </p:sp>
      <p:sp>
        <p:nvSpPr>
          <p:cNvPr id="11" name="Пятиугольник 10">
            <a:extLst>
              <a:ext uri="{FF2B5EF4-FFF2-40B4-BE49-F238E27FC236}">
                <a16:creationId xmlns:a16="http://schemas.microsoft.com/office/drawing/2014/main" id="{80E4EE2B-D6BB-431A-8372-2AD4CB3C05B3}"/>
              </a:ext>
            </a:extLst>
          </p:cNvPr>
          <p:cNvSpPr/>
          <p:nvPr/>
        </p:nvSpPr>
        <p:spPr>
          <a:xfrm flipH="1">
            <a:off x="2643188" y="1428750"/>
            <a:ext cx="6072187" cy="1785938"/>
          </a:xfrm>
          <a:prstGeom prst="homePlat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uk-UA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18354F5-E1F3-4D63-BB30-083FD4AF48CC}"/>
              </a:ext>
            </a:extLst>
          </p:cNvPr>
          <p:cNvSpPr txBox="1">
            <a:spLocks/>
          </p:cNvSpPr>
          <p:nvPr/>
        </p:nvSpPr>
        <p:spPr>
          <a:xfrm>
            <a:off x="642938" y="642938"/>
            <a:ext cx="7786687" cy="785812"/>
          </a:xfrm>
          <a:prstGeom prst="rect">
            <a:avLst/>
          </a:prstGeom>
        </p:spPr>
        <p:txBody>
          <a:bodyPr anchor="b"/>
          <a:lstStyle/>
          <a:p>
            <a:pPr algn="ctr">
              <a:defRPr/>
            </a:pPr>
            <a:r>
              <a:rPr lang="uk-UA" sz="3200" b="1" dirty="0">
                <a:solidFill>
                  <a:srgbClr val="C0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Arial" pitchFamily="34" charset="0"/>
              </a:rPr>
              <a:t>ФОТОН-елементарна частинка</a:t>
            </a:r>
          </a:p>
          <a:p>
            <a:pPr algn="ctr">
              <a:defRPr/>
            </a:pPr>
            <a:r>
              <a:rPr lang="uk-UA" sz="3200" b="1" dirty="0">
                <a:solidFill>
                  <a:srgbClr val="C0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ea typeface="+mj-ea"/>
                <a:cs typeface="Arial" pitchFamily="34" charset="0"/>
              </a:rPr>
              <a:t>ФОТОН-світлова хвиля</a:t>
            </a:r>
            <a:r>
              <a:rPr lang="uk-UA" sz="3200" b="1" dirty="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</p:txBody>
      </p:sp>
      <p:grpSp>
        <p:nvGrpSpPr>
          <p:cNvPr id="20485" name="Группа 9">
            <a:extLst>
              <a:ext uri="{FF2B5EF4-FFF2-40B4-BE49-F238E27FC236}">
                <a16:creationId xmlns:a16="http://schemas.microsoft.com/office/drawing/2014/main" id="{DD3E3060-503E-4440-BABF-F193B47D3791}"/>
              </a:ext>
            </a:extLst>
          </p:cNvPr>
          <p:cNvGrpSpPr>
            <a:grpSpLocks/>
          </p:cNvGrpSpPr>
          <p:nvPr/>
        </p:nvGrpSpPr>
        <p:grpSpPr bwMode="auto">
          <a:xfrm>
            <a:off x="3071813" y="1714500"/>
            <a:ext cx="5480050" cy="1160463"/>
            <a:chOff x="500034" y="1643050"/>
            <a:chExt cx="5480050" cy="1160466"/>
          </a:xfrm>
        </p:grpSpPr>
        <p:graphicFrame>
          <p:nvGraphicFramePr>
            <p:cNvPr id="20490" name="Содержимое 4">
              <a:extLst>
                <a:ext uri="{FF2B5EF4-FFF2-40B4-BE49-F238E27FC236}">
                  <a16:creationId xmlns:a16="http://schemas.microsoft.com/office/drawing/2014/main" id="{5735F544-46CD-4FCB-980F-EB011460B87E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00034" y="1643050"/>
            <a:ext cx="4786313" cy="5683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04" name="Формула" r:id="rId3" imgW="1815312" imgH="215806" progId="Equation.3">
                    <p:embed/>
                  </p:oleObj>
                </mc:Choice>
                <mc:Fallback>
                  <p:oleObj name="Формула" r:id="rId3" imgW="1815312" imgH="215806" progId="Equation.3">
                    <p:embed/>
                    <p:pic>
                      <p:nvPicPr>
                        <p:cNvPr id="0" name="Содержимое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0034" y="1643050"/>
                          <a:ext cx="4786313" cy="5683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491" name="Object 3">
              <a:extLst>
                <a:ext uri="{FF2B5EF4-FFF2-40B4-BE49-F238E27FC236}">
                  <a16:creationId xmlns:a16="http://schemas.microsoft.com/office/drawing/2014/main" id="{7BA16773-5236-42D7-9F77-2EAEFEFC95CB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00034" y="2214554"/>
            <a:ext cx="5480050" cy="588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05" name="Формула" r:id="rId5" imgW="2005729" imgH="215806" progId="Equation.3">
                    <p:embed/>
                  </p:oleObj>
                </mc:Choice>
                <mc:Fallback>
                  <p:oleObj name="Формула" r:id="rId5" imgW="2005729" imgH="215806" progId="Equation.3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0034" y="2214554"/>
                          <a:ext cx="5480050" cy="5889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65541" name="Picture 5" descr="http://readr.ru/tmp_images/unknown_kartina_mira_sovremennoy_fiziki_any2fbimgloader12.jpeg">
            <a:extLst>
              <a:ext uri="{FF2B5EF4-FFF2-40B4-BE49-F238E27FC236}">
                <a16:creationId xmlns:a16="http://schemas.microsoft.com/office/drawing/2014/main" id="{ED610EDB-70FC-4DCA-86A6-00E85DAE9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3643313"/>
            <a:ext cx="2616200" cy="214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Object 6">
            <a:extLst>
              <a:ext uri="{FF2B5EF4-FFF2-40B4-BE49-F238E27FC236}">
                <a16:creationId xmlns:a16="http://schemas.microsoft.com/office/drawing/2014/main" id="{F7E64FC6-3906-4D5F-9996-C966282FCF7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29125" y="3071813"/>
          <a:ext cx="3984625" cy="1500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6" name="Формула" r:id="rId8" imgW="1079032" imgH="406224" progId="Equation.3">
                  <p:embed/>
                </p:oleObj>
              </mc:Choice>
              <mc:Fallback>
                <p:oleObj name="Формула" r:id="rId8" imgW="1079032" imgH="406224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3071813"/>
                        <a:ext cx="3984625" cy="1500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">
            <a:extLst>
              <a:ext uri="{FF2B5EF4-FFF2-40B4-BE49-F238E27FC236}">
                <a16:creationId xmlns:a16="http://schemas.microsoft.com/office/drawing/2014/main" id="{5DAF4721-6CFB-48C4-8008-D508A5B9985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72125" y="4572000"/>
          <a:ext cx="1741488" cy="142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7" name="Формула" r:id="rId10" imgW="494870" imgH="406048" progId="Equation.3">
                  <p:embed/>
                </p:oleObj>
              </mc:Choice>
              <mc:Fallback>
                <p:oleObj name="Формула" r:id="rId10" imgW="494870" imgH="406048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2125" y="4572000"/>
                        <a:ext cx="1741488" cy="142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4E22B683-7A21-4892-BE84-9A0100DDF049}"/>
              </a:ext>
            </a:extLst>
          </p:cNvPr>
          <p:cNvSpPr txBox="1"/>
          <p:nvPr/>
        </p:nvSpPr>
        <p:spPr>
          <a:xfrm>
            <a:off x="1214438" y="6000750"/>
            <a:ext cx="6929437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Wingdings" pitchFamily="2" charset="2"/>
              <a:buChar char="ü"/>
              <a:defRPr/>
            </a:pPr>
            <a:r>
              <a:rPr lang="uk-UA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Фотон має частоту та довжину хвилі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98F121CA-BAB3-4C2F-B593-5729287D1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4" grpId="0" build="allAtOnce"/>
      <p:bldP spid="14" grpId="1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3AAB11-55D3-4F82-B629-E281D81FB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5" y="214313"/>
            <a:ext cx="2354263" cy="1050925"/>
          </a:xfrm>
        </p:spPr>
        <p:txBody>
          <a:bodyPr/>
          <a:lstStyle/>
          <a:p>
            <a:pPr>
              <a:defRPr/>
            </a:pPr>
            <a:r>
              <a:rPr lang="uk-UA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ФОТОН</a:t>
            </a: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BBD2F4A3-C13D-4C62-BBB2-C5E5D1CD12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063" y="1285875"/>
            <a:ext cx="8186737" cy="3432175"/>
          </a:xfrm>
        </p:spPr>
        <p:txBody>
          <a:bodyPr/>
          <a:lstStyle/>
          <a:p>
            <a:pPr>
              <a:defRPr/>
            </a:pPr>
            <a:r>
              <a:rPr lang="uk-UA" dirty="0"/>
              <a:t>Для зеленого світла з </a:t>
            </a:r>
            <a:r>
              <a:rPr lang="el-GR" dirty="0"/>
              <a:t>λ= 550 </a:t>
            </a:r>
            <a:r>
              <a:rPr lang="uk-UA" dirty="0" err="1"/>
              <a:t>нм=</a:t>
            </a:r>
            <a:r>
              <a:rPr lang="uk-UA" dirty="0"/>
              <a:t> 5500</a:t>
            </a:r>
            <a:r>
              <a:rPr lang="en-US" dirty="0"/>
              <a:t>Å</a:t>
            </a:r>
            <a:endParaRPr lang="uk-UA" dirty="0"/>
          </a:p>
          <a:p>
            <a:pPr>
              <a:defRPr/>
            </a:pPr>
            <a:r>
              <a:rPr lang="uk-UA" dirty="0"/>
              <a:t>1м=10</a:t>
            </a:r>
            <a:r>
              <a:rPr lang="uk-UA" baseline="30000" dirty="0"/>
              <a:t>10</a:t>
            </a:r>
            <a:r>
              <a:rPr lang="en-US" dirty="0"/>
              <a:t>Å</a:t>
            </a:r>
            <a:r>
              <a:rPr lang="uk-UA" dirty="0"/>
              <a:t> ( ангстрем)</a:t>
            </a:r>
          </a:p>
          <a:p>
            <a:pPr>
              <a:defRPr/>
            </a:pPr>
            <a:endParaRPr lang="uk-UA" dirty="0"/>
          </a:p>
          <a:p>
            <a:pPr>
              <a:defRPr/>
            </a:pPr>
            <a:endParaRPr lang="uk-UA" dirty="0"/>
          </a:p>
          <a:p>
            <a:pPr>
              <a:defRPr/>
            </a:pPr>
            <a:endParaRPr lang="uk-UA" dirty="0"/>
          </a:p>
          <a:p>
            <a:pPr>
              <a:defRPr/>
            </a:pPr>
            <a:r>
              <a:rPr lang="uk-UA" dirty="0"/>
              <a:t>Імпульс фотона </a:t>
            </a:r>
          </a:p>
          <a:p>
            <a:pPr indent="2692400">
              <a:defRPr/>
            </a:pPr>
            <a:endParaRPr lang="uk-UA" dirty="0"/>
          </a:p>
          <a:p>
            <a:pPr indent="2692400">
              <a:defRPr/>
            </a:pPr>
            <a:endParaRPr lang="uk-UA" dirty="0"/>
          </a:p>
          <a:p>
            <a:pPr marL="2778125" indent="0">
              <a:buClr>
                <a:srgbClr val="002060"/>
              </a:buClr>
              <a:buSzPct val="102000"/>
              <a:buFont typeface="Wingdings" pitchFamily="2" charset="2"/>
              <a:buChar char="ü"/>
              <a:defRPr/>
            </a:pPr>
            <a:r>
              <a:rPr lang="uk-UA" sz="2400" dirty="0"/>
              <a:t>Передача енергії, імпульсу</a:t>
            </a:r>
          </a:p>
          <a:p>
            <a:pPr marL="2778125" indent="0">
              <a:buClr>
                <a:srgbClr val="002060"/>
              </a:buClr>
              <a:buSzPct val="102000"/>
              <a:buFont typeface="Wingdings" pitchFamily="2" charset="2"/>
              <a:buChar char="ü"/>
              <a:defRPr/>
            </a:pPr>
            <a:r>
              <a:rPr lang="uk-UA" sz="2400" dirty="0"/>
              <a:t> Створення тиску</a:t>
            </a:r>
          </a:p>
          <a:p>
            <a:pPr indent="2870200">
              <a:defRPr/>
            </a:pPr>
            <a:endParaRPr lang="uk-UA" dirty="0"/>
          </a:p>
        </p:txBody>
      </p:sp>
      <p:pic>
        <p:nvPicPr>
          <p:cNvPr id="21508" name="Picture 2" descr="http://knacits.ru/MK/elektronni_uchebn/estestvoznanie/Site/Quant/Quant/Lindner/formula_1.jpg">
            <a:extLst>
              <a:ext uri="{FF2B5EF4-FFF2-40B4-BE49-F238E27FC236}">
                <a16:creationId xmlns:a16="http://schemas.microsoft.com/office/drawing/2014/main" id="{1654CE1A-FDAE-457A-88A5-97C5BEFFB3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2357438"/>
            <a:ext cx="6253162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509" name="Object 4">
            <a:extLst>
              <a:ext uri="{FF2B5EF4-FFF2-40B4-BE49-F238E27FC236}">
                <a16:creationId xmlns:a16="http://schemas.microsoft.com/office/drawing/2014/main" id="{BDB6BE85-1B3D-4A45-ABF5-2BD3A336332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00563" y="3429000"/>
          <a:ext cx="3721100" cy="130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4" name="Формула" r:id="rId4" imgW="1155199" imgH="406224" progId="Equation.3">
                  <p:embed/>
                </p:oleObj>
              </mc:Choice>
              <mc:Fallback>
                <p:oleObj name="Формула" r:id="rId4" imgW="1155199" imgH="406224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0563" y="3429000"/>
                        <a:ext cx="3721100" cy="1308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510" name="Picture 2" descr="http://knacits.ru/MK/elektronni_uchebn/estestvoznanie/Site/Quant/Quant/Lindner/To%20Photoeffect.jpg">
            <a:extLst>
              <a:ext uri="{FF2B5EF4-FFF2-40B4-BE49-F238E27FC236}">
                <a16:creationId xmlns:a16="http://schemas.microsoft.com/office/drawing/2014/main" id="{707DC3B2-CAAB-4676-A28C-0E0473657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61" t="6879"/>
          <a:stretch>
            <a:fillRect/>
          </a:stretch>
        </p:blipFill>
        <p:spPr bwMode="auto">
          <a:xfrm>
            <a:off x="785813" y="4357688"/>
            <a:ext cx="2509837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1A6C54C-5D97-424E-B6BC-9F33CF9D6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CD86BE51-D9D5-40A9-BACD-407012F60874}"/>
              </a:ext>
            </a:extLst>
          </p:cNvPr>
          <p:cNvSpPr txBox="1">
            <a:spLocks/>
          </p:cNvSpPr>
          <p:nvPr/>
        </p:nvSpPr>
        <p:spPr bwMode="auto">
          <a:xfrm>
            <a:off x="928688" y="571500"/>
            <a:ext cx="5929312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2880" tIns="91440"/>
          <a:lstStyle/>
          <a:p>
            <a:pPr marL="265113" indent="-265113">
              <a:spcBef>
                <a:spcPts val="250"/>
              </a:spcBef>
              <a:buClr>
                <a:schemeClr val="accent1"/>
              </a:buClr>
              <a:buSzPct val="80000"/>
              <a:defRPr/>
            </a:pPr>
            <a:r>
              <a:rPr lang="uk-UA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Явище фотоефекту</a:t>
            </a:r>
          </a:p>
        </p:txBody>
      </p:sp>
      <p:pic>
        <p:nvPicPr>
          <p:cNvPr id="22532" name="Picture 2" descr="http://knacits.ru/MK/elektronni_uchebn/estestvoznanie/Site/Quant/Quant/Lindner/Photoeffect.jpg">
            <a:extLst>
              <a:ext uri="{FF2B5EF4-FFF2-40B4-BE49-F238E27FC236}">
                <a16:creationId xmlns:a16="http://schemas.microsoft.com/office/drawing/2014/main" id="{7C7C25E3-4710-4591-BE2D-8B9E7374A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3947649"/>
            <a:ext cx="3767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TextBox 6">
            <a:extLst>
              <a:ext uri="{FF2B5EF4-FFF2-40B4-BE49-F238E27FC236}">
                <a16:creationId xmlns:a16="http://schemas.microsoft.com/office/drawing/2014/main" id="{2BAC8907-A8D8-4296-B2B7-1D975AFFA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38" y="1428750"/>
            <a:ext cx="40005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2060"/>
              </a:buClr>
              <a:buSzPct val="111000"/>
              <a:buFont typeface="Wingdings" panose="05000000000000000000" pitchFamily="2" charset="2"/>
              <a:buChar char="ü"/>
            </a:pPr>
            <a:r>
              <a:rPr lang="uk-UA" altLang="ru-RU" sz="2400">
                <a:latin typeface="Arial" panose="020B0604020202020204" pitchFamily="34" charset="0"/>
              </a:rPr>
              <a:t>Явище взаємодії квантів з речовиною</a:t>
            </a:r>
          </a:p>
          <a:p>
            <a:pPr eaLnBrk="1" hangingPunct="1">
              <a:spcBef>
                <a:spcPct val="0"/>
              </a:spcBef>
              <a:buClr>
                <a:srgbClr val="002060"/>
              </a:buClr>
              <a:buSzPct val="111000"/>
              <a:buFont typeface="Wingdings" panose="05000000000000000000" pitchFamily="2" charset="2"/>
              <a:buChar char="ü"/>
            </a:pPr>
            <a:r>
              <a:rPr lang="uk-UA" altLang="ru-RU" sz="2400">
                <a:latin typeface="Arial" panose="020B0604020202020204" pitchFamily="34" charset="0"/>
              </a:rPr>
              <a:t>Явище виривання електронів з речовини під дією світла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183928B7-738C-43D0-B307-EA55ED6C5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pic>
        <p:nvPicPr>
          <p:cNvPr id="22537" name="Picture 9">
            <a:extLst>
              <a:ext uri="{FF2B5EF4-FFF2-40B4-BE49-F238E27FC236}">
                <a16:creationId xmlns:a16="http://schemas.microsoft.com/office/drawing/2014/main" id="{993955EB-30B8-4BEA-AC9F-0BD5CD368F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100" y="1025525"/>
            <a:ext cx="3987651" cy="398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>
            <a:extLst>
              <a:ext uri="{FF2B5EF4-FFF2-40B4-BE49-F238E27FC236}">
                <a16:creationId xmlns:a16="http://schemas.microsoft.com/office/drawing/2014/main" id="{E9328778-891D-49EC-9E95-422A78E2C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Герц Генрих (1857-1894)</a:t>
            </a:r>
          </a:p>
        </p:txBody>
      </p:sp>
      <p:sp>
        <p:nvSpPr>
          <p:cNvPr id="23555" name="Содержимое 2">
            <a:extLst>
              <a:ext uri="{FF2B5EF4-FFF2-40B4-BE49-F238E27FC236}">
                <a16:creationId xmlns:a16="http://schemas.microsoft.com/office/drawing/2014/main" id="{C585F6F6-28E6-4945-AFFD-67F3B9DE43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375" y="1285875"/>
            <a:ext cx="8072438" cy="1357313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/>
              <a:t>у 1886—87 рр. Герц вперше спостерігав та описав зовнішній фотоефект. </a:t>
            </a:r>
          </a:p>
        </p:txBody>
      </p:sp>
      <p:pic>
        <p:nvPicPr>
          <p:cNvPr id="23556" name="Picture 2">
            <a:extLst>
              <a:ext uri="{FF2B5EF4-FFF2-40B4-BE49-F238E27FC236}">
                <a16:creationId xmlns:a16="http://schemas.microsoft.com/office/drawing/2014/main" id="{DDA3C007-B753-4450-B8CD-EFDEC4232D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2643188"/>
            <a:ext cx="24384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7A6C5B2B-3DC9-4D74-9B1D-186D333E1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ECB04AC-D339-44A3-8BBF-037AD1C7D63B}"/>
              </a:ext>
            </a:extLst>
          </p:cNvPr>
          <p:cNvSpPr/>
          <p:nvPr/>
        </p:nvSpPr>
        <p:spPr>
          <a:xfrm>
            <a:off x="3367088" y="2346716"/>
            <a:ext cx="48260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br>
              <a:rPr lang="uk-UA" b="0" i="0" dirty="0">
                <a:solidFill>
                  <a:srgbClr val="000000"/>
                </a:solidFill>
                <a:effectLst/>
                <a:latin typeface="unset"/>
              </a:rPr>
            </a:br>
            <a:r>
              <a:rPr lang="uk-UA" sz="2400" b="0" i="1" dirty="0">
                <a:solidFill>
                  <a:srgbClr val="000000"/>
                </a:solidFill>
                <a:effectLst/>
                <a:latin typeface="unset"/>
              </a:rPr>
              <a:t>Початок з дослідів Герца над відкритим резонатором. </a:t>
            </a:r>
          </a:p>
          <a:p>
            <a:pPr algn="just"/>
            <a:r>
              <a:rPr lang="uk-UA" sz="2400" b="0" i="1" dirty="0">
                <a:solidFill>
                  <a:srgbClr val="000000"/>
                </a:solidFill>
                <a:effectLst/>
                <a:latin typeface="unset"/>
              </a:rPr>
              <a:t>У 1887 році </a:t>
            </a:r>
            <a:r>
              <a:rPr lang="uk-UA" sz="2400" b="0" i="1" dirty="0">
                <a:solidFill>
                  <a:srgbClr val="111111"/>
                </a:solidFill>
                <a:effectLst/>
                <a:latin typeface="Montserrat"/>
              </a:rPr>
              <a:t>Герц почав проводити експерименти в темній кімнаті. </a:t>
            </a:r>
          </a:p>
          <a:p>
            <a:pPr algn="just"/>
            <a:r>
              <a:rPr lang="uk-UA" sz="2400" b="0" i="1" dirty="0">
                <a:solidFill>
                  <a:srgbClr val="111111"/>
                </a:solidFill>
                <a:effectLst/>
                <a:latin typeface="Montserrat"/>
              </a:rPr>
              <a:t>Виявив незрозумілий ефект: іскра в темряві була слабкіша, ніж при додатковому освітленні.</a:t>
            </a:r>
          </a:p>
        </p:txBody>
      </p:sp>
      <p:pic>
        <p:nvPicPr>
          <p:cNvPr id="23557" name="Picture 5">
            <a:extLst>
              <a:ext uri="{FF2B5EF4-FFF2-40B4-BE49-F238E27FC236}">
                <a16:creationId xmlns:a16="http://schemas.microsoft.com/office/drawing/2014/main" id="{40081C30-E212-448B-AA9A-EF3526FAA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963" y="2220915"/>
            <a:ext cx="4105958" cy="3715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Наблюдение фотоэффекта.wmv">
            <a:hlinkClick r:id="" action="ppaction://media"/>
            <a:extLst>
              <a:ext uri="{FF2B5EF4-FFF2-40B4-BE49-F238E27FC236}">
                <a16:creationId xmlns:a16="http://schemas.microsoft.com/office/drawing/2014/main" id="{FC54D12D-7A7C-4312-AB23-8D6786F7FE25}"/>
              </a:ext>
            </a:extLst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045" y="2220915"/>
            <a:ext cx="4826000" cy="374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9F3513D7-BD06-47B9-A5F1-C8A0C7AF9F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0063" y="571500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0" dirty="0">
                <a:solidFill>
                  <a:srgbClr val="7B0E0B"/>
                </a:solidFill>
                <a:latin typeface="Arial" pitchFamily="34" charset="0"/>
                <a:cs typeface="Arial" pitchFamily="34" charset="0"/>
              </a:rPr>
              <a:t>Столетов </a:t>
            </a:r>
            <a:r>
              <a:rPr lang="uk-UA" sz="4000" b="0" dirty="0">
                <a:solidFill>
                  <a:srgbClr val="7B0E0B"/>
                </a:solidFill>
                <a:latin typeface="Arial" pitchFamily="34" charset="0"/>
                <a:cs typeface="Arial" pitchFamily="34" charset="0"/>
              </a:rPr>
              <a:t>Олександр</a:t>
            </a:r>
            <a:r>
              <a:rPr lang="ru-RU" sz="4000" b="0" dirty="0">
                <a:solidFill>
                  <a:srgbClr val="7B0E0B"/>
                </a:solidFill>
                <a:latin typeface="Arial" pitchFamily="34" charset="0"/>
                <a:cs typeface="Arial" pitchFamily="34" charset="0"/>
              </a:rPr>
              <a:t> Григорович (1839-1896 )</a:t>
            </a:r>
            <a:r>
              <a:rPr lang="ru-RU" sz="4000" b="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2AE8D6C1-7992-4630-BFA8-2238B1D8873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28625" y="1785938"/>
            <a:ext cx="4572000" cy="4000500"/>
          </a:xfrm>
        </p:spPr>
        <p:txBody>
          <a:bodyPr/>
          <a:lstStyle/>
          <a:p>
            <a:pPr eaLnBrk="1" hangingPunct="1"/>
            <a:r>
              <a:rPr lang="uk-UA" altLang="ru-RU" i="1">
                <a:solidFill>
                  <a:srgbClr val="7B0E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Дослідження  фотоефекту  принесло йому світове визнання. </a:t>
            </a:r>
          </a:p>
          <a:p>
            <a:pPr eaLnBrk="1" hangingPunct="1"/>
            <a:r>
              <a:rPr lang="uk-UA" altLang="ru-RU" i="1">
                <a:solidFill>
                  <a:srgbClr val="7B0E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Показав можливість застосування фотоефекту у практиці. </a:t>
            </a:r>
          </a:p>
        </p:txBody>
      </p:sp>
      <p:pic>
        <p:nvPicPr>
          <p:cNvPr id="24580" name="Picture 5">
            <a:extLst>
              <a:ext uri="{FF2B5EF4-FFF2-40B4-BE49-F238E27FC236}">
                <a16:creationId xmlns:a16="http://schemas.microsoft.com/office/drawing/2014/main" id="{459BF13F-8927-4651-82F7-B7DDF1B4EFC0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14938" y="1643063"/>
            <a:ext cx="3054350" cy="4043362"/>
          </a:xfrm>
          <a:noFill/>
        </p:spPr>
      </p:pic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679F55D8-359C-4421-A3FA-A857BBA82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>
            <a:extLst>
              <a:ext uri="{FF2B5EF4-FFF2-40B4-BE49-F238E27FC236}">
                <a16:creationId xmlns:a16="http://schemas.microsoft.com/office/drawing/2014/main" id="{28D60B02-C65A-445D-912A-806AE96A7DE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0" y="428625"/>
            <a:ext cx="8215313" cy="857250"/>
          </a:xfrm>
        </p:spPr>
        <p:txBody>
          <a:bodyPr>
            <a:normAutofit lnSpcReduction="10000"/>
          </a:bodyPr>
          <a:lstStyle/>
          <a:p>
            <a:pPr marL="265176" indent="-265176" algn="just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3600" b="1" dirty="0"/>
              <a:t>   </a:t>
            </a:r>
            <a:r>
              <a:rPr lang="uk-UA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Схема експериментальної установки для дослідження фотоефекту</a:t>
            </a:r>
          </a:p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ru-RU" sz="3600" b="1" dirty="0"/>
          </a:p>
        </p:txBody>
      </p:sp>
      <p:pic>
        <p:nvPicPr>
          <p:cNvPr id="25603" name="Picture 4" descr="5-2-1">
            <a:extLst>
              <a:ext uri="{FF2B5EF4-FFF2-40B4-BE49-F238E27FC236}">
                <a16:creationId xmlns:a16="http://schemas.microsoft.com/office/drawing/2014/main" id="{54204CED-5B5D-4C22-98AA-3FAFFBAED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1357313"/>
            <a:ext cx="4429125" cy="507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9" descr="фотоэф">
            <a:extLst>
              <a:ext uri="{FF2B5EF4-FFF2-40B4-BE49-F238E27FC236}">
                <a16:creationId xmlns:a16="http://schemas.microsoft.com/office/drawing/2014/main" id="{261BBABD-D24E-4321-BA24-495DDE349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714500"/>
            <a:ext cx="2895600" cy="3352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5" name="TextBox 4">
            <a:extLst>
              <a:ext uri="{FF2B5EF4-FFF2-40B4-BE49-F238E27FC236}">
                <a16:creationId xmlns:a16="http://schemas.microsoft.com/office/drawing/2014/main" id="{C705C24F-9C59-4549-B899-BBA8BE6BBB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188" y="5500688"/>
            <a:ext cx="3714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1800">
                <a:latin typeface="Arial" panose="020B0604020202020204" pitchFamily="34" charset="0"/>
              </a:rPr>
              <a:t>У балоні вакуум, кварцеве скло, опромінення ультрафіолетом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1CCC6785-00E1-41A5-A873-D4728B292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Rectangle 4">
            <a:extLst>
              <a:ext uri="{FF2B5EF4-FFF2-40B4-BE49-F238E27FC236}">
                <a16:creationId xmlns:a16="http://schemas.microsoft.com/office/drawing/2014/main" id="{86212540-BF8E-43E1-B8FB-0BB83057D4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0063" y="500063"/>
            <a:ext cx="4471987" cy="868362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uk-UA" sz="3000" i="1" dirty="0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3200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V-A</a:t>
            </a:r>
            <a:r>
              <a:rPr lang="uk-UA" sz="3200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характеристик</a:t>
            </a:r>
            <a:r>
              <a:rPr lang="ru-RU" sz="3200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 </a:t>
            </a:r>
            <a:r>
              <a:rPr lang="ru-RU" sz="3200" b="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фотоефекту</a:t>
            </a:r>
            <a:r>
              <a:rPr lang="ru-RU" sz="3200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uk-UA" sz="3200" b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2710" name="Rectangle 6">
            <a:extLst>
              <a:ext uri="{FF2B5EF4-FFF2-40B4-BE49-F238E27FC236}">
                <a16:creationId xmlns:a16="http://schemas.microsoft.com/office/drawing/2014/main" id="{4C3F7FB7-BC85-4F1B-88A2-2D13B3FACB00}"/>
              </a:ext>
            </a:extLst>
          </p:cNvPr>
          <p:cNvSpPr>
            <a:spLocks noGrp="1" noChangeArrowheads="1"/>
          </p:cNvSpPr>
          <p:nvPr>
            <p:ph type="body" sz="half" idx="3"/>
          </p:nvPr>
        </p:nvSpPr>
        <p:spPr>
          <a:xfrm>
            <a:off x="4214813" y="642938"/>
            <a:ext cx="4643437" cy="2786062"/>
          </a:xfrm>
        </p:spPr>
        <p:txBody>
          <a:bodyPr>
            <a:normAutofit/>
          </a:bodyPr>
          <a:lstStyle/>
          <a:p>
            <a:pPr marL="265176" indent="-265176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uk-UA" sz="2400" i="1" dirty="0">
                <a:latin typeface="Arial" pitchFamily="34" charset="0"/>
                <a:cs typeface="Arial" pitchFamily="34" charset="0"/>
              </a:rPr>
              <a:t>Починаючи з деякого значення напруги значення сили струму в колі перестає </a:t>
            </a:r>
            <a:r>
              <a:rPr lang="uk-UA" sz="2400" i="1" dirty="0" err="1">
                <a:latin typeface="Arial" pitchFamily="34" charset="0"/>
                <a:cs typeface="Arial" pitchFamily="34" charset="0"/>
              </a:rPr>
              <a:t>змінюватися-</a:t>
            </a:r>
            <a:r>
              <a:rPr lang="uk-UA" sz="2400" i="1" dirty="0">
                <a:latin typeface="Arial" pitchFamily="34" charset="0"/>
                <a:cs typeface="Arial" pitchFamily="34" charset="0"/>
              </a:rPr>
              <a:t>  </a:t>
            </a:r>
            <a:r>
              <a:rPr lang="uk-UA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фотострум насичення</a:t>
            </a:r>
            <a:r>
              <a:rPr lang="uk-UA" sz="2400" b="1" i="1" u="sng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72713" name="Text Box 9">
            <a:extLst>
              <a:ext uri="{FF2B5EF4-FFF2-40B4-BE49-F238E27FC236}">
                <a16:creationId xmlns:a16="http://schemas.microsoft.com/office/drawing/2014/main" id="{E9B7B5F8-D111-48D5-B23E-1445A33F9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0438" y="4929188"/>
            <a:ext cx="48577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uk-UA" altLang="ru-RU" sz="2400">
                <a:latin typeface="Calibri" panose="020F0502020204030204" pitchFamily="34" charset="0"/>
              </a:rPr>
              <a:t>вибиті світлом фотоелектрони мають кінетичну енергію, енергію надали кванти світла!!!</a:t>
            </a:r>
          </a:p>
        </p:txBody>
      </p:sp>
      <p:graphicFrame>
        <p:nvGraphicFramePr>
          <p:cNvPr id="72716" name="Object 2">
            <a:extLst>
              <a:ext uri="{FF2B5EF4-FFF2-40B4-BE49-F238E27FC236}">
                <a16:creationId xmlns:a16="http://schemas.microsoft.com/office/drawing/2014/main" id="{9A1D1940-9BF0-4B87-A760-3525F9FBCE7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12825" y="5154613"/>
          <a:ext cx="21367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6" name="Формула" r:id="rId3" imgW="1218671" imgH="393529" progId="Equation.3">
                  <p:embed/>
                </p:oleObj>
              </mc:Choice>
              <mc:Fallback>
                <p:oleObj name="Формула" r:id="rId3" imgW="1218671" imgH="393529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2825" y="5154613"/>
                        <a:ext cx="2136775" cy="69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6630" name="Group 17">
            <a:extLst>
              <a:ext uri="{FF2B5EF4-FFF2-40B4-BE49-F238E27FC236}">
                <a16:creationId xmlns:a16="http://schemas.microsoft.com/office/drawing/2014/main" id="{B9CFF7E6-94E2-449C-8A17-C43D2C132458}"/>
              </a:ext>
            </a:extLst>
          </p:cNvPr>
          <p:cNvGrpSpPr>
            <a:grpSpLocks/>
          </p:cNvGrpSpPr>
          <p:nvPr/>
        </p:nvGrpSpPr>
        <p:grpSpPr bwMode="auto">
          <a:xfrm>
            <a:off x="571500" y="1643063"/>
            <a:ext cx="3714750" cy="2714625"/>
            <a:chOff x="343" y="981"/>
            <a:chExt cx="2668" cy="1813"/>
          </a:xfrm>
        </p:grpSpPr>
        <p:graphicFrame>
          <p:nvGraphicFramePr>
            <p:cNvPr id="26634" name="Object 4">
              <a:extLst>
                <a:ext uri="{FF2B5EF4-FFF2-40B4-BE49-F238E27FC236}">
                  <a16:creationId xmlns:a16="http://schemas.microsoft.com/office/drawing/2014/main" id="{6789C8B1-0D44-49A3-BD97-866BA813760F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43" y="981"/>
            <a:ext cx="2086" cy="18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47" name="Bitmap Image" r:id="rId5" imgW="1455546" imgH="1265030" progId="Paint.Picture">
                    <p:embed/>
                  </p:oleObj>
                </mc:Choice>
                <mc:Fallback>
                  <p:oleObj name="Bitmap Image" r:id="rId5" imgW="1455546" imgH="1265030" progId="Paint.Picture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3" y="981"/>
                          <a:ext cx="2086" cy="18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6635" name="Freeform 8">
              <a:extLst>
                <a:ext uri="{FF2B5EF4-FFF2-40B4-BE49-F238E27FC236}">
                  <a16:creationId xmlns:a16="http://schemas.microsoft.com/office/drawing/2014/main" id="{626AD540-7144-462A-AA9F-972BB6DD6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" y="1152"/>
              <a:ext cx="541" cy="122"/>
            </a:xfrm>
            <a:custGeom>
              <a:avLst/>
              <a:gdLst>
                <a:gd name="T0" fmla="*/ 541 w 541"/>
                <a:gd name="T1" fmla="*/ 0 h 122"/>
                <a:gd name="T2" fmla="*/ 0 w 541"/>
                <a:gd name="T3" fmla="*/ 122 h 122"/>
                <a:gd name="T4" fmla="*/ 0 60000 65536"/>
                <a:gd name="T5" fmla="*/ 0 60000 65536"/>
                <a:gd name="T6" fmla="*/ 0 w 541"/>
                <a:gd name="T7" fmla="*/ 0 h 122"/>
                <a:gd name="T8" fmla="*/ 541 w 541"/>
                <a:gd name="T9" fmla="*/ 122 h 122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41" h="122">
                  <a:moveTo>
                    <a:pt x="541" y="0"/>
                  </a:moveTo>
                  <a:lnTo>
                    <a:pt x="0" y="122"/>
                  </a:lnTo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26636" name="Text Box 13">
              <a:extLst>
                <a:ext uri="{FF2B5EF4-FFF2-40B4-BE49-F238E27FC236}">
                  <a16:creationId xmlns:a16="http://schemas.microsoft.com/office/drawing/2014/main" id="{FE93433A-645E-4048-8B76-363DE8B5CB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83" y="2115"/>
              <a:ext cx="408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>
                <a:spcBef>
                  <a:spcPts val="25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ts val="250"/>
                </a:spcBef>
                <a:buClr>
                  <a:schemeClr val="accent1"/>
                </a:buClr>
                <a:buSzPct val="100000"/>
                <a:buFont typeface="Verdana" panose="020B0604030504040204" pitchFamily="34" charset="0"/>
                <a:buChar char="◦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ts val="250"/>
                </a:spcBef>
                <a:buClr>
                  <a:srgbClr val="ED3742"/>
                </a:buClr>
                <a:buSzPct val="100000"/>
                <a:buFont typeface="Wingdings 2" panose="05020102010507070707" pitchFamily="18" charset="2"/>
                <a:buChar char="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ts val="225"/>
                </a:spcBef>
                <a:buClr>
                  <a:srgbClr val="ED3742"/>
                </a:buClr>
                <a:buSzPct val="112000"/>
                <a:buFont typeface="Verdana" panose="020B0604030504040204" pitchFamily="34" charset="0"/>
                <a:buChar char="◦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ts val="250"/>
                </a:spcBef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ts val="250"/>
                </a:spcBef>
                <a:spcAft>
                  <a:spcPct val="0"/>
                </a:spcAft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ts val="250"/>
                </a:spcBef>
                <a:spcAft>
                  <a:spcPct val="0"/>
                </a:spcAft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ts val="250"/>
                </a:spcBef>
                <a:spcAft>
                  <a:spcPct val="0"/>
                </a:spcAft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ts val="250"/>
                </a:spcBef>
                <a:spcAft>
                  <a:spcPct val="0"/>
                </a:spcAft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ru-RU" sz="1800" i="1">
                  <a:latin typeface="Gill Sans MT" panose="020B0604020202020204" pitchFamily="34" charset="0"/>
                </a:rPr>
                <a:t>I</a:t>
              </a:r>
              <a:r>
                <a:rPr lang="en-US" altLang="ru-RU" sz="1800" i="1" baseline="-25000">
                  <a:latin typeface="Gill Sans MT" panose="020B0604020202020204" pitchFamily="34" charset="0"/>
                </a:rPr>
                <a:t>0</a:t>
              </a:r>
              <a:endParaRPr lang="ru-RU" altLang="ru-RU" sz="1800" i="1">
                <a:latin typeface="Calibri" panose="020F0502020204030204" pitchFamily="34" charset="0"/>
              </a:endParaRPr>
            </a:p>
          </p:txBody>
        </p:sp>
      </p:grpSp>
      <p:sp>
        <p:nvSpPr>
          <p:cNvPr id="72718" name="Text Box 14">
            <a:extLst>
              <a:ext uri="{FF2B5EF4-FFF2-40B4-BE49-F238E27FC236}">
                <a16:creationId xmlns:a16="http://schemas.microsoft.com/office/drawing/2014/main" id="{46F083D1-394A-4C97-9E03-EEC588EDA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4875" y="2500313"/>
            <a:ext cx="374491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uk-UA" altLang="ru-RU" sz="2000">
                <a:latin typeface="Calibri" panose="020F0502020204030204" pitchFamily="34" charset="0"/>
              </a:rPr>
              <a:t>Сила струму насичення прямо пропорційна числу електронів, вибитих світлом за 1 с з поверхні катода:</a:t>
            </a:r>
          </a:p>
        </p:txBody>
      </p:sp>
      <p:graphicFrame>
        <p:nvGraphicFramePr>
          <p:cNvPr id="72719" name="Object 3">
            <a:extLst>
              <a:ext uri="{FF2B5EF4-FFF2-40B4-BE49-F238E27FC236}">
                <a16:creationId xmlns:a16="http://schemas.microsoft.com/office/drawing/2014/main" id="{17CD4A45-4997-473F-80AE-FC0BC260187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738688" y="3786188"/>
          <a:ext cx="3789362" cy="931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8" name="Формула" r:id="rId7" imgW="2425700" imgH="596900" progId="Equation.3">
                  <p:embed/>
                </p:oleObj>
              </mc:Choice>
              <mc:Fallback>
                <p:oleObj name="Формула" r:id="rId7" imgW="2425700" imgH="5969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8688" y="3786188"/>
                        <a:ext cx="3789362" cy="931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22" name="Line 18">
            <a:extLst>
              <a:ext uri="{FF2B5EF4-FFF2-40B4-BE49-F238E27FC236}">
                <a16:creationId xmlns:a16="http://schemas.microsoft.com/office/drawing/2014/main" id="{D82B701F-F629-405E-8C62-05BA8A3D8A5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857375" y="3500438"/>
            <a:ext cx="428625" cy="1571625"/>
          </a:xfrm>
          <a:prstGeom prst="line">
            <a:avLst/>
          </a:prstGeom>
          <a:noFill/>
          <a:ln w="28575">
            <a:solidFill>
              <a:srgbClr val="CC3300"/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02FCF87-E9ED-4799-8CCE-294DD6644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2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27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27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2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27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27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2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2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2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0" grpId="0" build="p"/>
      <p:bldP spid="72713" grpId="0"/>
      <p:bldP spid="727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3">
            <a:extLst>
              <a:ext uri="{FF2B5EF4-FFF2-40B4-BE49-F238E27FC236}">
                <a16:creationId xmlns:a16="http://schemas.microsoft.com/office/drawing/2014/main" id="{1CDD82B7-31CE-4BF5-8A85-F19A923EDE7C}"/>
              </a:ext>
            </a:extLst>
          </p:cNvPr>
          <p:cNvSpPr>
            <a:spLocks noGrp="1" noChangeArrowheads="1"/>
          </p:cNvSpPr>
          <p:nvPr>
            <p:ph type="body" sz="half" idx="3"/>
          </p:nvPr>
        </p:nvSpPr>
        <p:spPr>
          <a:xfrm>
            <a:off x="642938" y="1643063"/>
            <a:ext cx="4006850" cy="2030412"/>
          </a:xfrm>
        </p:spPr>
        <p:txBody>
          <a:bodyPr/>
          <a:lstStyle/>
          <a:p>
            <a:pPr eaLnBrk="1" hangingPunct="1"/>
            <a:r>
              <a:rPr lang="uk-UA" altLang="ru-RU">
                <a:latin typeface="Times New Roman" panose="02020603050405020304" pitchFamily="18" charset="0"/>
              </a:rPr>
              <a:t>При такому значенні напруги сила струму в колі анода дорівнює нулю.</a:t>
            </a:r>
          </a:p>
        </p:txBody>
      </p:sp>
      <p:grpSp>
        <p:nvGrpSpPr>
          <p:cNvPr id="27651" name="Group 17">
            <a:extLst>
              <a:ext uri="{FF2B5EF4-FFF2-40B4-BE49-F238E27FC236}">
                <a16:creationId xmlns:a16="http://schemas.microsoft.com/office/drawing/2014/main" id="{6DA49BA1-A872-459C-BBAA-2E05E89D4C60}"/>
              </a:ext>
            </a:extLst>
          </p:cNvPr>
          <p:cNvGrpSpPr>
            <a:grpSpLocks/>
          </p:cNvGrpSpPr>
          <p:nvPr/>
        </p:nvGrpSpPr>
        <p:grpSpPr bwMode="auto">
          <a:xfrm>
            <a:off x="4357688" y="1571625"/>
            <a:ext cx="4037012" cy="3000375"/>
            <a:chOff x="2838" y="981"/>
            <a:chExt cx="2482" cy="1813"/>
          </a:xfrm>
        </p:grpSpPr>
        <p:graphicFrame>
          <p:nvGraphicFramePr>
            <p:cNvPr id="27656" name="Object 2">
              <a:extLst>
                <a:ext uri="{FF2B5EF4-FFF2-40B4-BE49-F238E27FC236}">
                  <a16:creationId xmlns:a16="http://schemas.microsoft.com/office/drawing/2014/main" id="{B10D8604-3591-4A14-8044-46DA31C24E4B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234" y="981"/>
            <a:ext cx="2086" cy="18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669" name="Bitmap Image" r:id="rId4" imgW="1455546" imgH="1265030" progId="Paint.Picture">
                    <p:embed/>
                  </p:oleObj>
                </mc:Choice>
                <mc:Fallback>
                  <p:oleObj name="Bitmap Image" r:id="rId4" imgW="1455546" imgH="1265030" progId="Paint.Picture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34" y="981"/>
                          <a:ext cx="2086" cy="18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657" name="Text Box 9">
              <a:extLst>
                <a:ext uri="{FF2B5EF4-FFF2-40B4-BE49-F238E27FC236}">
                  <a16:creationId xmlns:a16="http://schemas.microsoft.com/office/drawing/2014/main" id="{3B1DA01B-0D22-4D40-9084-773B3AB2E3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7" y="2115"/>
              <a:ext cx="408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>
                <a:spcBef>
                  <a:spcPts val="25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ts val="250"/>
                </a:spcBef>
                <a:buClr>
                  <a:schemeClr val="accent1"/>
                </a:buClr>
                <a:buSzPct val="100000"/>
                <a:buFont typeface="Verdana" panose="020B0604030504040204" pitchFamily="34" charset="0"/>
                <a:buChar char="◦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ts val="250"/>
                </a:spcBef>
                <a:buClr>
                  <a:srgbClr val="ED3742"/>
                </a:buClr>
                <a:buSzPct val="100000"/>
                <a:buFont typeface="Wingdings 2" panose="05020102010507070707" pitchFamily="18" charset="2"/>
                <a:buChar char="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ts val="225"/>
                </a:spcBef>
                <a:buClr>
                  <a:srgbClr val="ED3742"/>
                </a:buClr>
                <a:buSzPct val="112000"/>
                <a:buFont typeface="Verdana" panose="020B0604030504040204" pitchFamily="34" charset="0"/>
                <a:buChar char="◦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ts val="250"/>
                </a:spcBef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ts val="250"/>
                </a:spcBef>
                <a:spcAft>
                  <a:spcPct val="0"/>
                </a:spcAft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ts val="250"/>
                </a:spcBef>
                <a:spcAft>
                  <a:spcPct val="0"/>
                </a:spcAft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ts val="250"/>
                </a:spcBef>
                <a:spcAft>
                  <a:spcPct val="0"/>
                </a:spcAft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ts val="250"/>
                </a:spcBef>
                <a:spcAft>
                  <a:spcPct val="0"/>
                </a:spcAft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ru-RU" sz="1800" i="1">
                  <a:latin typeface="Gill Sans MT" panose="020B0604020202020204" pitchFamily="34" charset="0"/>
                </a:rPr>
                <a:t>I</a:t>
              </a:r>
              <a:r>
                <a:rPr lang="en-US" altLang="ru-RU" sz="1800" i="1" baseline="-25000">
                  <a:latin typeface="Gill Sans MT" panose="020B0604020202020204" pitchFamily="34" charset="0"/>
                </a:rPr>
                <a:t>0</a:t>
              </a:r>
              <a:endParaRPr lang="ru-RU" altLang="ru-RU" sz="1800" i="1">
                <a:latin typeface="Calibri" panose="020F0502020204030204" pitchFamily="34" charset="0"/>
              </a:endParaRPr>
            </a:p>
          </p:txBody>
        </p:sp>
        <p:sp>
          <p:nvSpPr>
            <p:cNvPr id="27658" name="Freeform 14">
              <a:extLst>
                <a:ext uri="{FF2B5EF4-FFF2-40B4-BE49-F238E27FC236}">
                  <a16:creationId xmlns:a16="http://schemas.microsoft.com/office/drawing/2014/main" id="{CDF8279A-F773-43B0-8F97-12A0831C87D1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8" y="2190"/>
              <a:ext cx="906" cy="262"/>
            </a:xfrm>
            <a:custGeom>
              <a:avLst/>
              <a:gdLst>
                <a:gd name="T0" fmla="*/ 0 w 2179"/>
                <a:gd name="T1" fmla="*/ 0 h 292"/>
                <a:gd name="T2" fmla="*/ 2 w 2179"/>
                <a:gd name="T3" fmla="*/ 123 h 292"/>
                <a:gd name="T4" fmla="*/ 0 60000 65536"/>
                <a:gd name="T5" fmla="*/ 0 60000 65536"/>
                <a:gd name="T6" fmla="*/ 0 w 2179"/>
                <a:gd name="T7" fmla="*/ 0 h 292"/>
                <a:gd name="T8" fmla="*/ 2179 w 2179"/>
                <a:gd name="T9" fmla="*/ 292 h 292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179" h="292">
                  <a:moveTo>
                    <a:pt x="0" y="0"/>
                  </a:moveTo>
                  <a:lnTo>
                    <a:pt x="2179" y="292"/>
                  </a:lnTo>
                </a:path>
              </a:pathLst>
            </a:custGeom>
            <a:noFill/>
            <a:ln w="28575">
              <a:solidFill>
                <a:srgbClr val="CC3300"/>
              </a:solidFill>
              <a:round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graphicFrame>
          <p:nvGraphicFramePr>
            <p:cNvPr id="27659" name="Object 3">
              <a:extLst>
                <a:ext uri="{FF2B5EF4-FFF2-40B4-BE49-F238E27FC236}">
                  <a16:creationId xmlns:a16="http://schemas.microsoft.com/office/drawing/2014/main" id="{7AB4D13B-C78E-4D52-AABC-8C0A4DC8309C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568" y="2205"/>
            <a:ext cx="224" cy="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670" name="Формула" r:id="rId6" imgW="190500" imgH="228600" progId="Equation.3">
                    <p:embed/>
                  </p:oleObj>
                </mc:Choice>
                <mc:Fallback>
                  <p:oleObj name="Формула" r:id="rId6" imgW="190500" imgH="228600" progId="Equation.3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68" y="2205"/>
                          <a:ext cx="224" cy="26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8866" name="Text Box 18">
            <a:extLst>
              <a:ext uri="{FF2B5EF4-FFF2-40B4-BE49-F238E27FC236}">
                <a16:creationId xmlns:a16="http://schemas.microsoft.com/office/drawing/2014/main" id="{1FB8051B-9B10-43C5-820F-F39A616A6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071813"/>
            <a:ext cx="3105150" cy="461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uk-UA" sz="2400" b="1" i="1" dirty="0" err="1"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Запираюча</a:t>
            </a:r>
            <a:r>
              <a:rPr lang="uk-UA" sz="2400" b="1" i="1" dirty="0"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 </a:t>
            </a:r>
            <a:r>
              <a:rPr lang="en-US" sz="2400" b="1" i="1" dirty="0"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U</a:t>
            </a:r>
            <a:endParaRPr lang="uk-UA" sz="2400" b="1" i="1" dirty="0">
              <a:effectLst>
                <a:outerShdw blurRad="38100" dist="38100" dir="2700000" algn="tl">
                  <a:srgbClr val="FFFFFF"/>
                </a:outerShdw>
              </a:effectLst>
              <a:cs typeface="Arial" pitchFamily="34" charset="0"/>
            </a:endParaRPr>
          </a:p>
        </p:txBody>
      </p:sp>
      <p:sp>
        <p:nvSpPr>
          <p:cNvPr id="27653" name="Text Box 19">
            <a:extLst>
              <a:ext uri="{FF2B5EF4-FFF2-40B4-BE49-F238E27FC236}">
                <a16:creationId xmlns:a16="http://schemas.microsoft.com/office/drawing/2014/main" id="{AFD69554-9BC0-452A-AABA-CDE6E2C604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38" y="4857750"/>
            <a:ext cx="79930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2400">
                <a:latin typeface="Calibri" panose="020F0502020204030204" pitchFamily="34" charset="0"/>
              </a:rPr>
              <a:t>При  </a:t>
            </a:r>
            <a:r>
              <a:rPr lang="uk-UA" altLang="ru-RU" sz="2400" i="1">
                <a:latin typeface="Gill Sans MT" panose="020B0604020202020204" pitchFamily="34" charset="0"/>
              </a:rPr>
              <a:t>U &gt;</a:t>
            </a:r>
            <a:r>
              <a:rPr lang="uk-UA" altLang="ru-RU" sz="2400" i="1">
                <a:latin typeface="Calibri" panose="020F0502020204030204" pitchFamily="34" charset="0"/>
              </a:rPr>
              <a:t> </a:t>
            </a:r>
            <a:r>
              <a:rPr lang="uk-UA" altLang="ru-RU" sz="2400" i="1">
                <a:latin typeface="Gill Sans MT" panose="020B0604020202020204" pitchFamily="34" charset="0"/>
              </a:rPr>
              <a:t>U </a:t>
            </a:r>
            <a:r>
              <a:rPr lang="uk-UA" altLang="ru-RU" sz="2400" i="1" baseline="-25000">
                <a:latin typeface="Calibri" panose="020F0502020204030204" pitchFamily="34" charset="0"/>
              </a:rPr>
              <a:t>з</a:t>
            </a:r>
            <a:r>
              <a:rPr lang="uk-UA" altLang="ru-RU" sz="2400" i="1">
                <a:latin typeface="Gill Sans MT" panose="020B0604020202020204" pitchFamily="34" charset="0"/>
              </a:rPr>
              <a:t> </a:t>
            </a:r>
            <a:r>
              <a:rPr lang="uk-UA" altLang="ru-RU" sz="2400">
                <a:latin typeface="Calibri" panose="020F0502020204030204" pitchFamily="34" charset="0"/>
              </a:rPr>
              <a:t>в результаті опромінення електрони, вибиті з електроду, можуть досягнути протилежного електроду та створити деякий початковий струм.</a:t>
            </a:r>
            <a:r>
              <a:rPr lang="uk-UA" altLang="ru-RU" sz="180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5D30C9E3-7EE6-4CD6-89C8-E818E295E0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08267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uk-UA" sz="3000" i="1" dirty="0">
                <a:solidFill>
                  <a:srgbClr val="66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3200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V-A</a:t>
            </a:r>
            <a:r>
              <a:rPr lang="uk-UA" sz="3200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характеристик</a:t>
            </a:r>
            <a:r>
              <a:rPr lang="ru-RU" sz="3200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 </a:t>
            </a:r>
            <a:r>
              <a:rPr lang="ru-RU" sz="3200" b="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фотоефекту</a:t>
            </a:r>
            <a:r>
              <a:rPr lang="ru-RU" sz="3200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uk-UA" sz="3200" b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7655" name="Object 11">
            <a:extLst>
              <a:ext uri="{FF2B5EF4-FFF2-40B4-BE49-F238E27FC236}">
                <a16:creationId xmlns:a16="http://schemas.microsoft.com/office/drawing/2014/main" id="{74445FC4-5912-4466-A1EB-25C8D14E08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52588" y="3600450"/>
          <a:ext cx="1754187" cy="92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1" name="Формула" r:id="rId8" imgW="1130300" imgH="596900" progId="Equation.3">
                  <p:embed/>
                </p:oleObj>
              </mc:Choice>
              <mc:Fallback>
                <p:oleObj name="Формула" r:id="rId8" imgW="1130300" imgH="5969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2588" y="3600450"/>
                        <a:ext cx="1754187" cy="927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D771C29-FDE9-472A-9903-B59DB7FA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DAB0D0EB-D03E-42E0-B8D0-EBCB3A1E89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71500" y="500063"/>
            <a:ext cx="8183563" cy="92868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800" b="0" i="1">
                <a:solidFill>
                  <a:srgbClr val="002060"/>
                </a:solidFill>
                <a:effectLst/>
                <a:latin typeface="Arial" charset="0"/>
                <a:cs typeface="Arial" charset="0"/>
              </a:rPr>
              <a:t>Залежність числа вибитих електронів від світлового потоку.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9BB250E6-5A35-4557-8910-C4071F67864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143500" y="1600200"/>
            <a:ext cx="3571875" cy="27574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400"/>
              <a:t> 	</a:t>
            </a:r>
            <a:r>
              <a:rPr lang="uk-UA" altLang="ru-RU" sz="2400">
                <a:latin typeface="Times New Roman" panose="02020603050405020304" pitchFamily="18" charset="0"/>
              </a:rPr>
              <a:t>Світловий потік,що падає на фотокатод збільшується, а його спектральний склад залишається сталим: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uk-UA" altLang="ru-RU" sz="2400">
                <a:latin typeface="Times New Roman" panose="02020603050405020304" pitchFamily="18" charset="0"/>
              </a:rPr>
              <a:t>		</a:t>
            </a:r>
            <a:r>
              <a:rPr lang="uk-UA" altLang="ru-RU" sz="2400" i="1">
                <a:latin typeface="Times New Roman" panose="02020603050405020304" pitchFamily="18" charset="0"/>
              </a:rPr>
              <a:t>Ф</a:t>
            </a:r>
            <a:r>
              <a:rPr lang="uk-UA" altLang="ru-RU" sz="2400" i="1" baseline="-25000">
                <a:latin typeface="Times New Roman" panose="02020603050405020304" pitchFamily="18" charset="0"/>
              </a:rPr>
              <a:t>2 </a:t>
            </a:r>
            <a:r>
              <a:rPr lang="uk-UA" altLang="ru-RU" sz="2400">
                <a:latin typeface="Times New Roman" panose="02020603050405020304" pitchFamily="18" charset="0"/>
              </a:rPr>
              <a:t>&gt; </a:t>
            </a:r>
            <a:r>
              <a:rPr lang="uk-UA" altLang="ru-RU" sz="2400" i="1">
                <a:latin typeface="Times New Roman" panose="02020603050405020304" pitchFamily="18" charset="0"/>
              </a:rPr>
              <a:t>Ф</a:t>
            </a:r>
            <a:r>
              <a:rPr lang="uk-UA" altLang="ru-RU" sz="2400" i="1" baseline="-25000">
                <a:latin typeface="Times New Roman" panose="02020603050405020304" pitchFamily="18" charset="0"/>
              </a:rPr>
              <a:t>1</a:t>
            </a:r>
            <a:endParaRPr lang="uk-UA" altLang="ru-RU" sz="2400" i="1">
              <a:latin typeface="Times New Roman" panose="02020603050405020304" pitchFamily="18" charset="0"/>
            </a:endParaRPr>
          </a:p>
        </p:txBody>
      </p:sp>
      <p:graphicFrame>
        <p:nvGraphicFramePr>
          <p:cNvPr id="19470" name="Group 14">
            <a:extLst>
              <a:ext uri="{FF2B5EF4-FFF2-40B4-BE49-F238E27FC236}">
                <a16:creationId xmlns:a16="http://schemas.microsoft.com/office/drawing/2014/main" id="{C2B17249-4CE3-461D-90B9-602E0AF48B5A}"/>
              </a:ext>
            </a:extLst>
          </p:cNvPr>
          <p:cNvGraphicFramePr>
            <a:graphicFrameLocks noGrp="1"/>
          </p:cNvGraphicFramePr>
          <p:nvPr/>
        </p:nvGraphicFramePr>
        <p:xfrm>
          <a:off x="3332163" y="-7966075"/>
          <a:ext cx="207962" cy="22767925"/>
        </p:xfrm>
        <a:graphic>
          <a:graphicData uri="http://schemas.openxmlformats.org/drawingml/2006/table">
            <a:tbl>
              <a:tblPr/>
              <a:tblGrid>
                <a:gridCol w="2079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67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hlinkMouseOver r:id="rId2" action="ppaction://hlinkfile"/>
                        </a:rPr>
                        <a:t>  </a:t>
                      </a:r>
                      <a:r>
                        <a:rPr kumimoji="0" lang="ru-RU" sz="1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 </a:t>
                      </a: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                                                                          </a:t>
                      </a:r>
                    </a:p>
                  </a:txBody>
                  <a:tcPr marL="91281" marR="91281" marT="45718" marB="45718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9702" name="Picture 5" descr="5-2-2">
            <a:extLst>
              <a:ext uri="{FF2B5EF4-FFF2-40B4-BE49-F238E27FC236}">
                <a16:creationId xmlns:a16="http://schemas.microsoft.com/office/drawing/2014/main" id="{2BA9159B-A28C-4DF2-BCB4-C1D9E8658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650" y="-7645400"/>
            <a:ext cx="23907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9481" name="Group 25">
            <a:extLst>
              <a:ext uri="{FF2B5EF4-FFF2-40B4-BE49-F238E27FC236}">
                <a16:creationId xmlns:a16="http://schemas.microsoft.com/office/drawing/2014/main" id="{1EBA430B-C756-4EDF-BA00-78A898087C3D}"/>
              </a:ext>
            </a:extLst>
          </p:cNvPr>
          <p:cNvGraphicFramePr>
            <a:graphicFrameLocks noGrp="1"/>
          </p:cNvGraphicFramePr>
          <p:nvPr/>
        </p:nvGraphicFramePr>
        <p:xfrm>
          <a:off x="3332163" y="-7966075"/>
          <a:ext cx="207962" cy="22767925"/>
        </p:xfrm>
        <a:graphic>
          <a:graphicData uri="http://schemas.openxmlformats.org/drawingml/2006/table">
            <a:tbl>
              <a:tblPr/>
              <a:tblGrid>
                <a:gridCol w="2079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767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hlinkMouseOver r:id="rId2" action="ppaction://hlinkfile"/>
                        </a:rPr>
                        <a:t>  </a:t>
                      </a:r>
                      <a:r>
                        <a:rPr kumimoji="0" lang="ru-RU" sz="1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 </a:t>
                      </a: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                                                                          </a:t>
                      </a:r>
                    </a:p>
                  </a:txBody>
                  <a:tcPr marL="91281" marR="91281" marT="45718" marB="45718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9705" name="Picture 16" descr="5-2-2">
            <a:extLst>
              <a:ext uri="{FF2B5EF4-FFF2-40B4-BE49-F238E27FC236}">
                <a16:creationId xmlns:a16="http://schemas.microsoft.com/office/drawing/2014/main" id="{3EC51129-F77E-413A-8E4A-B517123DDC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650" y="-7645400"/>
            <a:ext cx="23907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6" name="Text Box 37">
            <a:extLst>
              <a:ext uri="{FF2B5EF4-FFF2-40B4-BE49-F238E27FC236}">
                <a16:creationId xmlns:a16="http://schemas.microsoft.com/office/drawing/2014/main" id="{5E9FF438-C759-4CB5-93A6-D09499AC22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4929188"/>
            <a:ext cx="79216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uk-UA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Сила струму насичення а, відповідно, число вибитих світлом за 1 с електронів збільшується: </a:t>
            </a:r>
            <a:r>
              <a:rPr lang="uk-UA" altLang="ru-RU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k-UA" altLang="ru-RU" sz="2400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нас,2</a:t>
            </a:r>
            <a:r>
              <a:rPr lang="uk-UA" altLang="ru-RU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&gt;I</a:t>
            </a:r>
            <a:r>
              <a:rPr lang="uk-UA" altLang="ru-RU" sz="2400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нас,1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uk-UA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 запираючої напруги не змінюється!</a:t>
            </a:r>
          </a:p>
        </p:txBody>
      </p:sp>
      <p:grpSp>
        <p:nvGrpSpPr>
          <p:cNvPr id="29707" name="Group 42">
            <a:extLst>
              <a:ext uri="{FF2B5EF4-FFF2-40B4-BE49-F238E27FC236}">
                <a16:creationId xmlns:a16="http://schemas.microsoft.com/office/drawing/2014/main" id="{41D86A73-7D3B-408A-8363-A96C40780B6C}"/>
              </a:ext>
            </a:extLst>
          </p:cNvPr>
          <p:cNvGrpSpPr>
            <a:grpSpLocks/>
          </p:cNvGrpSpPr>
          <p:nvPr/>
        </p:nvGrpSpPr>
        <p:grpSpPr bwMode="auto">
          <a:xfrm>
            <a:off x="642938" y="1500188"/>
            <a:ext cx="4219575" cy="3357562"/>
            <a:chOff x="567" y="1026"/>
            <a:chExt cx="2676" cy="2132"/>
          </a:xfrm>
        </p:grpSpPr>
        <p:pic>
          <p:nvPicPr>
            <p:cNvPr id="29708" name="Picture 27" descr="5-2-2">
              <a:extLst>
                <a:ext uri="{FF2B5EF4-FFF2-40B4-BE49-F238E27FC236}">
                  <a16:creationId xmlns:a16="http://schemas.microsoft.com/office/drawing/2014/main" id="{1BA39FBE-06D7-457D-947D-AB1FBF46C5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" y="1026"/>
              <a:ext cx="2676" cy="2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09" name="Text Box 41">
              <a:extLst>
                <a:ext uri="{FF2B5EF4-FFF2-40B4-BE49-F238E27FC236}">
                  <a16:creationId xmlns:a16="http://schemas.microsoft.com/office/drawing/2014/main" id="{23C2E47E-299B-439D-8AB3-8A430A23A4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5" y="2069"/>
              <a:ext cx="680" cy="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>
                <a:spcBef>
                  <a:spcPts val="25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ts val="250"/>
                </a:spcBef>
                <a:buClr>
                  <a:schemeClr val="accent1"/>
                </a:buClr>
                <a:buSzPct val="100000"/>
                <a:buFont typeface="Verdana" panose="020B0604030504040204" pitchFamily="34" charset="0"/>
                <a:buChar char="◦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ts val="250"/>
                </a:spcBef>
                <a:buClr>
                  <a:srgbClr val="ED3742"/>
                </a:buClr>
                <a:buSzPct val="100000"/>
                <a:buFont typeface="Wingdings 2" panose="05020102010507070707" pitchFamily="18" charset="2"/>
                <a:buChar char="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ts val="225"/>
                </a:spcBef>
                <a:buClr>
                  <a:srgbClr val="ED3742"/>
                </a:buClr>
                <a:buSzPct val="112000"/>
                <a:buFont typeface="Verdana" panose="020B0604030504040204" pitchFamily="34" charset="0"/>
                <a:buChar char="◦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ts val="250"/>
                </a:spcBef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ts val="250"/>
                </a:spcBef>
                <a:spcAft>
                  <a:spcPct val="0"/>
                </a:spcAft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ts val="250"/>
                </a:spcBef>
                <a:spcAft>
                  <a:spcPct val="0"/>
                </a:spcAft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ts val="250"/>
                </a:spcBef>
                <a:spcAft>
                  <a:spcPct val="0"/>
                </a:spcAft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ts val="250"/>
                </a:spcBef>
                <a:spcAft>
                  <a:spcPct val="0"/>
                </a:spcAft>
                <a:buClr>
                  <a:srgbClr val="4A85BF"/>
                </a:buClr>
                <a:buSzPct val="100000"/>
                <a:buFont typeface="Wingdings 2" panose="05020102010507070707" pitchFamily="18" charset="2"/>
                <a:buChar char="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l-GR" altLang="ru-RU" sz="2400">
                  <a:cs typeface="Times New Roman" panose="02020603050405020304" pitchFamily="18" charset="0"/>
                </a:rPr>
                <a:t>ν</a:t>
              </a:r>
              <a:r>
                <a:rPr lang="el-GR" altLang="ru-RU" sz="2400" baseline="-25000">
                  <a:cs typeface="Times New Roman" panose="02020603050405020304" pitchFamily="18" charset="0"/>
                </a:rPr>
                <a:t>1</a:t>
              </a:r>
              <a:r>
                <a:rPr lang="ru-RU" altLang="ru-RU" sz="2400" baseline="-25000">
                  <a:cs typeface="Times New Roman" panose="02020603050405020304" pitchFamily="18" charset="0"/>
                </a:rPr>
                <a:t>=</a:t>
              </a:r>
              <a:r>
                <a:rPr lang="ru-RU" altLang="ru-RU" sz="2400">
                  <a:cs typeface="Times New Roman" panose="02020603050405020304" pitchFamily="18" charset="0"/>
                </a:rPr>
                <a:t> </a:t>
              </a:r>
              <a:r>
                <a:rPr lang="el-GR" altLang="ru-RU" sz="2400">
                  <a:cs typeface="Times New Roman" panose="02020603050405020304" pitchFamily="18" charset="0"/>
                </a:rPr>
                <a:t>ν</a:t>
              </a:r>
              <a:r>
                <a:rPr lang="ru-RU" altLang="ru-RU" sz="2400" baseline="-25000">
                  <a:cs typeface="Times New Roman" panose="02020603050405020304" pitchFamily="18" charset="0"/>
                </a:rPr>
                <a:t>2</a:t>
              </a:r>
              <a:endParaRPr lang="el-GR" altLang="ru-RU" sz="2400"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64C12A4-6EA7-4A42-8699-FCE1583FA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5">
            <a:extLst>
              <a:ext uri="{FF2B5EF4-FFF2-40B4-BE49-F238E27FC236}">
                <a16:creationId xmlns:a16="http://schemas.microsoft.com/office/drawing/2014/main" id="{54EFC75D-B698-4E7A-979C-1B19C53DAC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28625"/>
            <a:ext cx="8229600" cy="78581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uk-UA" altLang="ru-RU" sz="3200" b="0" i="1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Вплив спектрального складу світла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26B93641-07C0-453C-81BE-EFD6EB86CAC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57188" y="1214438"/>
            <a:ext cx="4000500" cy="4643437"/>
          </a:xfrm>
        </p:spPr>
        <p:txBody>
          <a:bodyPr/>
          <a:lstStyle/>
          <a:p>
            <a:pPr eaLnBrk="1" hangingPunct="1"/>
            <a:r>
              <a:rPr lang="uk-UA" altLang="ru-RU" sz="2400">
                <a:latin typeface="Arial" panose="020B0604020202020204" pitchFamily="34" charset="0"/>
                <a:cs typeface="Arial" panose="020B0604020202020204" pitchFamily="34" charset="0"/>
              </a:rPr>
              <a:t>При ν = ν</a:t>
            </a:r>
            <a:r>
              <a:rPr lang="uk-UA" altLang="ru-RU" sz="2400" baseline="-25000">
                <a:latin typeface="Arial" panose="020B0604020202020204" pitchFamily="34" charset="0"/>
                <a:cs typeface="Arial" panose="020B0604020202020204" pitchFamily="34" charset="0"/>
              </a:rPr>
              <a:t>min</a:t>
            </a:r>
            <a:r>
              <a:rPr lang="uk-UA" altLang="ru-RU" sz="2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40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altLang="ru-RU" sz="2400" baseline="-2500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altLang="ru-RU" sz="2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altLang="ru-RU" sz="2400">
                <a:latin typeface="Arial" panose="020B0604020202020204" pitchFamily="34" charset="0"/>
                <a:cs typeface="Arial" panose="020B0604020202020204" pitchFamily="34" charset="0"/>
              </a:rPr>
              <a:t>=0</a:t>
            </a:r>
          </a:p>
          <a:p>
            <a:pPr eaLnBrk="1" hangingPunct="1"/>
            <a:r>
              <a:rPr lang="uk-UA" altLang="ru-RU" sz="2400">
                <a:latin typeface="Arial" panose="020B0604020202020204" pitchFamily="34" charset="0"/>
                <a:cs typeface="Arial" panose="020B0604020202020204" pitchFamily="34" charset="0"/>
              </a:rPr>
              <a:t>При  ν &lt; ν</a:t>
            </a:r>
            <a:r>
              <a:rPr lang="uk-UA" altLang="ru-RU" sz="2400" baseline="-25000">
                <a:latin typeface="Arial" panose="020B0604020202020204" pitchFamily="34" charset="0"/>
                <a:cs typeface="Arial" panose="020B0604020202020204" pitchFamily="34" charset="0"/>
              </a:rPr>
              <a:t>min</a:t>
            </a:r>
            <a:r>
              <a:rPr lang="uk-UA" altLang="ru-RU" sz="2400">
                <a:latin typeface="Arial" panose="020B0604020202020204" pitchFamily="34" charset="0"/>
                <a:cs typeface="Arial" panose="020B0604020202020204" pitchFamily="34" charset="0"/>
              </a:rPr>
              <a:t> фотоефект відсутній.</a:t>
            </a:r>
            <a:endParaRPr lang="en-US" altLang="ru-RU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uk-UA" altLang="ru-RU" sz="2400"/>
              <a:t> </a:t>
            </a:r>
            <a:r>
              <a:rPr lang="uk-UA" altLang="ru-RU" sz="2400">
                <a:latin typeface="Arial" panose="020B0604020202020204" pitchFamily="34" charset="0"/>
                <a:cs typeface="Arial" panose="020B0604020202020204" pitchFamily="34" charset="0"/>
              </a:rPr>
              <a:t>При  ν </a:t>
            </a:r>
            <a:r>
              <a:rPr lang="en-US" altLang="ru-RU" sz="240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uk-UA" altLang="ru-RU" sz="2400">
                <a:latin typeface="Arial" panose="020B0604020202020204" pitchFamily="34" charset="0"/>
                <a:cs typeface="Arial" panose="020B0604020202020204" pitchFamily="34" charset="0"/>
              </a:rPr>
              <a:t> ν</a:t>
            </a:r>
            <a:r>
              <a:rPr lang="uk-UA" altLang="ru-RU" sz="2400" baseline="-25000">
                <a:latin typeface="Arial" panose="020B0604020202020204" pitchFamily="34" charset="0"/>
                <a:cs typeface="Arial" panose="020B0604020202020204" pitchFamily="34" charset="0"/>
              </a:rPr>
              <a:t>min</a:t>
            </a:r>
            <a:r>
              <a:rPr lang="uk-UA" altLang="ru-RU" sz="2400"/>
              <a:t> при незмінному світловому потоці</a:t>
            </a:r>
            <a:r>
              <a:rPr lang="en-US" altLang="ru-RU" sz="2400"/>
              <a:t>  </a:t>
            </a:r>
            <a:r>
              <a:rPr lang="uk-UA" altLang="ru-RU" sz="2400"/>
              <a:t> </a:t>
            </a:r>
            <a:r>
              <a:rPr lang="en-US" altLang="ru-RU" sz="240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altLang="ru-RU" sz="2400" baseline="-25000">
                <a:latin typeface="Arial" panose="020B0604020202020204" pitchFamily="34" charset="0"/>
                <a:cs typeface="Arial" panose="020B0604020202020204" pitchFamily="34" charset="0"/>
              </a:rPr>
              <a:t>3  </a:t>
            </a:r>
            <a:r>
              <a:rPr lang="uk-UA" altLang="ru-RU" sz="2400"/>
              <a:t>збільшується, а, відповідно, збільшується і кінетична енергія фотоелектронів.</a:t>
            </a:r>
            <a:r>
              <a:rPr lang="uk-UA" altLang="ru-RU" sz="2400" b="1"/>
              <a:t> </a:t>
            </a:r>
            <a:endParaRPr lang="uk-UA" altLang="ru-RU" sz="2400"/>
          </a:p>
          <a:p>
            <a:pPr eaLnBrk="1" hangingPunct="1">
              <a:lnSpc>
                <a:spcPct val="80000"/>
              </a:lnSpc>
            </a:pPr>
            <a:endParaRPr lang="uk-UA" altLang="ru-RU" sz="2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1222" name="Object 3">
            <a:extLst>
              <a:ext uri="{FF2B5EF4-FFF2-40B4-BE49-F238E27FC236}">
                <a16:creationId xmlns:a16="http://schemas.microsoft.com/office/drawing/2014/main" id="{E691D6DB-102B-42D7-BB02-A7CA293AB129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4572000" y="3643313"/>
          <a:ext cx="4032250" cy="2709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2" name="Image" r:id="rId3" imgW="3174603" imgH="2133333" progId="Photoshop.Image.7">
                  <p:embed/>
                </p:oleObj>
              </mc:Choice>
              <mc:Fallback>
                <p:oleObj name="Image" r:id="rId3" imgW="3174603" imgH="2133333" progId="Photoshop.Image.7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643313"/>
                        <a:ext cx="4032250" cy="2709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cap="flat" cmpd="sng" algn="ctr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12" name="Object 2">
            <a:extLst>
              <a:ext uri="{FF2B5EF4-FFF2-40B4-BE49-F238E27FC236}">
                <a16:creationId xmlns:a16="http://schemas.microsoft.com/office/drawing/2014/main" id="{AEDF32DE-1F1D-41DB-98EA-F05A733B724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29125" y="1285875"/>
          <a:ext cx="4170363" cy="216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3" name="Image" r:id="rId5" imgW="4228571" imgH="2196825" progId="Photoshop.Image.7">
                  <p:embed/>
                </p:oleObj>
              </mc:Choice>
              <mc:Fallback>
                <p:oleObj name="Image" r:id="rId5" imgW="4228571" imgH="2196825" progId="Photoshop.Image.7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1285875"/>
                        <a:ext cx="4170363" cy="216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366BBA0C-12F9-4DA3-8326-A7E501C45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1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1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AC935B89-E582-4565-9CE0-A12B27DEE8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42938" y="500063"/>
            <a:ext cx="8183562" cy="500062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b="0" spc="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Закони фотоефекту</a:t>
            </a:r>
            <a:r>
              <a:rPr lang="ru-RU" b="0" spc="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518641B8-49CC-404B-8E9D-BF4AAD87D2C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57188" y="857250"/>
            <a:ext cx="8572500" cy="4402138"/>
          </a:xfrm>
        </p:spPr>
        <p:txBody>
          <a:bodyPr/>
          <a:lstStyle/>
          <a:p>
            <a:pPr marL="82550" indent="452438" eaLnBrk="1" hangingPunct="1">
              <a:lnSpc>
                <a:spcPct val="80000"/>
              </a:lnSpc>
              <a:spcBef>
                <a:spcPct val="50000"/>
              </a:spcBef>
              <a:buClr>
                <a:srgbClr val="C00000"/>
              </a:buClr>
              <a:buSzPct val="129000"/>
              <a:buFont typeface="Verdana" panose="020B0604030504040204" pitchFamily="34" charset="0"/>
              <a:buAutoNum type="romanUcPeriod"/>
            </a:pPr>
            <a:r>
              <a:rPr lang="uk-UA" altLang="ru-RU">
                <a:latin typeface="Times New Roman" panose="02020603050405020304" pitchFamily="18" charset="0"/>
              </a:rPr>
              <a:t>Кількість фотоелектронів, що вириваються світлом з поверхні металу за 1 с, прямо пропорційна поглинутій за цей час енергії світлової хвилі. </a:t>
            </a:r>
            <a:r>
              <a:rPr lang="uk-UA" altLang="ru-RU" b="1">
                <a:latin typeface="Times New Roman" panose="02020603050405020304" pitchFamily="18" charset="0"/>
              </a:rPr>
              <a:t>І (нас)~ інтенсивності світла</a:t>
            </a:r>
          </a:p>
          <a:p>
            <a:pPr marL="82550" indent="452438" eaLnBrk="1" hangingPunct="1">
              <a:lnSpc>
                <a:spcPct val="80000"/>
              </a:lnSpc>
              <a:spcBef>
                <a:spcPct val="50000"/>
              </a:spcBef>
              <a:buClr>
                <a:srgbClr val="C00000"/>
              </a:buClr>
              <a:buSzPct val="129000"/>
              <a:buFont typeface="Verdana" panose="020B0604030504040204" pitchFamily="34" charset="0"/>
              <a:buAutoNum type="romanUcPeriod"/>
            </a:pPr>
            <a:r>
              <a:rPr lang="uk-UA" altLang="ru-RU">
                <a:latin typeface="Times New Roman" panose="02020603050405020304" pitchFamily="18" charset="0"/>
              </a:rPr>
              <a:t>Кінетична енергія фотоелектронів лінійно зростає з частотою світла не залежить від інтенсивності падаючого світла. </a:t>
            </a:r>
            <a:r>
              <a:rPr lang="uk-UA" altLang="ru-RU" b="1">
                <a:latin typeface="Times New Roman" panose="02020603050405020304" pitchFamily="18" charset="0"/>
              </a:rPr>
              <a:t>Е(кін)~ </a:t>
            </a:r>
            <a:r>
              <a:rPr lang="el-GR" altLang="ru-RU" sz="3200" b="1">
                <a:latin typeface="Times New Roman" panose="02020603050405020304" pitchFamily="18" charset="0"/>
              </a:rPr>
              <a:t>ν</a:t>
            </a:r>
            <a:r>
              <a:rPr lang="uk-UA" altLang="ru-RU" sz="3200" b="1">
                <a:latin typeface="Times New Roman" panose="02020603050405020304" pitchFamily="18" charset="0"/>
              </a:rPr>
              <a:t> </a:t>
            </a:r>
            <a:r>
              <a:rPr lang="uk-UA" altLang="ru-RU" b="1">
                <a:latin typeface="Times New Roman" panose="02020603050405020304" pitchFamily="18" charset="0"/>
              </a:rPr>
              <a:t>світла</a:t>
            </a:r>
            <a:endParaRPr lang="uk-UA" altLang="ru-RU">
              <a:latin typeface="Times New Roman" panose="02020603050405020304" pitchFamily="18" charset="0"/>
            </a:endParaRPr>
          </a:p>
          <a:p>
            <a:pPr marL="82550" indent="452438" eaLnBrk="1" hangingPunct="1">
              <a:lnSpc>
                <a:spcPct val="80000"/>
              </a:lnSpc>
              <a:spcBef>
                <a:spcPct val="50000"/>
              </a:spcBef>
              <a:buClr>
                <a:srgbClr val="C00000"/>
              </a:buClr>
              <a:buSzPct val="129000"/>
              <a:buFont typeface="Verdana" panose="020B0604030504040204" pitchFamily="34" charset="0"/>
              <a:buAutoNum type="romanUcPeriod"/>
            </a:pPr>
            <a:r>
              <a:rPr lang="uk-UA" altLang="ru-RU">
                <a:latin typeface="Times New Roman" panose="02020603050405020304" pitchFamily="18" charset="0"/>
              </a:rPr>
              <a:t>Для кожної речовини існує червона межа фотоефекту, існує </a:t>
            </a:r>
            <a:r>
              <a:rPr lang="uk-UA" altLang="ru-RU" b="1">
                <a:latin typeface="Times New Roman" panose="02020603050405020304" pitchFamily="18" charset="0"/>
              </a:rPr>
              <a:t>найменша частота </a:t>
            </a:r>
            <a:r>
              <a:rPr lang="uk-UA" altLang="ru-RU" b="1">
                <a:latin typeface="Times New Roman" panose="02020603050405020304" pitchFamily="18" charset="0"/>
                <a:sym typeface="Symbol" panose="05050102010706020507" pitchFamily="18" charset="2"/>
              </a:rPr>
              <a:t></a:t>
            </a:r>
            <a:r>
              <a:rPr lang="uk-UA" altLang="ru-RU" b="1" baseline="-25000">
                <a:latin typeface="Times New Roman" panose="02020603050405020304" pitchFamily="18" charset="0"/>
              </a:rPr>
              <a:t>min </a:t>
            </a:r>
            <a:r>
              <a:rPr lang="uk-UA" altLang="ru-RU">
                <a:latin typeface="Times New Roman" panose="02020603050405020304" pitchFamily="18" charset="0"/>
              </a:rPr>
              <a:t>, за якої ще можливий фотоефект.</a:t>
            </a:r>
          </a:p>
          <a:p>
            <a:pPr marL="82550" indent="452438" eaLnBrk="1" hangingPunct="1">
              <a:lnSpc>
                <a:spcPct val="80000"/>
              </a:lnSpc>
              <a:spcBef>
                <a:spcPct val="50000"/>
              </a:spcBef>
              <a:buClr>
                <a:srgbClr val="C00000"/>
              </a:buClr>
              <a:buSzPct val="129000"/>
              <a:buFont typeface="Wingdings 2" panose="05020102010507070707" pitchFamily="18" charset="2"/>
              <a:buNone/>
            </a:pPr>
            <a:r>
              <a:rPr lang="uk-UA" altLang="ru-RU">
                <a:latin typeface="Times New Roman" panose="02020603050405020304" pitchFamily="18" charset="0"/>
              </a:rPr>
              <a:t>Фотоефект практично без інерційний, фотострум виникає миттєво після початку опромінення катоду за умови, що частота світла </a:t>
            </a:r>
            <a:r>
              <a:rPr lang="uk-UA" altLang="ru-RU" b="1">
                <a:latin typeface="Times New Roman" panose="02020603050405020304" pitchFamily="18" charset="0"/>
              </a:rPr>
              <a:t>ν &gt; ν</a:t>
            </a:r>
            <a:r>
              <a:rPr lang="uk-UA" altLang="ru-RU" b="1" baseline="-25000">
                <a:latin typeface="Times New Roman" panose="02020603050405020304" pitchFamily="18" charset="0"/>
              </a:rPr>
              <a:t>min</a:t>
            </a:r>
            <a:r>
              <a:rPr lang="uk-UA" altLang="ru-RU" b="1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485E72A5-A4F0-4BE0-B714-0EA22C33A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>
            <a:extLst>
              <a:ext uri="{FF2B5EF4-FFF2-40B4-BE49-F238E27FC236}">
                <a16:creationId xmlns:a16="http://schemas.microsoft.com/office/drawing/2014/main" id="{16E5A72C-D664-41F0-AD32-A9F5AAACC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b="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Робота </a:t>
            </a:r>
            <a:r>
              <a:rPr lang="ru-RU" b="0" i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виходу</a:t>
            </a:r>
            <a:r>
              <a:rPr lang="ru-RU" b="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0" i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електрона</a:t>
            </a:r>
            <a:r>
              <a:rPr lang="ru-RU" b="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з </a:t>
            </a:r>
            <a:r>
              <a:rPr lang="ru-RU" b="0" i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металу</a:t>
            </a:r>
            <a:endParaRPr lang="ru-RU" b="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одержимое 3">
            <a:extLst>
              <a:ext uri="{FF2B5EF4-FFF2-40B4-BE49-F238E27FC236}">
                <a16:creationId xmlns:a16="http://schemas.microsoft.com/office/drawing/2014/main" id="{94CAAC95-EF00-413F-8800-01326328CD7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14375" y="1214438"/>
          <a:ext cx="3857625" cy="4532315"/>
        </p:xfrm>
        <a:graphic>
          <a:graphicData uri="http://schemas.openxmlformats.org/drawingml/2006/table">
            <a:tbl>
              <a:tblPr/>
              <a:tblGrid>
                <a:gridCol w="19288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87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553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Метал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kumimoji="0" lang="uk-UA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бота </a:t>
                      </a:r>
                      <a:r>
                        <a:rPr kumimoji="0" lang="ru-RU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вихода</a:t>
                      </a: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еВ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69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Алюминий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4,25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769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Вольфрам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4,54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769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Железо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4,31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769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Медь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4,4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769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Никель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769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Олово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4,39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769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Платина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5,32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769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Ртуть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4,52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769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Серебро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769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Цинк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4,24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4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2809" name="Rectangle 2">
            <a:extLst>
              <a:ext uri="{FF2B5EF4-FFF2-40B4-BE49-F238E27FC236}">
                <a16:creationId xmlns:a16="http://schemas.microsoft.com/office/drawing/2014/main" id="{08AB120C-6900-4C90-AF6B-75FA11F5B8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6313" y="1214438"/>
            <a:ext cx="3929062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50850"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i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мінімальна робота,  яку необхідно виконати для видалення електрона з металу у вакуум</a:t>
            </a:r>
          </a:p>
        </p:txBody>
      </p:sp>
      <p:pic>
        <p:nvPicPr>
          <p:cNvPr id="5" name="Picture 4" descr="Изображениеработа выхода">
            <a:extLst>
              <a:ext uri="{FF2B5EF4-FFF2-40B4-BE49-F238E27FC236}">
                <a16:creationId xmlns:a16="http://schemas.microsoft.com/office/drawing/2014/main" id="{73AC3149-B3AB-4D2E-BB6B-CA414EB8B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3714750"/>
            <a:ext cx="3205162" cy="2203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2811" name="Object 43">
            <a:extLst>
              <a:ext uri="{FF2B5EF4-FFF2-40B4-BE49-F238E27FC236}">
                <a16:creationId xmlns:a16="http://schemas.microsoft.com/office/drawing/2014/main" id="{92B81A4C-3FF2-4355-92F5-58FEB6E04E9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000625" y="3071813"/>
          <a:ext cx="349567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15" name="Формула" r:id="rId6" imgW="1269449" imgH="215806" progId="Equation.3">
                  <p:embed/>
                </p:oleObj>
              </mc:Choice>
              <mc:Fallback>
                <p:oleObj name="Формула" r:id="rId6" imgW="1269449" imgH="215806" progId="Equation.3">
                  <p:embed/>
                  <p:pic>
                    <p:nvPicPr>
                      <p:cNvPr id="0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625" y="3071813"/>
                        <a:ext cx="3495675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B672E98E-6077-483D-9E56-C3F3ACCFC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Горизонтальный свиток 6">
            <a:extLst>
              <a:ext uri="{FF2B5EF4-FFF2-40B4-BE49-F238E27FC236}">
                <a16:creationId xmlns:a16="http://schemas.microsoft.com/office/drawing/2014/main" id="{39664C12-5D67-4057-99E1-35B60217549E}"/>
              </a:ext>
            </a:extLst>
          </p:cNvPr>
          <p:cNvSpPr/>
          <p:nvPr/>
        </p:nvSpPr>
        <p:spPr>
          <a:xfrm>
            <a:off x="285750" y="2857500"/>
            <a:ext cx="8429625" cy="2000250"/>
          </a:xfrm>
          <a:prstGeom prst="horizontalScroll">
            <a:avLst>
              <a:gd name="adj" fmla="val 1843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uk-UA"/>
          </a:p>
        </p:txBody>
      </p:sp>
      <p:sp>
        <p:nvSpPr>
          <p:cNvPr id="61442" name="Rectangle 2">
            <a:extLst>
              <a:ext uri="{FF2B5EF4-FFF2-40B4-BE49-F238E27FC236}">
                <a16:creationId xmlns:a16="http://schemas.microsoft.com/office/drawing/2014/main" id="{ED1F0BE7-6E64-4609-9ECC-7DF3D0CC9D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71500" y="285750"/>
            <a:ext cx="8072438" cy="71437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b="0" dirty="0"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Рівняння Ейнштейна для фотоефекту</a:t>
            </a:r>
          </a:p>
        </p:txBody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B070D1E4-F1FF-456E-97A9-BE1F4F978D2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00063" y="1000125"/>
            <a:ext cx="8183562" cy="5429250"/>
          </a:xfrm>
        </p:spPr>
        <p:txBody>
          <a:bodyPr>
            <a:normAutofit lnSpcReduction="10000"/>
          </a:bodyPr>
          <a:lstStyle/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uk-UA" sz="3000" dirty="0">
                <a:latin typeface="Times New Roman" pitchFamily="18" charset="0"/>
              </a:rPr>
              <a:t>За законом збереження енергії</a:t>
            </a:r>
          </a:p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sz="2400" dirty="0">
              <a:latin typeface="Times New Roman" pitchFamily="18" charset="0"/>
            </a:endParaRPr>
          </a:p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uk-UA" sz="2400" dirty="0">
              <a:latin typeface="Times New Roman" pitchFamily="18" charset="0"/>
            </a:endParaRPr>
          </a:p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uk-UA" sz="2400" b="1" dirty="0">
              <a:latin typeface="Times New Roman" pitchFamily="18" charset="0"/>
            </a:endParaRPr>
          </a:p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uk-UA" sz="2400" b="1" dirty="0">
              <a:latin typeface="Times New Roman" pitchFamily="18" charset="0"/>
            </a:endParaRPr>
          </a:p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uk-UA" sz="2400" b="1" dirty="0">
              <a:latin typeface="Times New Roman" pitchFamily="18" charset="0"/>
            </a:endParaRPr>
          </a:p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uk-UA" sz="2400" b="1" dirty="0">
              <a:latin typeface="Times New Roman" pitchFamily="18" charset="0"/>
            </a:endParaRPr>
          </a:p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sz="2400" b="1" dirty="0">
              <a:latin typeface="Times New Roman" pitchFamily="18" charset="0"/>
            </a:endParaRPr>
          </a:p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uk-UA" dirty="0">
                <a:latin typeface="Times New Roman" pitchFamily="18" charset="0"/>
              </a:rPr>
              <a:t>Енергія кванта витрачається на роботу виходу електрона з металу та надання електрону кінетичної енергії. </a:t>
            </a:r>
          </a:p>
          <a:p>
            <a:pPr indent="1076325" eaLnBrk="1" fontAlgn="auto" hangingPunct="1">
              <a:lnSpc>
                <a:spcPct val="80000"/>
              </a:lnSpc>
              <a:spcBef>
                <a:spcPct val="60000"/>
              </a:spcBef>
              <a:spcAft>
                <a:spcPts val="0"/>
              </a:spcAft>
              <a:buFontTx/>
              <a:buNone/>
              <a:defRPr/>
            </a:pPr>
            <a:r>
              <a:rPr lang="uk-UA" sz="2400" dirty="0">
                <a:latin typeface="Times New Roman" pitchFamily="18" charset="0"/>
              </a:rPr>
              <a:t>	</a:t>
            </a:r>
            <a:r>
              <a:rPr lang="uk-UA" dirty="0">
                <a:latin typeface="Times New Roman" pitchFamily="18" charset="0"/>
              </a:rPr>
              <a:t>ν - частота падаючого світла, </a:t>
            </a:r>
          </a:p>
          <a:p>
            <a:pPr indent="1076325"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uk-UA" dirty="0">
                <a:latin typeface="Times New Roman" pitchFamily="18" charset="0"/>
              </a:rPr>
              <a:t>	m - маса електрона (фотоелектрона), </a:t>
            </a:r>
          </a:p>
          <a:p>
            <a:pPr indent="1076325"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uk-UA" dirty="0">
                <a:latin typeface="Times New Roman" pitchFamily="18" charset="0"/>
              </a:rPr>
              <a:t>	υ - швидкість електрона, </a:t>
            </a:r>
          </a:p>
          <a:p>
            <a:pPr indent="1076325"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uk-UA" dirty="0">
                <a:latin typeface="Times New Roman" pitchFamily="18" charset="0"/>
              </a:rPr>
              <a:t>	h - стала Планка, </a:t>
            </a:r>
          </a:p>
          <a:p>
            <a:pPr indent="1076325"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uk-UA" dirty="0">
                <a:latin typeface="Times New Roman" pitchFamily="18" charset="0"/>
              </a:rPr>
              <a:t>	A - робота виходу електронів з металу</a:t>
            </a:r>
            <a:r>
              <a:rPr lang="ru-RU" dirty="0">
                <a:latin typeface="Times New Roman" pitchFamily="18" charset="0"/>
              </a:rPr>
              <a:t>. </a:t>
            </a:r>
          </a:p>
        </p:txBody>
      </p:sp>
      <p:sp>
        <p:nvSpPr>
          <p:cNvPr id="33797" name="Rectangle 5">
            <a:extLst>
              <a:ext uri="{FF2B5EF4-FFF2-40B4-BE49-F238E27FC236}">
                <a16:creationId xmlns:a16="http://schemas.microsoft.com/office/drawing/2014/main" id="{A6BF4241-1E0E-4F6C-90E5-D2E088099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uk-UA" altLang="ru-RU" sz="1800">
              <a:latin typeface="Calibri" panose="020F0502020204030204" pitchFamily="34" charset="0"/>
            </a:endParaRPr>
          </a:p>
        </p:txBody>
      </p:sp>
      <p:graphicFrame>
        <p:nvGraphicFramePr>
          <p:cNvPr id="61444" name="Object 2">
            <a:extLst>
              <a:ext uri="{FF2B5EF4-FFF2-40B4-BE49-F238E27FC236}">
                <a16:creationId xmlns:a16="http://schemas.microsoft.com/office/drawing/2014/main" id="{CFE62DF9-62D2-4E4A-ACD5-02589FD186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71813" y="1500188"/>
          <a:ext cx="3506787" cy="1539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2" name="Формула" r:id="rId3" imgW="1409088" imgH="622030" progId="Equation.3">
                  <p:embed/>
                </p:oleObj>
              </mc:Choice>
              <mc:Fallback>
                <p:oleObj name="Формула" r:id="rId3" imgW="1409088" imgH="62203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1813" y="1500188"/>
                        <a:ext cx="3506787" cy="1539875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57150" cmpd="thinThick">
                        <a:solidFill>
                          <a:srgbClr val="80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E12892B6-4943-4D43-93B7-4170F1FBF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614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4" dur="500"/>
                                        <p:tgtEl>
                                          <p:spTgt spid="614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8" dur="500"/>
                                        <p:tgtEl>
                                          <p:spTgt spid="614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614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6" dur="500"/>
                                        <p:tgtEl>
                                          <p:spTgt spid="614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C31DEFE-A723-41C0-A06A-8F05AAF75B2C}"/>
              </a:ext>
            </a:extLst>
          </p:cNvPr>
          <p:cNvSpPr/>
          <p:nvPr/>
        </p:nvSpPr>
        <p:spPr>
          <a:xfrm>
            <a:off x="500063" y="285750"/>
            <a:ext cx="8501062" cy="64293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uk-UA"/>
          </a:p>
        </p:txBody>
      </p:sp>
      <p:sp>
        <p:nvSpPr>
          <p:cNvPr id="27650" name="Rectangle 2">
            <a:extLst>
              <a:ext uri="{FF2B5EF4-FFF2-40B4-BE49-F238E27FC236}">
                <a16:creationId xmlns:a16="http://schemas.microsoft.com/office/drawing/2014/main" id="{606A479E-2AA6-47D1-954B-9BFB8532A3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14375" y="642938"/>
            <a:ext cx="8183563" cy="214312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b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Закони фотоефекту у квантовій теорії</a:t>
            </a:r>
            <a:r>
              <a:rPr lang="ru-RU" b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2B610B75-EF46-4846-A3CE-924BB6BBE20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85750" y="1071563"/>
            <a:ext cx="8643938" cy="5143500"/>
          </a:xfrm>
        </p:spPr>
        <p:txBody>
          <a:bodyPr/>
          <a:lstStyle/>
          <a:p>
            <a:pPr marL="273050" indent="82550" eaLnBrk="1" hangingPunct="1">
              <a:lnSpc>
                <a:spcPct val="80000"/>
              </a:lnSpc>
              <a:spcBef>
                <a:spcPct val="50000"/>
              </a:spcBef>
              <a:buClr>
                <a:srgbClr val="C00000"/>
              </a:buClr>
              <a:buSzPct val="129000"/>
              <a:buFont typeface="Verdana" panose="020B0604030504040204" pitchFamily="34" charset="0"/>
              <a:buAutoNum type="romanUcPeriod"/>
            </a:pPr>
            <a:r>
              <a:rPr lang="uk-UA" altLang="ru-RU" b="1">
                <a:latin typeface="Times New Roman" panose="02020603050405020304" pitchFamily="18" charset="0"/>
              </a:rPr>
              <a:t> І (нас)~ інтенсивності світла</a:t>
            </a:r>
          </a:p>
          <a:p>
            <a:pPr marL="273050" indent="82550" eaLnBrk="1" hangingPunct="1">
              <a:lnSpc>
                <a:spcPct val="80000"/>
              </a:lnSpc>
              <a:spcBef>
                <a:spcPct val="50000"/>
              </a:spcBef>
              <a:buClr>
                <a:srgbClr val="C00000"/>
              </a:buClr>
              <a:buSzPct val="129000"/>
              <a:buFont typeface="Wingdings 2" panose="05020102010507070707" pitchFamily="18" charset="2"/>
              <a:buNone/>
            </a:pPr>
            <a:r>
              <a:rPr lang="uk-UA" altLang="ru-RU" b="1">
                <a:latin typeface="Times New Roman" panose="02020603050405020304" pitchFamily="18" charset="0"/>
              </a:rPr>
              <a:t>                      </a:t>
            </a:r>
            <a:r>
              <a:rPr lang="uk-UA" altLang="ru-RU" b="1">
                <a:solidFill>
                  <a:srgbClr val="C00000"/>
                </a:solidFill>
                <a:latin typeface="Times New Roman" panose="02020603050405020304" pitchFamily="18" charset="0"/>
              </a:rPr>
              <a:t>Кожному електрону по кванту </a:t>
            </a:r>
          </a:p>
          <a:p>
            <a:pPr marL="273050" indent="82550" eaLnBrk="1" hangingPunct="1">
              <a:lnSpc>
                <a:spcPct val="80000"/>
              </a:lnSpc>
              <a:spcBef>
                <a:spcPct val="50000"/>
              </a:spcBef>
              <a:buClr>
                <a:srgbClr val="C00000"/>
              </a:buClr>
              <a:buSzPct val="129000"/>
              <a:buFont typeface="Verdana" panose="020B0604030504040204" pitchFamily="34" charset="0"/>
              <a:buAutoNum type="romanUcPeriod" startAt="2"/>
            </a:pPr>
            <a:r>
              <a:rPr lang="uk-UA" altLang="ru-RU" b="1">
                <a:latin typeface="Times New Roman" panose="02020603050405020304" pitchFamily="18" charset="0"/>
              </a:rPr>
              <a:t> Е(кін)~ </a:t>
            </a:r>
            <a:r>
              <a:rPr lang="el-GR" altLang="ru-RU" sz="3200" b="1">
                <a:latin typeface="Times New Roman" panose="02020603050405020304" pitchFamily="18" charset="0"/>
              </a:rPr>
              <a:t>ν</a:t>
            </a:r>
            <a:r>
              <a:rPr lang="uk-UA" altLang="ru-RU" sz="3200" b="1">
                <a:latin typeface="Times New Roman" panose="02020603050405020304" pitchFamily="18" charset="0"/>
              </a:rPr>
              <a:t> </a:t>
            </a:r>
            <a:r>
              <a:rPr lang="uk-UA" altLang="ru-RU" b="1">
                <a:latin typeface="Times New Roman" panose="02020603050405020304" pitchFamily="18" charset="0"/>
              </a:rPr>
              <a:t>світла,  Е(кін)≠ </a:t>
            </a:r>
            <a:r>
              <a:rPr lang="en-US" altLang="ru-RU" b="1">
                <a:latin typeface="Times New Roman" panose="02020603050405020304" pitchFamily="18" charset="0"/>
              </a:rPr>
              <a:t>f (</a:t>
            </a:r>
            <a:r>
              <a:rPr lang="uk-UA" altLang="ru-RU" b="1">
                <a:latin typeface="Times New Roman" panose="02020603050405020304" pitchFamily="18" charset="0"/>
              </a:rPr>
              <a:t>інтенсивність світла</a:t>
            </a:r>
            <a:r>
              <a:rPr lang="en-US" altLang="ru-RU" b="1">
                <a:latin typeface="Times New Roman" panose="02020603050405020304" pitchFamily="18" charset="0"/>
              </a:rPr>
              <a:t>)</a:t>
            </a:r>
            <a:r>
              <a:rPr lang="uk-UA" altLang="ru-RU" b="1">
                <a:latin typeface="Times New Roman" panose="02020603050405020304" pitchFamily="18" charset="0"/>
              </a:rPr>
              <a:t>  </a:t>
            </a:r>
            <a:endParaRPr lang="uk-UA" altLang="ru-RU">
              <a:latin typeface="Times New Roman" panose="02020603050405020304" pitchFamily="18" charset="0"/>
            </a:endParaRPr>
          </a:p>
          <a:p>
            <a:pPr marL="273050" indent="82550" eaLnBrk="1" hangingPunct="1">
              <a:lnSpc>
                <a:spcPct val="80000"/>
              </a:lnSpc>
              <a:spcBef>
                <a:spcPct val="50000"/>
              </a:spcBef>
              <a:buClr>
                <a:srgbClr val="C00000"/>
              </a:buClr>
              <a:buSzPct val="129000"/>
              <a:buFont typeface="Verdana" panose="020B0604030504040204" pitchFamily="34" charset="0"/>
              <a:buAutoNum type="romanUcPeriod" startAt="2"/>
            </a:pPr>
            <a:endParaRPr lang="uk-UA" altLang="ru-RU">
              <a:latin typeface="Times New Roman" panose="02020603050405020304" pitchFamily="18" charset="0"/>
            </a:endParaRPr>
          </a:p>
          <a:p>
            <a:pPr marL="273050" indent="82550" eaLnBrk="1" hangingPunct="1">
              <a:lnSpc>
                <a:spcPct val="80000"/>
              </a:lnSpc>
              <a:spcBef>
                <a:spcPct val="50000"/>
              </a:spcBef>
              <a:buClr>
                <a:srgbClr val="C00000"/>
              </a:buClr>
              <a:buSzPct val="129000"/>
              <a:buFont typeface="Verdana" panose="020B0604030504040204" pitchFamily="34" charset="0"/>
              <a:buAutoNum type="romanUcPeriod" startAt="2"/>
            </a:pPr>
            <a:endParaRPr lang="uk-UA" altLang="ru-RU">
              <a:latin typeface="Times New Roman" panose="02020603050405020304" pitchFamily="18" charset="0"/>
            </a:endParaRPr>
          </a:p>
          <a:p>
            <a:pPr marL="273050" indent="82550" eaLnBrk="1" hangingPunct="1">
              <a:lnSpc>
                <a:spcPct val="80000"/>
              </a:lnSpc>
              <a:spcBef>
                <a:spcPct val="50000"/>
              </a:spcBef>
              <a:buClr>
                <a:srgbClr val="C00000"/>
              </a:buClr>
              <a:buSzPct val="129000"/>
              <a:buFont typeface="Verdana" panose="020B0604030504040204" pitchFamily="34" charset="0"/>
              <a:buAutoNum type="romanUcPeriod" startAt="2"/>
            </a:pPr>
            <a:r>
              <a:rPr lang="uk-UA" altLang="ru-RU" b="1">
                <a:latin typeface="Times New Roman" panose="02020603050405020304" pitchFamily="18" charset="0"/>
              </a:rPr>
              <a:t> найменша частота </a:t>
            </a:r>
            <a:r>
              <a:rPr lang="uk-UA" altLang="ru-RU" b="1">
                <a:latin typeface="Times New Roman" panose="02020603050405020304" pitchFamily="18" charset="0"/>
                <a:sym typeface="Symbol" panose="05050102010706020507" pitchFamily="18" charset="2"/>
              </a:rPr>
              <a:t></a:t>
            </a:r>
            <a:r>
              <a:rPr lang="uk-UA" altLang="ru-RU" b="1" baseline="-25000">
                <a:latin typeface="Times New Roman" panose="02020603050405020304" pitchFamily="18" charset="0"/>
              </a:rPr>
              <a:t>min </a:t>
            </a:r>
            <a:r>
              <a:rPr lang="en-US" altLang="ru-RU" b="1">
                <a:latin typeface="Times New Roman" panose="02020603050405020304" pitchFamily="18" charset="0"/>
              </a:rPr>
              <a:t>– </a:t>
            </a:r>
            <a:r>
              <a:rPr lang="uk-UA" altLang="ru-RU" b="1">
                <a:latin typeface="Times New Roman" panose="02020603050405020304" pitchFamily="18" charset="0"/>
              </a:rPr>
              <a:t>червона межа фотоефекту </a:t>
            </a:r>
          </a:p>
          <a:p>
            <a:pPr marL="273050" indent="82550" eaLnBrk="1" hangingPunct="1">
              <a:lnSpc>
                <a:spcPct val="80000"/>
              </a:lnSpc>
              <a:spcBef>
                <a:spcPct val="50000"/>
              </a:spcBef>
              <a:buClr>
                <a:srgbClr val="C00000"/>
              </a:buClr>
              <a:buSzPct val="129000"/>
              <a:buFont typeface="Wingdings 2" panose="05020102010507070707" pitchFamily="18" charset="2"/>
              <a:buNone/>
            </a:pPr>
            <a:r>
              <a:rPr lang="uk-UA" altLang="ru-RU" b="1">
                <a:latin typeface="Times New Roman" panose="02020603050405020304" pitchFamily="18" charset="0"/>
              </a:rPr>
              <a:t>      </a:t>
            </a:r>
          </a:p>
          <a:p>
            <a:pPr marL="273050" indent="82550" eaLnBrk="1" hangingPunct="1">
              <a:lnSpc>
                <a:spcPct val="80000"/>
              </a:lnSpc>
              <a:spcBef>
                <a:spcPct val="50000"/>
              </a:spcBef>
              <a:buClr>
                <a:srgbClr val="C00000"/>
              </a:buClr>
              <a:buSzPct val="129000"/>
              <a:buFont typeface="Wingdings 2" panose="05020102010507070707" pitchFamily="18" charset="2"/>
              <a:buNone/>
            </a:pPr>
            <a:r>
              <a:rPr lang="uk-UA" altLang="ru-RU" b="1">
                <a:latin typeface="Times New Roman" panose="02020603050405020304" pitchFamily="18" charset="0"/>
              </a:rPr>
              <a:t>                         </a:t>
            </a:r>
          </a:p>
        </p:txBody>
      </p:sp>
      <p:graphicFrame>
        <p:nvGraphicFramePr>
          <p:cNvPr id="34821" name="Object 2">
            <a:extLst>
              <a:ext uri="{FF2B5EF4-FFF2-40B4-BE49-F238E27FC236}">
                <a16:creationId xmlns:a16="http://schemas.microsoft.com/office/drawing/2014/main" id="{2C580BEF-0430-4ACD-A71E-300FD80442F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00375" y="3071813"/>
          <a:ext cx="3602038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3" name="Формула" r:id="rId3" imgW="1675673" imgH="393529" progId="Equation.3">
                  <p:embed/>
                </p:oleObj>
              </mc:Choice>
              <mc:Fallback>
                <p:oleObj name="Формула" r:id="rId3" imgW="1675673" imgH="393529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75" y="3071813"/>
                        <a:ext cx="3602038" cy="847725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57150" cmpd="thickThin">
                        <a:solidFill>
                          <a:srgbClr val="9933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2" name="Object 3">
            <a:extLst>
              <a:ext uri="{FF2B5EF4-FFF2-40B4-BE49-F238E27FC236}">
                <a16:creationId xmlns:a16="http://schemas.microsoft.com/office/drawing/2014/main" id="{2D8FDE85-6623-4974-8F3C-EC63C01B21B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5613" y="5214938"/>
          <a:ext cx="5351462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4" name="Формула" r:id="rId5" imgW="2489200" imgH="393700" progId="Equation.3">
                  <p:embed/>
                </p:oleObj>
              </mc:Choice>
              <mc:Fallback>
                <p:oleObj name="Формула" r:id="rId5" imgW="2489200" imgH="3937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613" y="5214938"/>
                        <a:ext cx="5351462" cy="847725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57150" cmpd="thickThin">
                        <a:solidFill>
                          <a:srgbClr val="9933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3" name="Object 5">
            <a:extLst>
              <a:ext uri="{FF2B5EF4-FFF2-40B4-BE49-F238E27FC236}">
                <a16:creationId xmlns:a16="http://schemas.microsoft.com/office/drawing/2014/main" id="{F359A39D-F61E-486A-8207-819BCF7A201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130925" y="4929188"/>
          <a:ext cx="2619375" cy="1230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5" name="Формула" r:id="rId7" imgW="1218671" imgH="571252" progId="Equation.3">
                  <p:embed/>
                </p:oleObj>
              </mc:Choice>
              <mc:Fallback>
                <p:oleObj name="Формула" r:id="rId7" imgW="1218671" imgH="571252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30925" y="4929188"/>
                        <a:ext cx="2619375" cy="1230312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57150" cmpd="thickThin">
                        <a:solidFill>
                          <a:srgbClr val="9933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2D4D1005-28A4-442D-A8BD-0E19FE830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9BE16E-B669-495F-8DBE-A8D234395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805" y="400237"/>
            <a:ext cx="7920038" cy="1491059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uk-UA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Значення відкриття фотоефекту</a:t>
            </a:r>
            <a:br>
              <a:rPr lang="uk-UA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uk-UA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теоретичне</a:t>
            </a:r>
          </a:p>
        </p:txBody>
      </p:sp>
      <p:sp>
        <p:nvSpPr>
          <p:cNvPr id="35843" name="Содержимое 2">
            <a:extLst>
              <a:ext uri="{FF2B5EF4-FFF2-40B4-BE49-F238E27FC236}">
                <a16:creationId xmlns:a16="http://schemas.microsoft.com/office/drawing/2014/main" id="{2586E66D-0EFC-4BC1-99DA-74E69509EE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427" y="1808820"/>
            <a:ext cx="7920038" cy="3240360"/>
          </a:xfrm>
        </p:spPr>
        <p:txBody>
          <a:bodyPr/>
          <a:lstStyle/>
          <a:p>
            <a:r>
              <a:rPr lang="uk-UA" altLang="ru-RU" i="1" dirty="0"/>
              <a:t>Експериментально підтверджена  квантова теорія світла та атому</a:t>
            </a:r>
          </a:p>
          <a:p>
            <a:r>
              <a:rPr lang="uk-UA" altLang="ru-RU" i="1" dirty="0"/>
              <a:t>Обчислена стала Планка з експерименту- підтверджена правильності квантової теорії світла</a:t>
            </a:r>
          </a:p>
          <a:p>
            <a:r>
              <a:rPr lang="uk-UA" altLang="ru-RU" i="1" dirty="0"/>
              <a:t>Розвиток квантової механіки, квантової оптики</a:t>
            </a:r>
          </a:p>
          <a:p>
            <a:endParaRPr lang="uk-UA" altLang="ru-RU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6D3245C-5AAE-46E6-8560-A35B936E4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BA83B8C-BC11-45A5-8FE4-F8ACCC7739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7467" y="4744214"/>
            <a:ext cx="3096344" cy="15502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9BE16E-B669-495F-8DBE-A8D234395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658" y="523119"/>
            <a:ext cx="7736682" cy="129614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uk-UA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Значення відкриття фотоефекту</a:t>
            </a:r>
            <a:br>
              <a:rPr lang="uk-UA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uk-UA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практичне</a:t>
            </a:r>
          </a:p>
        </p:txBody>
      </p:sp>
      <p:sp>
        <p:nvSpPr>
          <p:cNvPr id="35843" name="Содержимое 2">
            <a:extLst>
              <a:ext uri="{FF2B5EF4-FFF2-40B4-BE49-F238E27FC236}">
                <a16:creationId xmlns:a16="http://schemas.microsoft.com/office/drawing/2014/main" id="{2586E66D-0EFC-4BC1-99DA-74E69509EE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036" y="1819263"/>
            <a:ext cx="8064895" cy="2664296"/>
          </a:xfrm>
        </p:spPr>
        <p:txBody>
          <a:bodyPr/>
          <a:lstStyle/>
          <a:p>
            <a:r>
              <a:rPr lang="uk-UA" i="1" dirty="0"/>
              <a:t>Робота  електровакуумних  та напівпровідникових приладів та пристроїв; електронних і газорозрядних елементів; фотоелектронних помножувачів.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6D3245C-5AAE-46E6-8560-A35B936E4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pic>
        <p:nvPicPr>
          <p:cNvPr id="84996" name="Picture 4" descr="Сонячні батареї">
            <a:extLst>
              <a:ext uri="{FF2B5EF4-FFF2-40B4-BE49-F238E27FC236}">
                <a16:creationId xmlns:a16="http://schemas.microsoft.com/office/drawing/2014/main" id="{BD733439-3E8C-4B0D-B932-C284343CE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619" y="4225034"/>
            <a:ext cx="3032969" cy="170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0183F34-15F2-4407-BA5B-6F0F4EB970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6655" y="4225034"/>
            <a:ext cx="3595837" cy="170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328820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CA1728-17D1-47E7-AC7F-167BA1701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5750"/>
            <a:ext cx="8715375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Граф</a:t>
            </a:r>
            <a:r>
              <a:rPr lang="uk-UA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і</a:t>
            </a: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 </a:t>
            </a:r>
            <a:r>
              <a:rPr lang="ru-RU" sz="2800" b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залежності</a:t>
            </a: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кинетичної</a:t>
            </a: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енерії</a:t>
            </a: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b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фотоелектронів</a:t>
            </a: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від</a:t>
            </a: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частоти</a:t>
            </a:r>
            <a:endParaRPr lang="ru-RU" sz="2800" b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6867" name="Picture 2" descr="http://loshkomoiniki.narod.ru/physic/physics/students/allowances/allowance3/lection8/2/image1847.gif">
            <a:extLst>
              <a:ext uri="{FF2B5EF4-FFF2-40B4-BE49-F238E27FC236}">
                <a16:creationId xmlns:a16="http://schemas.microsoft.com/office/drawing/2014/main" id="{5219A343-2B51-4300-9421-6BF727F330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465138"/>
            <a:ext cx="17716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3" descr="http://loshkomoiniki.narod.ru/physic/physics/students/allowances/allowance3/lection8/2/image1848.gif">
            <a:extLst>
              <a:ext uri="{FF2B5EF4-FFF2-40B4-BE49-F238E27FC236}">
                <a16:creationId xmlns:a16="http://schemas.microsoft.com/office/drawing/2014/main" id="{162F93E9-4AF9-4141-987F-DBDCDF023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4394200"/>
            <a:ext cx="211931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4">
            <a:extLst>
              <a:ext uri="{FF2B5EF4-FFF2-40B4-BE49-F238E27FC236}">
                <a16:creationId xmlns:a16="http://schemas.microsoft.com/office/drawing/2014/main" id="{01F47C22-D553-4810-BBB3-EB68F65FE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500188"/>
            <a:ext cx="5035550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Rectangle 6">
            <a:extLst>
              <a:ext uri="{FF2B5EF4-FFF2-40B4-BE49-F238E27FC236}">
                <a16:creationId xmlns:a16="http://schemas.microsoft.com/office/drawing/2014/main" id="{E549BD01-C549-4B3E-AAFF-1B1AF690C7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uk-UA" altLang="ru-RU" sz="1800">
              <a:latin typeface="Constantia" panose="02030602050306030303" pitchFamily="18" charset="0"/>
            </a:endParaRPr>
          </a:p>
        </p:txBody>
      </p:sp>
      <p:sp>
        <p:nvSpPr>
          <p:cNvPr id="36871" name="Rectangle 8">
            <a:extLst>
              <a:ext uri="{FF2B5EF4-FFF2-40B4-BE49-F238E27FC236}">
                <a16:creationId xmlns:a16="http://schemas.microsoft.com/office/drawing/2014/main" id="{A9C30CB0-3AA3-47EB-B87D-1EB252555A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uk-UA" altLang="ru-RU" sz="1800">
              <a:latin typeface="Constantia" panose="02030602050306030303" pitchFamily="18" charset="0"/>
            </a:endParaRPr>
          </a:p>
        </p:txBody>
      </p:sp>
      <p:sp>
        <p:nvSpPr>
          <p:cNvPr id="36872" name="Rectangle 10">
            <a:extLst>
              <a:ext uri="{FF2B5EF4-FFF2-40B4-BE49-F238E27FC236}">
                <a16:creationId xmlns:a16="http://schemas.microsoft.com/office/drawing/2014/main" id="{F59B025A-418F-45E3-87AB-03DECF0DBE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uk-UA" altLang="ru-RU" sz="1800">
              <a:latin typeface="Constantia" panose="02030602050306030303" pitchFamily="18" charset="0"/>
            </a:endParaRPr>
          </a:p>
        </p:txBody>
      </p:sp>
      <p:sp>
        <p:nvSpPr>
          <p:cNvPr id="36873" name="Rectangle 12">
            <a:extLst>
              <a:ext uri="{FF2B5EF4-FFF2-40B4-BE49-F238E27FC236}">
                <a16:creationId xmlns:a16="http://schemas.microsoft.com/office/drawing/2014/main" id="{ECCC8095-7F6F-42A8-BC1A-A2BD8690CA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uk-UA" altLang="ru-RU" sz="1800">
              <a:latin typeface="Constantia" panose="02030602050306030303" pitchFamily="18" charset="0"/>
            </a:endParaRPr>
          </a:p>
        </p:txBody>
      </p:sp>
      <p:sp>
        <p:nvSpPr>
          <p:cNvPr id="36874" name="Rectangle 14">
            <a:extLst>
              <a:ext uri="{FF2B5EF4-FFF2-40B4-BE49-F238E27FC236}">
                <a16:creationId xmlns:a16="http://schemas.microsoft.com/office/drawing/2014/main" id="{80F50390-B01E-4774-9AB0-D6407C7E4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uk-UA" altLang="ru-RU" sz="1800">
              <a:latin typeface="Constantia" panose="02030602050306030303" pitchFamily="18" charset="0"/>
            </a:endParaRPr>
          </a:p>
        </p:txBody>
      </p:sp>
      <p:sp>
        <p:nvSpPr>
          <p:cNvPr id="36875" name="Rectangle 16">
            <a:extLst>
              <a:ext uri="{FF2B5EF4-FFF2-40B4-BE49-F238E27FC236}">
                <a16:creationId xmlns:a16="http://schemas.microsoft.com/office/drawing/2014/main" id="{0D9A6004-CED8-4459-80A5-8DA6F7646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uk-UA" altLang="ru-RU" sz="1800">
              <a:latin typeface="Constantia" panose="02030602050306030303" pitchFamily="18" charset="0"/>
            </a:endParaRPr>
          </a:p>
        </p:txBody>
      </p:sp>
      <p:graphicFrame>
        <p:nvGraphicFramePr>
          <p:cNvPr id="36876" name="Содержимое 15">
            <a:extLst>
              <a:ext uri="{FF2B5EF4-FFF2-40B4-BE49-F238E27FC236}">
                <a16:creationId xmlns:a16="http://schemas.microsoft.com/office/drawing/2014/main" id="{B17DC3C7-5971-4984-B91B-55412328F348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6072188" y="1714500"/>
          <a:ext cx="2405062" cy="185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4" name="Формула" r:id="rId6" imgW="723586" imgH="558558" progId="Equation.3">
                  <p:embed/>
                </p:oleObj>
              </mc:Choice>
              <mc:Fallback>
                <p:oleObj name="Формула" r:id="rId6" imgW="723586" imgH="558558" progId="Equation.3">
                  <p:embed/>
                  <p:pic>
                    <p:nvPicPr>
                      <p:cNvPr id="0" name="Содержимое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2188" y="1714500"/>
                        <a:ext cx="2405062" cy="1857375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57150" cmpd="thinThick">
                        <a:solidFill>
                          <a:srgbClr val="993366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77" name="Object 17">
            <a:extLst>
              <a:ext uri="{FF2B5EF4-FFF2-40B4-BE49-F238E27FC236}">
                <a16:creationId xmlns:a16="http://schemas.microsoft.com/office/drawing/2014/main" id="{4D8C467D-1866-48D6-BF27-EC1A7781243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2938" y="4929188"/>
          <a:ext cx="4838700" cy="1209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5" name="Формула" r:id="rId8" imgW="1676400" imgH="419100" progId="Equation.3">
                  <p:embed/>
                </p:oleObj>
              </mc:Choice>
              <mc:Fallback>
                <p:oleObj name="Формула" r:id="rId8" imgW="1676400" imgH="4191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38" y="4929188"/>
                        <a:ext cx="4838700" cy="1209675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57150" cmpd="thinThick">
                        <a:solidFill>
                          <a:srgbClr val="993366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C24281A-B5A9-4CAD-9E8B-337FD39FC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4B8A3E1C-7EC5-4E42-9566-4ECD32B16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uk-UA" altLang="ru-RU" sz="1800">
              <a:latin typeface="Constantia" panose="02030602050306030303" pitchFamily="18" charset="0"/>
            </a:endParaRPr>
          </a:p>
        </p:txBody>
      </p:sp>
      <p:pic>
        <p:nvPicPr>
          <p:cNvPr id="10246" name="Picture 4">
            <a:extLst>
              <a:ext uri="{FF2B5EF4-FFF2-40B4-BE49-F238E27FC236}">
                <a16:creationId xmlns:a16="http://schemas.microsoft.com/office/drawing/2014/main" id="{FAD07C2A-2142-4B45-ACEB-5A8FC27E71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7"/>
          <a:stretch/>
        </p:blipFill>
        <p:spPr bwMode="auto">
          <a:xfrm>
            <a:off x="464210" y="1736812"/>
            <a:ext cx="4913250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242" name="Object 5">
            <a:extLst>
              <a:ext uri="{FF2B5EF4-FFF2-40B4-BE49-F238E27FC236}">
                <a16:creationId xmlns:a16="http://schemas.microsoft.com/office/drawing/2014/main" id="{3C64A78C-5BB7-4372-8BB8-D145321D7CE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5523449"/>
              </p:ext>
            </p:extLst>
          </p:nvPr>
        </p:nvGraphicFramePr>
        <p:xfrm>
          <a:off x="5627357" y="1428750"/>
          <a:ext cx="3286125" cy="471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8" name="Формула" r:id="rId5" imgW="2032000" imgH="2603500" progId="Equation.3">
                  <p:embed/>
                </p:oleObj>
              </mc:Choice>
              <mc:Fallback>
                <p:oleObj name="Формула" r:id="rId5" imgW="2032000" imgH="26035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7357" y="1428750"/>
                        <a:ext cx="3286125" cy="471487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175">
                        <a:solidFill>
                          <a:srgbClr val="993366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Заголовок 1">
            <a:extLst>
              <a:ext uri="{FF2B5EF4-FFF2-40B4-BE49-F238E27FC236}">
                <a16:creationId xmlns:a16="http://schemas.microsoft.com/office/drawing/2014/main" id="{20AEEFB6-F6CA-449B-8219-4945807C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313" y="142875"/>
            <a:ext cx="8929687" cy="1285875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ru-RU" sz="3000" b="0" i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Визначення</a:t>
            </a:r>
            <a:r>
              <a:rPr lang="ru-RU" sz="3000" b="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3000" b="0" i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сталої</a:t>
            </a:r>
            <a:r>
              <a:rPr lang="ru-RU" sz="3000" b="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Планка </a:t>
            </a:r>
            <a:br>
              <a:rPr lang="ru-RU" sz="3000" b="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000" b="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 </a:t>
            </a:r>
            <a:r>
              <a:rPr lang="ru-RU" sz="3000" b="0" i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графіком</a:t>
            </a:r>
            <a:r>
              <a:rPr lang="ru-RU" sz="3000" b="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000" b="0" i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Ек=</a:t>
            </a:r>
            <a:r>
              <a:rPr lang="en-US" sz="3000" b="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ru-RU" sz="3000" b="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l-GR" sz="3000" b="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ν</a:t>
            </a:r>
            <a:r>
              <a:rPr lang="ru-RU" sz="3000" b="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3000" b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1F71E34B-CB83-4430-A15A-B2CADD4D0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B05ED195-4E5C-4546-831F-E14FFD0C4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38" y="214313"/>
            <a:ext cx="8183562" cy="10509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Аналіз</a:t>
            </a: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залежності</a:t>
            </a: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2800" b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швидкості</a:t>
            </a: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V(max) </a:t>
            </a: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фотоэлектронов </a:t>
            </a:r>
            <a:r>
              <a:rPr lang="ru-RU" sz="2800" b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від</a:t>
            </a: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довжини</a:t>
            </a: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хвилі</a:t>
            </a: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опромінюючого</a:t>
            </a:r>
            <a:r>
              <a:rPr lang="ru-RU" sz="28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світла</a:t>
            </a:r>
            <a:endParaRPr lang="ru-RU" sz="2800" b="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5299" name="Object 5">
            <a:extLst>
              <a:ext uri="{FF2B5EF4-FFF2-40B4-BE49-F238E27FC236}">
                <a16:creationId xmlns:a16="http://schemas.microsoft.com/office/drawing/2014/main" id="{C770F389-5965-4B34-9553-9AB13E1F6F5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00313" y="1428750"/>
          <a:ext cx="3836987" cy="471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3" name="Формула" r:id="rId3" imgW="1955800" imgH="2146300" progId="Equation.3">
                  <p:embed/>
                </p:oleObj>
              </mc:Choice>
              <mc:Fallback>
                <p:oleObj name="Формула" r:id="rId3" imgW="1955800" imgH="21463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0313" y="1428750"/>
                        <a:ext cx="3836987" cy="471487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175">
                        <a:solidFill>
                          <a:srgbClr val="993366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6C02D847-0A07-4B80-BF1C-EC64A8D3A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E4787C-BD18-4950-B61E-88475B93B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260648"/>
            <a:ext cx="8183880" cy="1051560"/>
          </a:xfrm>
        </p:spPr>
        <p:txBody>
          <a:bodyPr>
            <a:normAutofit/>
          </a:bodyPr>
          <a:lstStyle/>
          <a:p>
            <a:r>
              <a:rPr lang="uk-UA" b="0" dirty="0">
                <a:solidFill>
                  <a:srgbClr val="C00000"/>
                </a:solidFill>
              </a:rPr>
              <a:t>Закріплення знань</a:t>
            </a:r>
            <a:endParaRPr lang="uk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B0684B4-A28A-4149-BF14-20E708279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" y="1484784"/>
            <a:ext cx="8183880" cy="4187952"/>
          </a:xfrm>
        </p:spPr>
        <p:txBody>
          <a:bodyPr/>
          <a:lstStyle/>
          <a:p>
            <a:pPr marL="0" indent="0">
              <a:buNone/>
            </a:pPr>
            <a:r>
              <a:rPr lang="ru-RU" dirty="0" err="1">
                <a:solidFill>
                  <a:srgbClr val="C00000"/>
                </a:solidFill>
              </a:rPr>
              <a:t>Тренуйся</a:t>
            </a:r>
            <a:r>
              <a:rPr lang="ru-RU" dirty="0">
                <a:solidFill>
                  <a:srgbClr val="C00000"/>
                </a:solidFill>
              </a:rPr>
              <a:t>, </a:t>
            </a:r>
            <a:r>
              <a:rPr lang="ru-RU" dirty="0" err="1">
                <a:solidFill>
                  <a:srgbClr val="C00000"/>
                </a:solidFill>
              </a:rPr>
              <a:t>міркуй</a:t>
            </a:r>
            <a:r>
              <a:rPr lang="ru-RU" dirty="0">
                <a:solidFill>
                  <a:srgbClr val="C00000"/>
                </a:solidFill>
              </a:rPr>
              <a:t>, </a:t>
            </a:r>
            <a:r>
              <a:rPr lang="ru-RU" dirty="0" err="1">
                <a:solidFill>
                  <a:srgbClr val="C00000"/>
                </a:solidFill>
              </a:rPr>
              <a:t>запам’ятовуй</a:t>
            </a:r>
            <a:r>
              <a:rPr lang="ru-RU" dirty="0"/>
              <a:t>:</a:t>
            </a:r>
          </a:p>
          <a:p>
            <a:pPr marL="0" indent="0">
              <a:buNone/>
            </a:pPr>
            <a:r>
              <a:rPr lang="en-US" dirty="0"/>
              <a:t>https://learningapps.org/32310901</a:t>
            </a:r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52E1761-4458-4F01-94BD-22C80F476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76CE9F9-3A63-40BE-BA1A-4420DF6438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835" y="2761484"/>
            <a:ext cx="3083828" cy="3083828"/>
          </a:xfrm>
          <a:prstGeom prst="rect">
            <a:avLst/>
          </a:prstGeom>
        </p:spPr>
      </p:pic>
      <p:pic>
        <p:nvPicPr>
          <p:cNvPr id="40962" name="Picture 2" descr="7 вопросов физики, которые все еще остаются без ответа">
            <a:hlinkClick r:id="rId3"/>
            <a:extLst>
              <a:ext uri="{FF2B5EF4-FFF2-40B4-BE49-F238E27FC236}">
                <a16:creationId xmlns:a16="http://schemas.microsoft.com/office/drawing/2014/main" id="{435661C0-500D-4084-A3AE-4113746B9B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189" y="2761484"/>
            <a:ext cx="3947532" cy="219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2240833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ED767A-B9DD-4E1A-8FF4-F940123B2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68" y="476672"/>
            <a:ext cx="8183880" cy="800461"/>
          </a:xfrm>
        </p:spPr>
        <p:txBody>
          <a:bodyPr>
            <a:normAutofit/>
          </a:bodyPr>
          <a:lstStyle/>
          <a:p>
            <a:r>
              <a:rPr lang="uk-UA" b="0" dirty="0">
                <a:solidFill>
                  <a:srgbClr val="C00000"/>
                </a:solidFill>
              </a:rPr>
              <a:t>Закріплення знань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D9A68E-C817-4A7E-8F86-E793F0174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" y="1484784"/>
            <a:ext cx="8183880" cy="4132728"/>
          </a:xfrm>
        </p:spPr>
        <p:txBody>
          <a:bodyPr/>
          <a:lstStyle/>
          <a:p>
            <a:pPr marL="0" indent="0">
              <a:buNone/>
            </a:pPr>
            <a:r>
              <a:rPr lang="uk-UA" dirty="0">
                <a:solidFill>
                  <a:srgbClr val="C00000"/>
                </a:solidFill>
              </a:rPr>
              <a:t>Виконай у зошиті: </a:t>
            </a:r>
            <a:endParaRPr lang="ru-RU" i="1" dirty="0"/>
          </a:p>
          <a:p>
            <a:r>
              <a:rPr lang="ru-RU" sz="2400" i="1" dirty="0"/>
              <a:t>Яка </a:t>
            </a:r>
            <a:r>
              <a:rPr lang="ru-RU" sz="2400" i="1" dirty="0" err="1"/>
              <a:t>довжина</a:t>
            </a:r>
            <a:r>
              <a:rPr lang="ru-RU" sz="2400" i="1" dirty="0"/>
              <a:t> </a:t>
            </a:r>
            <a:r>
              <a:rPr lang="ru-RU" sz="2400" i="1" dirty="0" err="1"/>
              <a:t>хвилі</a:t>
            </a:r>
            <a:r>
              <a:rPr lang="ru-RU" sz="2400" i="1" dirty="0"/>
              <a:t>  фотона, </a:t>
            </a:r>
            <a:r>
              <a:rPr lang="ru-RU" sz="2400" i="1" dirty="0" err="1"/>
              <a:t>енергія</a:t>
            </a:r>
            <a:r>
              <a:rPr lang="ru-RU" sz="2400" i="1" dirty="0"/>
              <a:t> </a:t>
            </a:r>
            <a:r>
              <a:rPr lang="ru-RU" sz="2400" i="1" dirty="0" err="1"/>
              <a:t>якого</a:t>
            </a:r>
            <a:r>
              <a:rPr lang="ru-RU" sz="2400" i="1" dirty="0"/>
              <a:t> 2,2 </a:t>
            </a:r>
            <a:r>
              <a:rPr lang="ru-RU" sz="2400" i="1" dirty="0" err="1"/>
              <a:t>еВ</a:t>
            </a:r>
            <a:r>
              <a:rPr lang="ru-RU" sz="2400" i="1" dirty="0"/>
              <a:t> ?</a:t>
            </a:r>
          </a:p>
          <a:p>
            <a:r>
              <a:rPr lang="ru-RU" sz="2400" i="1" dirty="0" err="1"/>
              <a:t>Знайдіть</a:t>
            </a:r>
            <a:r>
              <a:rPr lang="ru-RU" sz="2400" i="1" dirty="0"/>
              <a:t> </a:t>
            </a:r>
            <a:r>
              <a:rPr lang="ru-RU" sz="2400" i="1" dirty="0" err="1"/>
              <a:t>енергію</a:t>
            </a:r>
            <a:r>
              <a:rPr lang="ru-RU" sz="2400" i="1" dirty="0"/>
              <a:t> фотона  </a:t>
            </a:r>
            <a:r>
              <a:rPr lang="ru-RU" sz="2400" i="1" dirty="0" err="1"/>
              <a:t>випромінювання</a:t>
            </a:r>
            <a:r>
              <a:rPr lang="ru-RU" sz="2400" i="1" dirty="0"/>
              <a:t> зеленого </a:t>
            </a:r>
            <a:r>
              <a:rPr lang="ru-RU" sz="2400" i="1" dirty="0" err="1"/>
              <a:t>світла</a:t>
            </a:r>
            <a:r>
              <a:rPr lang="ru-RU" sz="2400" i="1" dirty="0"/>
              <a:t>, </a:t>
            </a:r>
            <a:r>
              <a:rPr lang="ru-RU" sz="2400" i="1" dirty="0" err="1"/>
              <a:t>довжина</a:t>
            </a:r>
            <a:r>
              <a:rPr lang="ru-RU" sz="2400" i="1" dirty="0"/>
              <a:t> </a:t>
            </a:r>
            <a:r>
              <a:rPr lang="ru-RU" sz="2400" i="1" dirty="0" err="1"/>
              <a:t>хвилі</a:t>
            </a:r>
            <a:r>
              <a:rPr lang="ru-RU" sz="2400" i="1" dirty="0"/>
              <a:t> </a:t>
            </a:r>
            <a:r>
              <a:rPr lang="ru-RU" sz="2400" i="1" dirty="0" err="1"/>
              <a:t>якого</a:t>
            </a:r>
            <a:r>
              <a:rPr lang="ru-RU" sz="2400" i="1" dirty="0"/>
              <a:t> 520 </a:t>
            </a:r>
            <a:r>
              <a:rPr lang="ru-RU" sz="2400" i="1" dirty="0" err="1"/>
              <a:t>нм</a:t>
            </a:r>
            <a:r>
              <a:rPr lang="ru-RU" sz="2400" i="1" dirty="0"/>
              <a:t>. </a:t>
            </a:r>
          </a:p>
          <a:p>
            <a:r>
              <a:rPr lang="ru-RU" sz="2400" i="1" dirty="0" err="1"/>
              <a:t>Визначте</a:t>
            </a:r>
            <a:r>
              <a:rPr lang="ru-RU" sz="2400" i="1" dirty="0"/>
              <a:t> </a:t>
            </a:r>
            <a:r>
              <a:rPr lang="ru-RU" sz="2400" i="1" dirty="0" err="1"/>
              <a:t>імпульс</a:t>
            </a:r>
            <a:r>
              <a:rPr lang="ru-RU" sz="2400" i="1" dirty="0"/>
              <a:t> фотона </a:t>
            </a:r>
            <a:r>
              <a:rPr lang="ru-RU" sz="2400" i="1" dirty="0" err="1"/>
              <a:t>випромінювання</a:t>
            </a:r>
            <a:r>
              <a:rPr lang="ru-RU" sz="2400" i="1" dirty="0"/>
              <a:t>, </a:t>
            </a:r>
            <a:r>
              <a:rPr lang="ru-RU" sz="2400" i="1" dirty="0" err="1"/>
              <a:t>довжина</a:t>
            </a:r>
            <a:r>
              <a:rPr lang="ru-RU" sz="2400" i="1" dirty="0"/>
              <a:t> </a:t>
            </a:r>
            <a:r>
              <a:rPr lang="ru-RU" sz="2400" i="1" dirty="0" err="1"/>
              <a:t>хвилі</a:t>
            </a:r>
            <a:r>
              <a:rPr lang="ru-RU" sz="2400" i="1" dirty="0"/>
              <a:t> </a:t>
            </a:r>
            <a:r>
              <a:rPr lang="ru-RU" sz="2400" i="1" dirty="0" err="1"/>
              <a:t>якого</a:t>
            </a:r>
            <a:r>
              <a:rPr lang="ru-RU" sz="2400" i="1" dirty="0"/>
              <a:t> становить  44 </a:t>
            </a:r>
            <a:r>
              <a:rPr lang="ru-RU" sz="2400" i="1" dirty="0" err="1"/>
              <a:t>нм</a:t>
            </a:r>
            <a:r>
              <a:rPr lang="ru-RU" sz="2400" i="1" dirty="0"/>
              <a:t>. </a:t>
            </a:r>
          </a:p>
          <a:p>
            <a:r>
              <a:rPr lang="ru-RU" sz="2400" i="1" dirty="0" err="1"/>
              <a:t>Визначте</a:t>
            </a:r>
            <a:r>
              <a:rPr lang="ru-RU" sz="2400" i="1" dirty="0"/>
              <a:t> </a:t>
            </a:r>
            <a:r>
              <a:rPr lang="ru-RU" sz="2400" i="1" dirty="0" err="1"/>
              <a:t>імпульс</a:t>
            </a:r>
            <a:r>
              <a:rPr lang="ru-RU" sz="2400" i="1" dirty="0"/>
              <a:t> фотона  </a:t>
            </a:r>
            <a:r>
              <a:rPr lang="ru-RU" sz="2400" i="1" dirty="0" err="1"/>
              <a:t>ультрафіолетового</a:t>
            </a:r>
            <a:r>
              <a:rPr lang="ru-RU" sz="2400" i="1" dirty="0"/>
              <a:t> </a:t>
            </a:r>
            <a:r>
              <a:rPr lang="ru-RU" sz="2400" i="1" dirty="0" err="1"/>
              <a:t>випромінювання</a:t>
            </a:r>
            <a:r>
              <a:rPr lang="ru-RU" sz="2400" i="1" dirty="0"/>
              <a:t>  </a:t>
            </a:r>
            <a:r>
              <a:rPr lang="ru-RU" sz="2400" i="1" dirty="0" err="1"/>
              <a:t>світла</a:t>
            </a:r>
            <a:r>
              <a:rPr lang="ru-RU" sz="2400" i="1" dirty="0"/>
              <a:t>, частота  </a:t>
            </a:r>
            <a:r>
              <a:rPr lang="ru-RU" sz="2400" i="1" dirty="0" err="1"/>
              <a:t>якого</a:t>
            </a:r>
            <a:r>
              <a:rPr lang="ru-RU" sz="2400" i="1" dirty="0"/>
              <a:t> становить  905 ТГц.</a:t>
            </a:r>
            <a:endParaRPr lang="uk-UA" sz="2400" i="1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F89C397-0A38-4C6D-B3B3-EC6E883E7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  <p:extLst>
      <p:ext uri="{BB962C8B-B14F-4D97-AF65-F5344CB8AC3E}">
        <p14:creationId xmlns:p14="http://schemas.microsoft.com/office/powerpoint/2010/main" val="3282372915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>
            <a:extLst>
              <a:ext uri="{FF2B5EF4-FFF2-40B4-BE49-F238E27FC236}">
                <a16:creationId xmlns:a16="http://schemas.microsoft.com/office/drawing/2014/main" id="{6AF124DD-EC49-47F9-8F27-E1EC462979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5366651"/>
              </p:ext>
            </p:extLst>
          </p:nvPr>
        </p:nvGraphicFramePr>
        <p:xfrm>
          <a:off x="0" y="142875"/>
          <a:ext cx="9144000" cy="6998448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9470">
                <a:tc gridSpan="2">
                  <a:txBody>
                    <a:bodyPr/>
                    <a:lstStyle/>
                    <a:p>
                      <a:pPr algn="ctr"/>
                      <a:r>
                        <a:rPr lang="uk-UA" sz="2400" b="0" i="0" spc="30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Arial" pitchFamily="34" charset="0"/>
                        </a:rPr>
                        <a:t>Робота у групах</a:t>
                      </a:r>
                    </a:p>
                    <a:p>
                      <a:pPr algn="ctr"/>
                      <a:r>
                        <a:rPr lang="uk-UA" sz="2400" b="0" i="0" spc="30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Arial" pitchFamily="34" charset="0"/>
                        </a:rPr>
                        <a:t>Обміркуйте з однокласниками</a:t>
                      </a:r>
                      <a:endParaRPr lang="uk-UA" sz="2400" b="0" i="0" spc="30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T="45724" marB="45724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uk-UA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9470"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І варіант</a:t>
                      </a:r>
                    </a:p>
                  </a:txBody>
                  <a:tcPr marT="45724" marB="45724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/>
                        <a:t>ІІ варіант</a:t>
                      </a:r>
                    </a:p>
                  </a:txBody>
                  <a:tcPr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6010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noProof="0" dirty="0"/>
                        <a:t>Суть</a:t>
                      </a:r>
                      <a:r>
                        <a:rPr lang="uk-UA" sz="2000" baseline="0" noProof="0" dirty="0"/>
                        <a:t> гіпотези Планка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baseline="0" noProof="0" dirty="0"/>
                        <a:t> формула ħ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noProof="0" dirty="0"/>
                        <a:t>Формула енергії кванта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noProof="0" dirty="0"/>
                        <a:t>λ( </a:t>
                      </a:r>
                      <a:r>
                        <a:rPr lang="uk-UA" sz="2000" noProof="0" dirty="0" err="1"/>
                        <a:t>Е,ν</a:t>
                      </a:r>
                      <a:r>
                        <a:rPr lang="uk-UA" sz="2000" noProof="0" dirty="0"/>
                        <a:t>)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noProof="0" dirty="0"/>
                        <a:t>Імпульс кванта (λ), (ν)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noProof="0" dirty="0"/>
                        <a:t>Маса спокої фотона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noProof="0" dirty="0"/>
                        <a:t>Явище</a:t>
                      </a:r>
                      <a:r>
                        <a:rPr lang="uk-UA" sz="2000" baseline="0" noProof="0" dirty="0"/>
                        <a:t> фотоефекту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baseline="0" noProof="0" dirty="0"/>
                        <a:t>Е(кін) за рівнянням </a:t>
                      </a:r>
                      <a:r>
                        <a:rPr lang="uk-UA" sz="2000" baseline="0" noProof="0" dirty="0" err="1"/>
                        <a:t>фефекту</a:t>
                      </a:r>
                      <a:endParaRPr lang="uk-UA" sz="2000" baseline="0" noProof="0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baseline="0" noProof="0" dirty="0"/>
                        <a:t>Чи залежить І(нас) від ν світла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uk-UA" sz="2000" baseline="0" noProof="0" dirty="0"/>
                        <a:t>Чи залежить Е(кін) електронів  від інтенсивності світла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uk-UA" sz="2000" baseline="0" noProof="0" dirty="0"/>
                        <a:t>Що називають червоною межею фотоефекта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baseline="0" noProof="0" dirty="0"/>
                        <a:t>Від чого залежить значення запірної напруги . Показати точку на графіку</a:t>
                      </a:r>
                      <a:endParaRPr lang="uk-UA" sz="2000" noProof="0" dirty="0"/>
                    </a:p>
                  </a:txBody>
                  <a:tcPr marT="45724" marB="45724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noProof="0" dirty="0"/>
                        <a:t>Квант світла-це…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noProof="0" dirty="0"/>
                        <a:t>Числове значення</a:t>
                      </a:r>
                      <a:r>
                        <a:rPr lang="uk-UA" sz="2000" baseline="0" noProof="0" dirty="0"/>
                        <a:t> Планка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baseline="0" noProof="0" dirty="0"/>
                        <a:t>Зв’язок маси та енергії кванта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noProof="0" dirty="0"/>
                        <a:t>λ(m,ν)</a:t>
                      </a:r>
                      <a:endParaRPr lang="uk-UA" sz="2000" baseline="0" noProof="0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baseline="0" noProof="0" dirty="0"/>
                        <a:t>Маса кванта </a:t>
                      </a:r>
                      <a:r>
                        <a:rPr lang="uk-UA" sz="2000" noProof="0" dirty="0"/>
                        <a:t>(λ), (ν)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baseline="0" noProof="0" dirty="0"/>
                        <a:t>Швидкість фотона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baseline="0" noProof="0" dirty="0"/>
                        <a:t>Схема досліду </a:t>
                      </a:r>
                      <a:r>
                        <a:rPr lang="uk-UA" sz="2000" baseline="0" noProof="0" dirty="0" err="1"/>
                        <a:t>Столєтова</a:t>
                      </a:r>
                      <a:endParaRPr lang="uk-UA" sz="2000" baseline="0" noProof="0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baseline="0" noProof="0" dirty="0"/>
                        <a:t>Рівняння фотоефекту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baseline="0" noProof="0" dirty="0"/>
                        <a:t>Чи залежить І(нас) від інтенсивності світла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baseline="0" noProof="0" dirty="0"/>
                        <a:t>Чи залежить Е(кін) електронів від ν світла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baseline="0" noProof="0" dirty="0"/>
                        <a:t>Від чого залежить червона межа фотоефекта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uk-UA" sz="2000" baseline="0" noProof="0" dirty="0"/>
                        <a:t>Чому фотострум існує за відсутності напруги на електродах. Показати точку на графіку</a:t>
                      </a:r>
                      <a:endParaRPr lang="uk-UA" sz="2000" noProof="0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0DE54A24-E054-4A58-8ADE-D0B3C75A3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Новгород-Сіверський ліцей №1. Олена Бельдяга 2023</a:t>
            </a: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915</TotalTime>
  <Words>1432</Words>
  <Application>Microsoft Office PowerPoint</Application>
  <PresentationFormat>Экран (4:3)</PresentationFormat>
  <Paragraphs>238</Paragraphs>
  <Slides>30</Slides>
  <Notes>4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30</vt:i4>
      </vt:variant>
    </vt:vector>
  </HeadingPairs>
  <TitlesOfParts>
    <vt:vector size="44" baseType="lpstr">
      <vt:lpstr>Arial</vt:lpstr>
      <vt:lpstr>Calibri</vt:lpstr>
      <vt:lpstr>Constantia</vt:lpstr>
      <vt:lpstr>Gill Sans MT</vt:lpstr>
      <vt:lpstr>Montserrat</vt:lpstr>
      <vt:lpstr>Times New Roman</vt:lpstr>
      <vt:lpstr>unset</vt:lpstr>
      <vt:lpstr>Verdana</vt:lpstr>
      <vt:lpstr>Wingdings</vt:lpstr>
      <vt:lpstr>Wingdings 2</vt:lpstr>
      <vt:lpstr>Аспект</vt:lpstr>
      <vt:lpstr>Формула</vt:lpstr>
      <vt:lpstr>Bitmap Image</vt:lpstr>
      <vt:lpstr>Image</vt:lpstr>
      <vt:lpstr>Квантові властивості світла ФОТОН.ФОТОЕФЕКТ </vt:lpstr>
      <vt:lpstr>Зміст</vt:lpstr>
      <vt:lpstr>Презентация PowerPoint</vt:lpstr>
      <vt:lpstr>Планк Макс ( 1858-1947) </vt:lpstr>
      <vt:lpstr>Презентация PowerPoint</vt:lpstr>
      <vt:lpstr>Альберт Ейнштейн (1879-1955)</vt:lpstr>
      <vt:lpstr>Артур Холли Комптон (1892-1962)</vt:lpstr>
      <vt:lpstr>ФОТОН-елементарна частинка </vt:lpstr>
      <vt:lpstr>Презентация PowerPoint</vt:lpstr>
      <vt:lpstr>ФОТОН</vt:lpstr>
      <vt:lpstr>Презентация PowerPoint</vt:lpstr>
      <vt:lpstr>Герц Генрих (1857-1894)</vt:lpstr>
      <vt:lpstr>Столетов Олександр Григорович (1839-1896 ) </vt:lpstr>
      <vt:lpstr>Презентация PowerPoint</vt:lpstr>
      <vt:lpstr> V-A характеристика фотоефекту </vt:lpstr>
      <vt:lpstr> V-A характеристика фотоефекту </vt:lpstr>
      <vt:lpstr>Залежність числа вибитих електронів від світлового потоку.</vt:lpstr>
      <vt:lpstr>Вплив спектрального складу світла</vt:lpstr>
      <vt:lpstr>Закони фотоефекту:</vt:lpstr>
      <vt:lpstr>Робота виходу електрона з металу</vt:lpstr>
      <vt:lpstr>Рівняння Ейнштейна для фотоефекту</vt:lpstr>
      <vt:lpstr>Закони фотоефекту у квантовій теорії:</vt:lpstr>
      <vt:lpstr>Значення відкриття фотоефекту теоретичне</vt:lpstr>
      <vt:lpstr>Значення відкриття фотоефекту практичне</vt:lpstr>
      <vt:lpstr>Графік залежності кинетичної енерії  фотоелектронів від частоти</vt:lpstr>
      <vt:lpstr>Визначення  сталої Планка  за графіком Ек=f(ν)</vt:lpstr>
      <vt:lpstr>Аналіз залежності  швидкості V(max) фотоэлектронов від довжини хвилі опромінюючого світла</vt:lpstr>
      <vt:lpstr>Закріплення знань</vt:lpstr>
      <vt:lpstr>Закріплення знань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Zver</dc:creator>
  <cp:lastModifiedBy>Олена Бельдяга</cp:lastModifiedBy>
  <cp:revision>126</cp:revision>
  <dcterms:created xsi:type="dcterms:W3CDTF">2011-01-28T07:46:33Z</dcterms:created>
  <dcterms:modified xsi:type="dcterms:W3CDTF">2023-10-31T16:51:15Z</dcterms:modified>
</cp:coreProperties>
</file>