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96" r:id="rId6"/>
    <p:sldId id="295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2" autoAdjust="0"/>
    <p:restoredTop sz="94660"/>
  </p:normalViewPr>
  <p:slideViewPr>
    <p:cSldViewPr snapToGrid="0">
      <p:cViewPr varScale="1">
        <p:scale>
          <a:sx n="65" d="100"/>
          <a:sy n="65" d="100"/>
        </p:scale>
        <p:origin x="29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87473B-3A2C-43D1-9205-4830894EA1F7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E9AD4DF-E42D-4914-A8A2-418899E59989}">
      <dgm:prSet phldrT="[Текст]"/>
      <dgm:spPr/>
      <dgm:t>
        <a:bodyPr/>
        <a:lstStyle/>
        <a:p>
          <a:r>
            <a:rPr lang="uk-UA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Деформація</a:t>
          </a:r>
          <a:endParaRPr lang="ru-RU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38C01B-5619-495E-9F56-E894F008E7A5}" type="parTrans" cxnId="{57FC50B3-D962-4A71-A1A3-D71394ABD025}">
      <dgm:prSet/>
      <dgm:spPr/>
      <dgm:t>
        <a:bodyPr/>
        <a:lstStyle/>
        <a:p>
          <a:endParaRPr lang="ru-RU"/>
        </a:p>
      </dgm:t>
    </dgm:pt>
    <dgm:pt modelId="{8CA75F69-B9DC-4576-B1F5-C8040D79DB03}" type="sibTrans" cxnId="{57FC50B3-D962-4A71-A1A3-D71394ABD025}">
      <dgm:prSet/>
      <dgm:spPr/>
      <dgm:t>
        <a:bodyPr/>
        <a:lstStyle/>
        <a:p>
          <a:endParaRPr lang="ru-RU"/>
        </a:p>
      </dgm:t>
    </dgm:pt>
    <dgm:pt modelId="{9BAF1809-3C04-472C-8964-BCC8A549CD5A}">
      <dgm:prSet phldrT="[Текст]"/>
      <dgm:spPr/>
      <dgm:t>
        <a:bodyPr/>
        <a:lstStyle/>
        <a:p>
          <a:r>
            <a:rPr lang="uk-UA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Розтягнення</a:t>
          </a:r>
          <a:endParaRPr lang="ru-RU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37F558-465D-4001-85E7-3666B3ACA29A}" type="parTrans" cxnId="{9933AD59-DE20-4697-B5B8-5AEDFA8200B7}">
      <dgm:prSet/>
      <dgm:spPr/>
      <dgm:t>
        <a:bodyPr/>
        <a:lstStyle/>
        <a:p>
          <a:endParaRPr lang="ru-RU"/>
        </a:p>
      </dgm:t>
    </dgm:pt>
    <dgm:pt modelId="{944A4D18-7A85-4654-BA07-179D36B7B4ED}" type="sibTrans" cxnId="{9933AD59-DE20-4697-B5B8-5AEDFA8200B7}">
      <dgm:prSet/>
      <dgm:spPr/>
      <dgm:t>
        <a:bodyPr/>
        <a:lstStyle/>
        <a:p>
          <a:endParaRPr lang="ru-RU"/>
        </a:p>
      </dgm:t>
    </dgm:pt>
    <dgm:pt modelId="{891D79F9-FC2F-4137-B40F-A7C2E62626A0}">
      <dgm:prSet phldrT="[Текст]"/>
      <dgm:spPr/>
      <dgm:t>
        <a:bodyPr/>
        <a:lstStyle/>
        <a:p>
          <a:r>
            <a:rPr lang="uk-UA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Стиснення</a:t>
          </a:r>
          <a:endParaRPr lang="ru-RU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C4748B-E954-4359-BEDE-B24318A6EAD9}" type="parTrans" cxnId="{F08FC4DF-31C1-44DD-882D-C617AB5CF7D5}">
      <dgm:prSet/>
      <dgm:spPr/>
      <dgm:t>
        <a:bodyPr/>
        <a:lstStyle/>
        <a:p>
          <a:endParaRPr lang="ru-RU"/>
        </a:p>
      </dgm:t>
    </dgm:pt>
    <dgm:pt modelId="{78CEB94B-1E85-433A-9C5E-197FEE640A2B}" type="sibTrans" cxnId="{F08FC4DF-31C1-44DD-882D-C617AB5CF7D5}">
      <dgm:prSet/>
      <dgm:spPr/>
      <dgm:t>
        <a:bodyPr/>
        <a:lstStyle/>
        <a:p>
          <a:endParaRPr lang="ru-RU"/>
        </a:p>
      </dgm:t>
    </dgm:pt>
    <dgm:pt modelId="{2BD10BDE-1977-40A4-B8DE-5B4E2334AEBC}">
      <dgm:prSet/>
      <dgm:spPr/>
      <dgm:t>
        <a:bodyPr/>
        <a:lstStyle/>
        <a:p>
          <a:r>
            <a:rPr lang="uk-UA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Кручення</a:t>
          </a:r>
          <a:endParaRPr lang="ru-RU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8F8DC6-A8C9-473D-A05C-1B1051474E0D}" type="parTrans" cxnId="{563D12BE-EACC-4766-A5EB-9F25D87F244B}">
      <dgm:prSet/>
      <dgm:spPr/>
      <dgm:t>
        <a:bodyPr/>
        <a:lstStyle/>
        <a:p>
          <a:endParaRPr lang="ru-RU"/>
        </a:p>
      </dgm:t>
    </dgm:pt>
    <dgm:pt modelId="{AD831BB2-7F2F-4D9D-815B-04CF8385AAD5}" type="sibTrans" cxnId="{563D12BE-EACC-4766-A5EB-9F25D87F244B}">
      <dgm:prSet/>
      <dgm:spPr/>
      <dgm:t>
        <a:bodyPr/>
        <a:lstStyle/>
        <a:p>
          <a:endParaRPr lang="ru-RU"/>
        </a:p>
      </dgm:t>
    </dgm:pt>
    <dgm:pt modelId="{875BB06E-CBFB-4ED9-9EE8-CB47E1D9B38C}">
      <dgm:prSet/>
      <dgm:spPr/>
      <dgm:t>
        <a:bodyPr/>
        <a:lstStyle/>
        <a:p>
          <a:r>
            <a:rPr lang="uk-UA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Вигин</a:t>
          </a:r>
          <a:endParaRPr lang="ru-RU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2F2C34-342D-49CA-A072-F931BCC07475}" type="parTrans" cxnId="{B57BF29F-3071-4663-8791-94473457A82B}">
      <dgm:prSet/>
      <dgm:spPr/>
      <dgm:t>
        <a:bodyPr/>
        <a:lstStyle/>
        <a:p>
          <a:endParaRPr lang="ru-RU"/>
        </a:p>
      </dgm:t>
    </dgm:pt>
    <dgm:pt modelId="{DF9F6BDD-8994-4CB3-BD9E-3CD5EEC7049E}" type="sibTrans" cxnId="{B57BF29F-3071-4663-8791-94473457A82B}">
      <dgm:prSet/>
      <dgm:spPr/>
      <dgm:t>
        <a:bodyPr/>
        <a:lstStyle/>
        <a:p>
          <a:endParaRPr lang="ru-RU"/>
        </a:p>
      </dgm:t>
    </dgm:pt>
    <dgm:pt modelId="{60DA7022-6ABF-4B4C-B1CC-FDEAAF0273B9}">
      <dgm:prSet/>
      <dgm:spPr/>
      <dgm:t>
        <a:bodyPr/>
        <a:lstStyle/>
        <a:p>
          <a:r>
            <a:rPr lang="uk-UA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Зсув</a:t>
          </a:r>
          <a:endParaRPr lang="ru-RU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B3169-E1FD-480E-BD30-ECC74CEAA451}" type="parTrans" cxnId="{2FB7D394-1EFD-4B88-859A-CA339158392C}">
      <dgm:prSet/>
      <dgm:spPr/>
      <dgm:t>
        <a:bodyPr/>
        <a:lstStyle/>
        <a:p>
          <a:endParaRPr lang="ru-RU"/>
        </a:p>
      </dgm:t>
    </dgm:pt>
    <dgm:pt modelId="{8962BA67-B29A-492C-A3F1-B2790A96BA04}" type="sibTrans" cxnId="{2FB7D394-1EFD-4B88-859A-CA339158392C}">
      <dgm:prSet/>
      <dgm:spPr/>
      <dgm:t>
        <a:bodyPr/>
        <a:lstStyle/>
        <a:p>
          <a:endParaRPr lang="ru-RU"/>
        </a:p>
      </dgm:t>
    </dgm:pt>
    <dgm:pt modelId="{DF31C01D-B3ED-450D-A308-51E5A168B0A3}" type="pres">
      <dgm:prSet presAssocID="{6E87473B-3A2C-43D1-9205-4830894EA1F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3FBF346-20E5-4839-8350-F7E0B908DB7D}" type="pres">
      <dgm:prSet presAssocID="{8E9AD4DF-E42D-4914-A8A2-418899E59989}" presName="hierRoot1" presStyleCnt="0"/>
      <dgm:spPr/>
    </dgm:pt>
    <dgm:pt modelId="{71F67756-C7A9-47FA-9F9F-1A095FF02E13}" type="pres">
      <dgm:prSet presAssocID="{8E9AD4DF-E42D-4914-A8A2-418899E59989}" presName="composite" presStyleCnt="0"/>
      <dgm:spPr/>
    </dgm:pt>
    <dgm:pt modelId="{60058139-9D69-4214-9F77-12EEA1444BBB}" type="pres">
      <dgm:prSet presAssocID="{8E9AD4DF-E42D-4914-A8A2-418899E59989}" presName="background" presStyleLbl="node0" presStyleIdx="0" presStyleCnt="1"/>
      <dgm:spPr/>
    </dgm:pt>
    <dgm:pt modelId="{52132A9D-F8AF-44AA-BDCD-1ACE6E58C321}" type="pres">
      <dgm:prSet presAssocID="{8E9AD4DF-E42D-4914-A8A2-418899E59989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EF0791-BC37-4421-B264-736B9ACA0720}" type="pres">
      <dgm:prSet presAssocID="{8E9AD4DF-E42D-4914-A8A2-418899E59989}" presName="hierChild2" presStyleCnt="0"/>
      <dgm:spPr/>
    </dgm:pt>
    <dgm:pt modelId="{F3B9A355-63D2-4AA5-80D8-8FE886DD1541}" type="pres">
      <dgm:prSet presAssocID="{F137F558-465D-4001-85E7-3666B3ACA29A}" presName="Name10" presStyleLbl="parChTrans1D2" presStyleIdx="0" presStyleCnt="5"/>
      <dgm:spPr/>
      <dgm:t>
        <a:bodyPr/>
        <a:lstStyle/>
        <a:p>
          <a:endParaRPr lang="ru-RU"/>
        </a:p>
      </dgm:t>
    </dgm:pt>
    <dgm:pt modelId="{60873C3C-B3A0-4BF0-8523-4BCE024B64FB}" type="pres">
      <dgm:prSet presAssocID="{9BAF1809-3C04-472C-8964-BCC8A549CD5A}" presName="hierRoot2" presStyleCnt="0"/>
      <dgm:spPr/>
    </dgm:pt>
    <dgm:pt modelId="{CB61D60A-B854-44D3-ABFD-49F3FF1C7055}" type="pres">
      <dgm:prSet presAssocID="{9BAF1809-3C04-472C-8964-BCC8A549CD5A}" presName="composite2" presStyleCnt="0"/>
      <dgm:spPr/>
    </dgm:pt>
    <dgm:pt modelId="{A4C0D38A-6066-475F-8A51-D0145EAAFA6F}" type="pres">
      <dgm:prSet presAssocID="{9BAF1809-3C04-472C-8964-BCC8A549CD5A}" presName="background2" presStyleLbl="node2" presStyleIdx="0" presStyleCnt="5"/>
      <dgm:spPr/>
    </dgm:pt>
    <dgm:pt modelId="{26DBDA73-230E-4CDE-93B9-38B4CEB058D4}" type="pres">
      <dgm:prSet presAssocID="{9BAF1809-3C04-472C-8964-BCC8A549CD5A}" presName="text2" presStyleLbl="fgAcc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51931EF-D2F1-416A-9282-9B22B74E9791}" type="pres">
      <dgm:prSet presAssocID="{9BAF1809-3C04-472C-8964-BCC8A549CD5A}" presName="hierChild3" presStyleCnt="0"/>
      <dgm:spPr/>
    </dgm:pt>
    <dgm:pt modelId="{DD21E98B-4F42-44F3-BB52-160762DFAB59}" type="pres">
      <dgm:prSet presAssocID="{ABC4748B-E954-4359-BEDE-B24318A6EAD9}" presName="Name10" presStyleLbl="parChTrans1D2" presStyleIdx="1" presStyleCnt="5"/>
      <dgm:spPr/>
      <dgm:t>
        <a:bodyPr/>
        <a:lstStyle/>
        <a:p>
          <a:endParaRPr lang="ru-RU"/>
        </a:p>
      </dgm:t>
    </dgm:pt>
    <dgm:pt modelId="{C204B137-5DBB-4FE7-939E-320A1D76D981}" type="pres">
      <dgm:prSet presAssocID="{891D79F9-FC2F-4137-B40F-A7C2E62626A0}" presName="hierRoot2" presStyleCnt="0"/>
      <dgm:spPr/>
    </dgm:pt>
    <dgm:pt modelId="{6346CBD5-4CE5-4D80-AD5C-71ABD5BFEC32}" type="pres">
      <dgm:prSet presAssocID="{891D79F9-FC2F-4137-B40F-A7C2E62626A0}" presName="composite2" presStyleCnt="0"/>
      <dgm:spPr/>
    </dgm:pt>
    <dgm:pt modelId="{8B898C86-2F2E-4E44-81B6-62CD58355A10}" type="pres">
      <dgm:prSet presAssocID="{891D79F9-FC2F-4137-B40F-A7C2E62626A0}" presName="background2" presStyleLbl="node2" presStyleIdx="1" presStyleCnt="5"/>
      <dgm:spPr/>
    </dgm:pt>
    <dgm:pt modelId="{6C25CBEB-CF8D-4395-9257-04F0238F0349}" type="pres">
      <dgm:prSet presAssocID="{891D79F9-FC2F-4137-B40F-A7C2E62626A0}" presName="text2" presStyleLbl="fgAcc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54737F3-6C1A-4526-B4EC-4A0284B873B4}" type="pres">
      <dgm:prSet presAssocID="{891D79F9-FC2F-4137-B40F-A7C2E62626A0}" presName="hierChild3" presStyleCnt="0"/>
      <dgm:spPr/>
    </dgm:pt>
    <dgm:pt modelId="{613832C0-7171-4984-AAAF-D3C4844E6423}" type="pres">
      <dgm:prSet presAssocID="{C88F8DC6-A8C9-473D-A05C-1B1051474E0D}" presName="Name10" presStyleLbl="parChTrans1D2" presStyleIdx="2" presStyleCnt="5"/>
      <dgm:spPr/>
      <dgm:t>
        <a:bodyPr/>
        <a:lstStyle/>
        <a:p>
          <a:endParaRPr lang="ru-RU"/>
        </a:p>
      </dgm:t>
    </dgm:pt>
    <dgm:pt modelId="{0E0B1435-1C38-4923-B043-12668E31812F}" type="pres">
      <dgm:prSet presAssocID="{2BD10BDE-1977-40A4-B8DE-5B4E2334AEBC}" presName="hierRoot2" presStyleCnt="0"/>
      <dgm:spPr/>
    </dgm:pt>
    <dgm:pt modelId="{5F909171-B11A-4274-A0F9-988CE995A421}" type="pres">
      <dgm:prSet presAssocID="{2BD10BDE-1977-40A4-B8DE-5B4E2334AEBC}" presName="composite2" presStyleCnt="0"/>
      <dgm:spPr/>
    </dgm:pt>
    <dgm:pt modelId="{D9DAD298-1B14-4EDB-935C-FAD27AEC7861}" type="pres">
      <dgm:prSet presAssocID="{2BD10BDE-1977-40A4-B8DE-5B4E2334AEBC}" presName="background2" presStyleLbl="node2" presStyleIdx="2" presStyleCnt="5"/>
      <dgm:spPr/>
    </dgm:pt>
    <dgm:pt modelId="{689D761B-079A-4494-B695-1A344FB4D76E}" type="pres">
      <dgm:prSet presAssocID="{2BD10BDE-1977-40A4-B8DE-5B4E2334AEBC}" presName="text2" presStyleLbl="fgAcc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3D902C-E662-4C8A-B408-1EEC333E532F}" type="pres">
      <dgm:prSet presAssocID="{2BD10BDE-1977-40A4-B8DE-5B4E2334AEBC}" presName="hierChild3" presStyleCnt="0"/>
      <dgm:spPr/>
    </dgm:pt>
    <dgm:pt modelId="{536482D2-27F0-4DDC-A349-D5ACE47E1EBF}" type="pres">
      <dgm:prSet presAssocID="{0C9B3169-E1FD-480E-BD30-ECC74CEAA451}" presName="Name10" presStyleLbl="parChTrans1D2" presStyleIdx="3" presStyleCnt="5"/>
      <dgm:spPr/>
      <dgm:t>
        <a:bodyPr/>
        <a:lstStyle/>
        <a:p>
          <a:endParaRPr lang="ru-RU"/>
        </a:p>
      </dgm:t>
    </dgm:pt>
    <dgm:pt modelId="{32745C33-6092-46A9-87F7-C2CD5C831E3A}" type="pres">
      <dgm:prSet presAssocID="{60DA7022-6ABF-4B4C-B1CC-FDEAAF0273B9}" presName="hierRoot2" presStyleCnt="0"/>
      <dgm:spPr/>
    </dgm:pt>
    <dgm:pt modelId="{D8C9E63E-B382-439C-9E88-9B4328F87E53}" type="pres">
      <dgm:prSet presAssocID="{60DA7022-6ABF-4B4C-B1CC-FDEAAF0273B9}" presName="composite2" presStyleCnt="0"/>
      <dgm:spPr/>
    </dgm:pt>
    <dgm:pt modelId="{80F72306-EDCC-41BE-B570-F44B855B7EC9}" type="pres">
      <dgm:prSet presAssocID="{60DA7022-6ABF-4B4C-B1CC-FDEAAF0273B9}" presName="background2" presStyleLbl="node2" presStyleIdx="3" presStyleCnt="5"/>
      <dgm:spPr/>
    </dgm:pt>
    <dgm:pt modelId="{608E51FC-F25C-4DB8-8019-EAD33F984DE9}" type="pres">
      <dgm:prSet presAssocID="{60DA7022-6ABF-4B4C-B1CC-FDEAAF0273B9}" presName="text2" presStyleLbl="fgAcc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D78342-7AEF-4407-A9A0-2068B6F405F5}" type="pres">
      <dgm:prSet presAssocID="{60DA7022-6ABF-4B4C-B1CC-FDEAAF0273B9}" presName="hierChild3" presStyleCnt="0"/>
      <dgm:spPr/>
    </dgm:pt>
    <dgm:pt modelId="{E23A41FA-5FCB-45E3-B743-E9CA73540864}" type="pres">
      <dgm:prSet presAssocID="{7B2F2C34-342D-49CA-A072-F931BCC07475}" presName="Name10" presStyleLbl="parChTrans1D2" presStyleIdx="4" presStyleCnt="5"/>
      <dgm:spPr/>
      <dgm:t>
        <a:bodyPr/>
        <a:lstStyle/>
        <a:p>
          <a:endParaRPr lang="ru-RU"/>
        </a:p>
      </dgm:t>
    </dgm:pt>
    <dgm:pt modelId="{F12495EB-4D4F-4FBB-95A9-2B730E31838C}" type="pres">
      <dgm:prSet presAssocID="{875BB06E-CBFB-4ED9-9EE8-CB47E1D9B38C}" presName="hierRoot2" presStyleCnt="0"/>
      <dgm:spPr/>
    </dgm:pt>
    <dgm:pt modelId="{DC00E7F8-3FC0-4F46-8382-125B76C30C86}" type="pres">
      <dgm:prSet presAssocID="{875BB06E-CBFB-4ED9-9EE8-CB47E1D9B38C}" presName="composite2" presStyleCnt="0"/>
      <dgm:spPr/>
    </dgm:pt>
    <dgm:pt modelId="{FEBB1C68-242E-4A72-8E0E-B9327E31C99C}" type="pres">
      <dgm:prSet presAssocID="{875BB06E-CBFB-4ED9-9EE8-CB47E1D9B38C}" presName="background2" presStyleLbl="node2" presStyleIdx="4" presStyleCnt="5"/>
      <dgm:spPr/>
    </dgm:pt>
    <dgm:pt modelId="{E70779AE-9461-4C54-910A-55300F9B091E}" type="pres">
      <dgm:prSet presAssocID="{875BB06E-CBFB-4ED9-9EE8-CB47E1D9B38C}" presName="text2" presStyleLbl="fgAcc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4CADF62-3CF6-424D-866F-41C2BA15FA68}" type="pres">
      <dgm:prSet presAssocID="{875BB06E-CBFB-4ED9-9EE8-CB47E1D9B38C}" presName="hierChild3" presStyleCnt="0"/>
      <dgm:spPr/>
    </dgm:pt>
  </dgm:ptLst>
  <dgm:cxnLst>
    <dgm:cxn modelId="{192C20ED-28F3-4DBD-97A1-40C97210C821}" type="presOf" srcId="{875BB06E-CBFB-4ED9-9EE8-CB47E1D9B38C}" destId="{E70779AE-9461-4C54-910A-55300F9B091E}" srcOrd="0" destOrd="0" presId="urn:microsoft.com/office/officeart/2005/8/layout/hierarchy1"/>
    <dgm:cxn modelId="{2FB7D394-1EFD-4B88-859A-CA339158392C}" srcId="{8E9AD4DF-E42D-4914-A8A2-418899E59989}" destId="{60DA7022-6ABF-4B4C-B1CC-FDEAAF0273B9}" srcOrd="3" destOrd="0" parTransId="{0C9B3169-E1FD-480E-BD30-ECC74CEAA451}" sibTransId="{8962BA67-B29A-492C-A3F1-B2790A96BA04}"/>
    <dgm:cxn modelId="{516C5084-D86D-4E95-8796-77CE93DE4564}" type="presOf" srcId="{ABC4748B-E954-4359-BEDE-B24318A6EAD9}" destId="{DD21E98B-4F42-44F3-BB52-160762DFAB59}" srcOrd="0" destOrd="0" presId="urn:microsoft.com/office/officeart/2005/8/layout/hierarchy1"/>
    <dgm:cxn modelId="{D3401C94-B154-4621-84AD-991B836C2732}" type="presOf" srcId="{F137F558-465D-4001-85E7-3666B3ACA29A}" destId="{F3B9A355-63D2-4AA5-80D8-8FE886DD1541}" srcOrd="0" destOrd="0" presId="urn:microsoft.com/office/officeart/2005/8/layout/hierarchy1"/>
    <dgm:cxn modelId="{9933AD59-DE20-4697-B5B8-5AEDFA8200B7}" srcId="{8E9AD4DF-E42D-4914-A8A2-418899E59989}" destId="{9BAF1809-3C04-472C-8964-BCC8A549CD5A}" srcOrd="0" destOrd="0" parTransId="{F137F558-465D-4001-85E7-3666B3ACA29A}" sibTransId="{944A4D18-7A85-4654-BA07-179D36B7B4ED}"/>
    <dgm:cxn modelId="{AA1B6A44-3EBA-46DB-AD24-AF8818AC983D}" type="presOf" srcId="{60DA7022-6ABF-4B4C-B1CC-FDEAAF0273B9}" destId="{608E51FC-F25C-4DB8-8019-EAD33F984DE9}" srcOrd="0" destOrd="0" presId="urn:microsoft.com/office/officeart/2005/8/layout/hierarchy1"/>
    <dgm:cxn modelId="{AA9150C5-8758-433C-82B2-3C5CC8EFDAC7}" type="presOf" srcId="{9BAF1809-3C04-472C-8964-BCC8A549CD5A}" destId="{26DBDA73-230E-4CDE-93B9-38B4CEB058D4}" srcOrd="0" destOrd="0" presId="urn:microsoft.com/office/officeart/2005/8/layout/hierarchy1"/>
    <dgm:cxn modelId="{7EB49AFB-D818-4C76-9EF9-5C70BFAF5A2A}" type="presOf" srcId="{8E9AD4DF-E42D-4914-A8A2-418899E59989}" destId="{52132A9D-F8AF-44AA-BDCD-1ACE6E58C321}" srcOrd="0" destOrd="0" presId="urn:microsoft.com/office/officeart/2005/8/layout/hierarchy1"/>
    <dgm:cxn modelId="{253C68BC-E47D-4F59-B465-439BC120A908}" type="presOf" srcId="{891D79F9-FC2F-4137-B40F-A7C2E62626A0}" destId="{6C25CBEB-CF8D-4395-9257-04F0238F0349}" srcOrd="0" destOrd="0" presId="urn:microsoft.com/office/officeart/2005/8/layout/hierarchy1"/>
    <dgm:cxn modelId="{563D12BE-EACC-4766-A5EB-9F25D87F244B}" srcId="{8E9AD4DF-E42D-4914-A8A2-418899E59989}" destId="{2BD10BDE-1977-40A4-B8DE-5B4E2334AEBC}" srcOrd="2" destOrd="0" parTransId="{C88F8DC6-A8C9-473D-A05C-1B1051474E0D}" sibTransId="{AD831BB2-7F2F-4D9D-815B-04CF8385AAD5}"/>
    <dgm:cxn modelId="{A794AD8F-E6C6-46A2-ACF9-36B44DBD09F4}" type="presOf" srcId="{C88F8DC6-A8C9-473D-A05C-1B1051474E0D}" destId="{613832C0-7171-4984-AAAF-D3C4844E6423}" srcOrd="0" destOrd="0" presId="urn:microsoft.com/office/officeart/2005/8/layout/hierarchy1"/>
    <dgm:cxn modelId="{32091AB4-52F9-4B46-B5A0-BA0F6DA66B9F}" type="presOf" srcId="{6E87473B-3A2C-43D1-9205-4830894EA1F7}" destId="{DF31C01D-B3ED-450D-A308-51E5A168B0A3}" srcOrd="0" destOrd="0" presId="urn:microsoft.com/office/officeart/2005/8/layout/hierarchy1"/>
    <dgm:cxn modelId="{7C418EF9-A502-408C-BBF2-DB9BE285851E}" type="presOf" srcId="{0C9B3169-E1FD-480E-BD30-ECC74CEAA451}" destId="{536482D2-27F0-4DDC-A349-D5ACE47E1EBF}" srcOrd="0" destOrd="0" presId="urn:microsoft.com/office/officeart/2005/8/layout/hierarchy1"/>
    <dgm:cxn modelId="{6B8F833B-A995-4F4A-9933-1EF648EC0BFA}" type="presOf" srcId="{7B2F2C34-342D-49CA-A072-F931BCC07475}" destId="{E23A41FA-5FCB-45E3-B743-E9CA73540864}" srcOrd="0" destOrd="0" presId="urn:microsoft.com/office/officeart/2005/8/layout/hierarchy1"/>
    <dgm:cxn modelId="{57FC50B3-D962-4A71-A1A3-D71394ABD025}" srcId="{6E87473B-3A2C-43D1-9205-4830894EA1F7}" destId="{8E9AD4DF-E42D-4914-A8A2-418899E59989}" srcOrd="0" destOrd="0" parTransId="{B338C01B-5619-495E-9F56-E894F008E7A5}" sibTransId="{8CA75F69-B9DC-4576-B1F5-C8040D79DB03}"/>
    <dgm:cxn modelId="{B57BF29F-3071-4663-8791-94473457A82B}" srcId="{8E9AD4DF-E42D-4914-A8A2-418899E59989}" destId="{875BB06E-CBFB-4ED9-9EE8-CB47E1D9B38C}" srcOrd="4" destOrd="0" parTransId="{7B2F2C34-342D-49CA-A072-F931BCC07475}" sibTransId="{DF9F6BDD-8994-4CB3-BD9E-3CD5EEC7049E}"/>
    <dgm:cxn modelId="{F08FC4DF-31C1-44DD-882D-C617AB5CF7D5}" srcId="{8E9AD4DF-E42D-4914-A8A2-418899E59989}" destId="{891D79F9-FC2F-4137-B40F-A7C2E62626A0}" srcOrd="1" destOrd="0" parTransId="{ABC4748B-E954-4359-BEDE-B24318A6EAD9}" sibTransId="{78CEB94B-1E85-433A-9C5E-197FEE640A2B}"/>
    <dgm:cxn modelId="{134D6DE0-F198-42F8-85A6-0BBFFCF042EE}" type="presOf" srcId="{2BD10BDE-1977-40A4-B8DE-5B4E2334AEBC}" destId="{689D761B-079A-4494-B695-1A344FB4D76E}" srcOrd="0" destOrd="0" presId="urn:microsoft.com/office/officeart/2005/8/layout/hierarchy1"/>
    <dgm:cxn modelId="{4A7962EA-A5E4-4C8F-AE00-FF4EB958EEF5}" type="presParOf" srcId="{DF31C01D-B3ED-450D-A308-51E5A168B0A3}" destId="{83FBF346-20E5-4839-8350-F7E0B908DB7D}" srcOrd="0" destOrd="0" presId="urn:microsoft.com/office/officeart/2005/8/layout/hierarchy1"/>
    <dgm:cxn modelId="{D0067153-85BA-44EB-924A-5A2EE0334902}" type="presParOf" srcId="{83FBF346-20E5-4839-8350-F7E0B908DB7D}" destId="{71F67756-C7A9-47FA-9F9F-1A095FF02E13}" srcOrd="0" destOrd="0" presId="urn:microsoft.com/office/officeart/2005/8/layout/hierarchy1"/>
    <dgm:cxn modelId="{03C1CFB3-36C5-479D-B69E-02604A47F48A}" type="presParOf" srcId="{71F67756-C7A9-47FA-9F9F-1A095FF02E13}" destId="{60058139-9D69-4214-9F77-12EEA1444BBB}" srcOrd="0" destOrd="0" presId="urn:microsoft.com/office/officeart/2005/8/layout/hierarchy1"/>
    <dgm:cxn modelId="{C59A416B-633F-413B-A05F-597A77F73F7E}" type="presParOf" srcId="{71F67756-C7A9-47FA-9F9F-1A095FF02E13}" destId="{52132A9D-F8AF-44AA-BDCD-1ACE6E58C321}" srcOrd="1" destOrd="0" presId="urn:microsoft.com/office/officeart/2005/8/layout/hierarchy1"/>
    <dgm:cxn modelId="{378FA18F-94C6-4C71-95F8-FC665E14E3CE}" type="presParOf" srcId="{83FBF346-20E5-4839-8350-F7E0B908DB7D}" destId="{4AEF0791-BC37-4421-B264-736B9ACA0720}" srcOrd="1" destOrd="0" presId="urn:microsoft.com/office/officeart/2005/8/layout/hierarchy1"/>
    <dgm:cxn modelId="{48792853-6A1B-4F71-8D20-6F202438B2F3}" type="presParOf" srcId="{4AEF0791-BC37-4421-B264-736B9ACA0720}" destId="{F3B9A355-63D2-4AA5-80D8-8FE886DD1541}" srcOrd="0" destOrd="0" presId="urn:microsoft.com/office/officeart/2005/8/layout/hierarchy1"/>
    <dgm:cxn modelId="{679F22C1-1CCB-4C48-B38B-753891ED4245}" type="presParOf" srcId="{4AEF0791-BC37-4421-B264-736B9ACA0720}" destId="{60873C3C-B3A0-4BF0-8523-4BCE024B64FB}" srcOrd="1" destOrd="0" presId="urn:microsoft.com/office/officeart/2005/8/layout/hierarchy1"/>
    <dgm:cxn modelId="{E6E6C73A-A766-439B-82E2-B987917FC969}" type="presParOf" srcId="{60873C3C-B3A0-4BF0-8523-4BCE024B64FB}" destId="{CB61D60A-B854-44D3-ABFD-49F3FF1C7055}" srcOrd="0" destOrd="0" presId="urn:microsoft.com/office/officeart/2005/8/layout/hierarchy1"/>
    <dgm:cxn modelId="{79636975-ABC8-4BFC-806E-00AA89959DEE}" type="presParOf" srcId="{CB61D60A-B854-44D3-ABFD-49F3FF1C7055}" destId="{A4C0D38A-6066-475F-8A51-D0145EAAFA6F}" srcOrd="0" destOrd="0" presId="urn:microsoft.com/office/officeart/2005/8/layout/hierarchy1"/>
    <dgm:cxn modelId="{276C04E2-35AC-4762-8E81-0BE82F29B057}" type="presParOf" srcId="{CB61D60A-B854-44D3-ABFD-49F3FF1C7055}" destId="{26DBDA73-230E-4CDE-93B9-38B4CEB058D4}" srcOrd="1" destOrd="0" presId="urn:microsoft.com/office/officeart/2005/8/layout/hierarchy1"/>
    <dgm:cxn modelId="{DDC6ED77-528D-4F8A-AF3B-D6D55B6D01F6}" type="presParOf" srcId="{60873C3C-B3A0-4BF0-8523-4BCE024B64FB}" destId="{951931EF-D2F1-416A-9282-9B22B74E9791}" srcOrd="1" destOrd="0" presId="urn:microsoft.com/office/officeart/2005/8/layout/hierarchy1"/>
    <dgm:cxn modelId="{E42839FE-BD2F-4785-8D4C-B4C1E473D726}" type="presParOf" srcId="{4AEF0791-BC37-4421-B264-736B9ACA0720}" destId="{DD21E98B-4F42-44F3-BB52-160762DFAB59}" srcOrd="2" destOrd="0" presId="urn:microsoft.com/office/officeart/2005/8/layout/hierarchy1"/>
    <dgm:cxn modelId="{F27FACEF-5537-4C49-9E29-D79E9C401F88}" type="presParOf" srcId="{4AEF0791-BC37-4421-B264-736B9ACA0720}" destId="{C204B137-5DBB-4FE7-939E-320A1D76D981}" srcOrd="3" destOrd="0" presId="urn:microsoft.com/office/officeart/2005/8/layout/hierarchy1"/>
    <dgm:cxn modelId="{69973518-2F0B-46FB-8089-65AC83C34696}" type="presParOf" srcId="{C204B137-5DBB-4FE7-939E-320A1D76D981}" destId="{6346CBD5-4CE5-4D80-AD5C-71ABD5BFEC32}" srcOrd="0" destOrd="0" presId="urn:microsoft.com/office/officeart/2005/8/layout/hierarchy1"/>
    <dgm:cxn modelId="{75E27270-25AF-472F-A87D-F5ED3651745D}" type="presParOf" srcId="{6346CBD5-4CE5-4D80-AD5C-71ABD5BFEC32}" destId="{8B898C86-2F2E-4E44-81B6-62CD58355A10}" srcOrd="0" destOrd="0" presId="urn:microsoft.com/office/officeart/2005/8/layout/hierarchy1"/>
    <dgm:cxn modelId="{112275C7-5C9C-42FA-9538-85A230A6E8B9}" type="presParOf" srcId="{6346CBD5-4CE5-4D80-AD5C-71ABD5BFEC32}" destId="{6C25CBEB-CF8D-4395-9257-04F0238F0349}" srcOrd="1" destOrd="0" presId="urn:microsoft.com/office/officeart/2005/8/layout/hierarchy1"/>
    <dgm:cxn modelId="{68ED2CAE-5729-4B95-9A83-FC57506B4D70}" type="presParOf" srcId="{C204B137-5DBB-4FE7-939E-320A1D76D981}" destId="{954737F3-6C1A-4526-B4EC-4A0284B873B4}" srcOrd="1" destOrd="0" presId="urn:microsoft.com/office/officeart/2005/8/layout/hierarchy1"/>
    <dgm:cxn modelId="{BE19F2B2-7606-4FD8-B3B3-BF73DE479CD3}" type="presParOf" srcId="{4AEF0791-BC37-4421-B264-736B9ACA0720}" destId="{613832C0-7171-4984-AAAF-D3C4844E6423}" srcOrd="4" destOrd="0" presId="urn:microsoft.com/office/officeart/2005/8/layout/hierarchy1"/>
    <dgm:cxn modelId="{E0C58CB8-B213-4DAB-BDA0-F92977AD3348}" type="presParOf" srcId="{4AEF0791-BC37-4421-B264-736B9ACA0720}" destId="{0E0B1435-1C38-4923-B043-12668E31812F}" srcOrd="5" destOrd="0" presId="urn:microsoft.com/office/officeart/2005/8/layout/hierarchy1"/>
    <dgm:cxn modelId="{B4B8010D-099B-43A7-A9B1-182D64F43584}" type="presParOf" srcId="{0E0B1435-1C38-4923-B043-12668E31812F}" destId="{5F909171-B11A-4274-A0F9-988CE995A421}" srcOrd="0" destOrd="0" presId="urn:microsoft.com/office/officeart/2005/8/layout/hierarchy1"/>
    <dgm:cxn modelId="{586B2B69-E89D-4698-9F73-3F3478764EEA}" type="presParOf" srcId="{5F909171-B11A-4274-A0F9-988CE995A421}" destId="{D9DAD298-1B14-4EDB-935C-FAD27AEC7861}" srcOrd="0" destOrd="0" presId="urn:microsoft.com/office/officeart/2005/8/layout/hierarchy1"/>
    <dgm:cxn modelId="{FE44C048-C4DE-4AA8-946E-A0195C98BC12}" type="presParOf" srcId="{5F909171-B11A-4274-A0F9-988CE995A421}" destId="{689D761B-079A-4494-B695-1A344FB4D76E}" srcOrd="1" destOrd="0" presId="urn:microsoft.com/office/officeart/2005/8/layout/hierarchy1"/>
    <dgm:cxn modelId="{586DA54D-C39C-49B5-A564-E13B5D73A424}" type="presParOf" srcId="{0E0B1435-1C38-4923-B043-12668E31812F}" destId="{E33D902C-E662-4C8A-B408-1EEC333E532F}" srcOrd="1" destOrd="0" presId="urn:microsoft.com/office/officeart/2005/8/layout/hierarchy1"/>
    <dgm:cxn modelId="{71CEF0B2-7CDC-457B-822B-549E88A1B055}" type="presParOf" srcId="{4AEF0791-BC37-4421-B264-736B9ACA0720}" destId="{536482D2-27F0-4DDC-A349-D5ACE47E1EBF}" srcOrd="6" destOrd="0" presId="urn:microsoft.com/office/officeart/2005/8/layout/hierarchy1"/>
    <dgm:cxn modelId="{4CBADFD7-4C78-46EB-8605-2DDFD19AF10A}" type="presParOf" srcId="{4AEF0791-BC37-4421-B264-736B9ACA0720}" destId="{32745C33-6092-46A9-87F7-C2CD5C831E3A}" srcOrd="7" destOrd="0" presId="urn:microsoft.com/office/officeart/2005/8/layout/hierarchy1"/>
    <dgm:cxn modelId="{B9925F83-2AC3-4A58-A634-25E42A976724}" type="presParOf" srcId="{32745C33-6092-46A9-87F7-C2CD5C831E3A}" destId="{D8C9E63E-B382-439C-9E88-9B4328F87E53}" srcOrd="0" destOrd="0" presId="urn:microsoft.com/office/officeart/2005/8/layout/hierarchy1"/>
    <dgm:cxn modelId="{1990012B-CFC6-4DAD-A5F8-4DFFB561CE21}" type="presParOf" srcId="{D8C9E63E-B382-439C-9E88-9B4328F87E53}" destId="{80F72306-EDCC-41BE-B570-F44B855B7EC9}" srcOrd="0" destOrd="0" presId="urn:microsoft.com/office/officeart/2005/8/layout/hierarchy1"/>
    <dgm:cxn modelId="{A2AC2969-23A0-4DAC-BD18-CD0BE72113BF}" type="presParOf" srcId="{D8C9E63E-B382-439C-9E88-9B4328F87E53}" destId="{608E51FC-F25C-4DB8-8019-EAD33F984DE9}" srcOrd="1" destOrd="0" presId="urn:microsoft.com/office/officeart/2005/8/layout/hierarchy1"/>
    <dgm:cxn modelId="{AB2DC094-28D0-4479-8098-FA5E76DC252C}" type="presParOf" srcId="{32745C33-6092-46A9-87F7-C2CD5C831E3A}" destId="{9AD78342-7AEF-4407-A9A0-2068B6F405F5}" srcOrd="1" destOrd="0" presId="urn:microsoft.com/office/officeart/2005/8/layout/hierarchy1"/>
    <dgm:cxn modelId="{38A34632-534C-4249-84E1-0776A3D7A808}" type="presParOf" srcId="{4AEF0791-BC37-4421-B264-736B9ACA0720}" destId="{E23A41FA-5FCB-45E3-B743-E9CA73540864}" srcOrd="8" destOrd="0" presId="urn:microsoft.com/office/officeart/2005/8/layout/hierarchy1"/>
    <dgm:cxn modelId="{D4E307BD-A10C-4BEF-B3C3-0E25C2EAD335}" type="presParOf" srcId="{4AEF0791-BC37-4421-B264-736B9ACA0720}" destId="{F12495EB-4D4F-4FBB-95A9-2B730E31838C}" srcOrd="9" destOrd="0" presId="urn:microsoft.com/office/officeart/2005/8/layout/hierarchy1"/>
    <dgm:cxn modelId="{17D4DE37-DB2C-4D53-B105-7E0B4108DF40}" type="presParOf" srcId="{F12495EB-4D4F-4FBB-95A9-2B730E31838C}" destId="{DC00E7F8-3FC0-4F46-8382-125B76C30C86}" srcOrd="0" destOrd="0" presId="urn:microsoft.com/office/officeart/2005/8/layout/hierarchy1"/>
    <dgm:cxn modelId="{8FB70BF2-67FE-4212-AAE1-9A25893DE7F0}" type="presParOf" srcId="{DC00E7F8-3FC0-4F46-8382-125B76C30C86}" destId="{FEBB1C68-242E-4A72-8E0E-B9327E31C99C}" srcOrd="0" destOrd="0" presId="urn:microsoft.com/office/officeart/2005/8/layout/hierarchy1"/>
    <dgm:cxn modelId="{D2A74F51-72FD-4C92-BD2F-432EA646AA7D}" type="presParOf" srcId="{DC00E7F8-3FC0-4F46-8382-125B76C30C86}" destId="{E70779AE-9461-4C54-910A-55300F9B091E}" srcOrd="1" destOrd="0" presId="urn:microsoft.com/office/officeart/2005/8/layout/hierarchy1"/>
    <dgm:cxn modelId="{E4A9A384-DCC0-4C55-B0FE-1CC6C4FFECEE}" type="presParOf" srcId="{F12495EB-4D4F-4FBB-95A9-2B730E31838C}" destId="{F4CADF62-3CF6-424D-866F-41C2BA15FA6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3A41FA-5FCB-45E3-B743-E9CA73540864}">
      <dsp:nvSpPr>
        <dsp:cNvPr id="0" name=""/>
        <dsp:cNvSpPr/>
      </dsp:nvSpPr>
      <dsp:spPr>
        <a:xfrm>
          <a:off x="6131024" y="858356"/>
          <a:ext cx="3303354" cy="3930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34"/>
              </a:lnTo>
              <a:lnTo>
                <a:pt x="3303354" y="267834"/>
              </a:lnTo>
              <a:lnTo>
                <a:pt x="3303354" y="39302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6482D2-27F0-4DDC-A349-D5ACE47E1EBF}">
      <dsp:nvSpPr>
        <dsp:cNvPr id="0" name=""/>
        <dsp:cNvSpPr/>
      </dsp:nvSpPr>
      <dsp:spPr>
        <a:xfrm>
          <a:off x="6131024" y="858356"/>
          <a:ext cx="1651677" cy="3930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34"/>
              </a:lnTo>
              <a:lnTo>
                <a:pt x="1651677" y="267834"/>
              </a:lnTo>
              <a:lnTo>
                <a:pt x="1651677" y="39302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3832C0-7171-4984-AAAF-D3C4844E6423}">
      <dsp:nvSpPr>
        <dsp:cNvPr id="0" name=""/>
        <dsp:cNvSpPr/>
      </dsp:nvSpPr>
      <dsp:spPr>
        <a:xfrm>
          <a:off x="6085304" y="858356"/>
          <a:ext cx="91440" cy="39302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2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21E98B-4F42-44F3-BB52-160762DFAB59}">
      <dsp:nvSpPr>
        <dsp:cNvPr id="0" name=""/>
        <dsp:cNvSpPr/>
      </dsp:nvSpPr>
      <dsp:spPr>
        <a:xfrm>
          <a:off x="4479347" y="858356"/>
          <a:ext cx="1651677" cy="393024"/>
        </a:xfrm>
        <a:custGeom>
          <a:avLst/>
          <a:gdLst/>
          <a:ahLst/>
          <a:cxnLst/>
          <a:rect l="0" t="0" r="0" b="0"/>
          <a:pathLst>
            <a:path>
              <a:moveTo>
                <a:pt x="1651677" y="0"/>
              </a:moveTo>
              <a:lnTo>
                <a:pt x="1651677" y="267834"/>
              </a:lnTo>
              <a:lnTo>
                <a:pt x="0" y="267834"/>
              </a:lnTo>
              <a:lnTo>
                <a:pt x="0" y="39302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B9A355-63D2-4AA5-80D8-8FE886DD1541}">
      <dsp:nvSpPr>
        <dsp:cNvPr id="0" name=""/>
        <dsp:cNvSpPr/>
      </dsp:nvSpPr>
      <dsp:spPr>
        <a:xfrm>
          <a:off x="2827669" y="858356"/>
          <a:ext cx="3303354" cy="393024"/>
        </a:xfrm>
        <a:custGeom>
          <a:avLst/>
          <a:gdLst/>
          <a:ahLst/>
          <a:cxnLst/>
          <a:rect l="0" t="0" r="0" b="0"/>
          <a:pathLst>
            <a:path>
              <a:moveTo>
                <a:pt x="3303354" y="0"/>
              </a:moveTo>
              <a:lnTo>
                <a:pt x="3303354" y="267834"/>
              </a:lnTo>
              <a:lnTo>
                <a:pt x="0" y="267834"/>
              </a:lnTo>
              <a:lnTo>
                <a:pt x="0" y="39302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058139-9D69-4214-9F77-12EEA1444BBB}">
      <dsp:nvSpPr>
        <dsp:cNvPr id="0" name=""/>
        <dsp:cNvSpPr/>
      </dsp:nvSpPr>
      <dsp:spPr>
        <a:xfrm>
          <a:off x="5455338" y="235"/>
          <a:ext cx="1351372" cy="85812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132A9D-F8AF-44AA-BDCD-1ACE6E58C321}">
      <dsp:nvSpPr>
        <dsp:cNvPr id="0" name=""/>
        <dsp:cNvSpPr/>
      </dsp:nvSpPr>
      <dsp:spPr>
        <a:xfrm>
          <a:off x="5605491" y="142880"/>
          <a:ext cx="1351372" cy="858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Деформація</a:t>
          </a:r>
          <a:endParaRPr lang="ru-RU" sz="16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30625" y="168014"/>
        <a:ext cx="1301104" cy="807853"/>
      </dsp:txXfrm>
    </dsp:sp>
    <dsp:sp modelId="{A4C0D38A-6066-475F-8A51-D0145EAAFA6F}">
      <dsp:nvSpPr>
        <dsp:cNvPr id="0" name=""/>
        <dsp:cNvSpPr/>
      </dsp:nvSpPr>
      <dsp:spPr>
        <a:xfrm>
          <a:off x="2151983" y="1251381"/>
          <a:ext cx="1351372" cy="85812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DBDA73-230E-4CDE-93B9-38B4CEB058D4}">
      <dsp:nvSpPr>
        <dsp:cNvPr id="0" name=""/>
        <dsp:cNvSpPr/>
      </dsp:nvSpPr>
      <dsp:spPr>
        <a:xfrm>
          <a:off x="2302136" y="1394026"/>
          <a:ext cx="1351372" cy="858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Розтягнення</a:t>
          </a:r>
          <a:endParaRPr lang="ru-RU" sz="16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27270" y="1419160"/>
        <a:ext cx="1301104" cy="807853"/>
      </dsp:txXfrm>
    </dsp:sp>
    <dsp:sp modelId="{8B898C86-2F2E-4E44-81B6-62CD58355A10}">
      <dsp:nvSpPr>
        <dsp:cNvPr id="0" name=""/>
        <dsp:cNvSpPr/>
      </dsp:nvSpPr>
      <dsp:spPr>
        <a:xfrm>
          <a:off x="3803661" y="1251381"/>
          <a:ext cx="1351372" cy="85812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25CBEB-CF8D-4395-9257-04F0238F0349}">
      <dsp:nvSpPr>
        <dsp:cNvPr id="0" name=""/>
        <dsp:cNvSpPr/>
      </dsp:nvSpPr>
      <dsp:spPr>
        <a:xfrm>
          <a:off x="3953813" y="1394026"/>
          <a:ext cx="1351372" cy="858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Стиснення</a:t>
          </a:r>
          <a:endParaRPr lang="ru-RU" sz="16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78947" y="1419160"/>
        <a:ext cx="1301104" cy="807853"/>
      </dsp:txXfrm>
    </dsp:sp>
    <dsp:sp modelId="{D9DAD298-1B14-4EDB-935C-FAD27AEC7861}">
      <dsp:nvSpPr>
        <dsp:cNvPr id="0" name=""/>
        <dsp:cNvSpPr/>
      </dsp:nvSpPr>
      <dsp:spPr>
        <a:xfrm>
          <a:off x="5455338" y="1251381"/>
          <a:ext cx="1351372" cy="85812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9D761B-079A-4494-B695-1A344FB4D76E}">
      <dsp:nvSpPr>
        <dsp:cNvPr id="0" name=""/>
        <dsp:cNvSpPr/>
      </dsp:nvSpPr>
      <dsp:spPr>
        <a:xfrm>
          <a:off x="5605491" y="1394026"/>
          <a:ext cx="1351372" cy="858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Кручення</a:t>
          </a:r>
          <a:endParaRPr lang="ru-RU" sz="16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30625" y="1419160"/>
        <a:ext cx="1301104" cy="807853"/>
      </dsp:txXfrm>
    </dsp:sp>
    <dsp:sp modelId="{80F72306-EDCC-41BE-B570-F44B855B7EC9}">
      <dsp:nvSpPr>
        <dsp:cNvPr id="0" name=""/>
        <dsp:cNvSpPr/>
      </dsp:nvSpPr>
      <dsp:spPr>
        <a:xfrm>
          <a:off x="7107015" y="1251381"/>
          <a:ext cx="1351372" cy="85812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8E51FC-F25C-4DB8-8019-EAD33F984DE9}">
      <dsp:nvSpPr>
        <dsp:cNvPr id="0" name=""/>
        <dsp:cNvSpPr/>
      </dsp:nvSpPr>
      <dsp:spPr>
        <a:xfrm>
          <a:off x="7257168" y="1394026"/>
          <a:ext cx="1351372" cy="858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Зсув</a:t>
          </a:r>
          <a:endParaRPr lang="ru-RU" sz="16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82302" y="1419160"/>
        <a:ext cx="1301104" cy="807853"/>
      </dsp:txXfrm>
    </dsp:sp>
    <dsp:sp modelId="{FEBB1C68-242E-4A72-8E0E-B9327E31C99C}">
      <dsp:nvSpPr>
        <dsp:cNvPr id="0" name=""/>
        <dsp:cNvSpPr/>
      </dsp:nvSpPr>
      <dsp:spPr>
        <a:xfrm>
          <a:off x="8758693" y="1251381"/>
          <a:ext cx="1351372" cy="85812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0779AE-9461-4C54-910A-55300F9B091E}">
      <dsp:nvSpPr>
        <dsp:cNvPr id="0" name=""/>
        <dsp:cNvSpPr/>
      </dsp:nvSpPr>
      <dsp:spPr>
        <a:xfrm>
          <a:off x="8908845" y="1394026"/>
          <a:ext cx="1351372" cy="8581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Вигин</a:t>
          </a:r>
          <a:endParaRPr lang="ru-RU" sz="16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33979" y="1419160"/>
        <a:ext cx="1301104" cy="8078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91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282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263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819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038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019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334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710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555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077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371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1EC06-6B29-4E08-AA56-EEAD248B05C0}" type="datetimeFigureOut">
              <a:rPr lang="ru-RU" smtClean="0"/>
              <a:t>17.04.2024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85C47-9470-4FC1-B014-50569F9BE2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469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hyperlink" Target="https://www.youtube.com/watch?v=qHZv5k8lanQ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diagramData" Target="../diagrams/data1.xml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11.png"/><Relationship Id="rId5" Type="http://schemas.openxmlformats.org/officeDocument/2006/relationships/diagramColors" Target="../diagrams/colors1.xml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2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enti.com/altba2ghh6zs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zno.osvita.ua/physics/tag-dynamika__osnovni_syly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009376" y="6088902"/>
          <a:ext cx="8916517" cy="3870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916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70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u="sng" dirty="0">
                          <a:effectLst/>
                          <a:hlinkClick r:id="rId4"/>
                        </a:rPr>
                        <a:t>https://www.youtube.com/watch?v=qHZv5k8lanQ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773" marR="96773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деформація мотивація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42602" y="539456"/>
            <a:ext cx="7213461" cy="541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95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3"/>
            <a:ext cx="12192000" cy="6857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53"/>
          <p:cNvSpPr/>
          <p:nvPr/>
        </p:nvSpPr>
        <p:spPr>
          <a:xfrm>
            <a:off x="-107524" y="4988115"/>
            <a:ext cx="4417937" cy="1459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sz="1524"/>
          </a:p>
        </p:txBody>
      </p:sp>
      <p:sp>
        <p:nvSpPr>
          <p:cNvPr id="11" name="TextBox 10"/>
          <p:cNvSpPr txBox="1"/>
          <p:nvPr/>
        </p:nvSpPr>
        <p:spPr>
          <a:xfrm>
            <a:off x="48386" y="2123915"/>
            <a:ext cx="5161204" cy="262533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ru-RU" sz="4572" b="1" dirty="0" err="1">
                <a:solidFill>
                  <a:srgbClr val="0195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Види</a:t>
            </a:r>
            <a:r>
              <a:rPr lang="ru-RU" sz="4572" b="1" dirty="0">
                <a:solidFill>
                  <a:srgbClr val="0195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4572" b="1" dirty="0" err="1">
                <a:solidFill>
                  <a:srgbClr val="0195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деформації</a:t>
            </a:r>
            <a:r>
              <a:rPr lang="ru-RU" sz="4572" b="1" dirty="0">
                <a:solidFill>
                  <a:srgbClr val="0195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. Сила </a:t>
            </a:r>
            <a:r>
              <a:rPr lang="ru-RU" sz="4572" b="1" dirty="0" err="1">
                <a:solidFill>
                  <a:srgbClr val="0195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пружності</a:t>
            </a:r>
            <a:r>
              <a:rPr lang="ru-RU" sz="4572" b="1" dirty="0">
                <a:solidFill>
                  <a:srgbClr val="0195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. Закон Гука</a:t>
            </a:r>
            <a:endParaRPr lang="uk-UA" sz="4572" b="1" dirty="0">
              <a:solidFill>
                <a:srgbClr val="01958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7220" y="1226080"/>
            <a:ext cx="6237799" cy="4128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486" name="Picture 9" descr="ÐÐ°ÑÑÐ¸Ð½ÐºÐ¸ Ð¿Ð¾ Ð·Ð°Ð¿ÑÐ¾ÑÑ Ð´ÐµÑÐ¾ÑÐ¼Ð°ÑÑÑ ÐºÐ°ÑÑÐ¸Ð½ÐºÐ¸ ÑÑÐ·Ð¸ÐºÐ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" y="36584"/>
            <a:ext cx="1330623" cy="151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6944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/>
          <p:cNvSpPr>
            <a:spLocks noChangeArrowheads="1"/>
          </p:cNvSpPr>
          <p:nvPr/>
        </p:nvSpPr>
        <p:spPr bwMode="auto">
          <a:xfrm>
            <a:off x="1963678" y="852431"/>
            <a:ext cx="8653081" cy="691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ru-RU" altLang="ru-RU" sz="3387"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508" name="Прямоугольник 3"/>
          <p:cNvSpPr>
            <a:spLocks noChangeArrowheads="1"/>
          </p:cNvSpPr>
          <p:nvPr/>
        </p:nvSpPr>
        <p:spPr bwMode="auto">
          <a:xfrm>
            <a:off x="818536" y="1500270"/>
            <a:ext cx="10554930" cy="410529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marL="0" indent="0" algn="ctr">
              <a:defRPr/>
            </a:pPr>
            <a:r>
              <a:rPr lang="uk-UA" sz="2371" b="1" dirty="0"/>
              <a:t> </a:t>
            </a:r>
            <a:endParaRPr lang="uk-UA" sz="2371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uk-UA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сприймати усвідомлено види деформації, сили пружності, сутнісну основу закону </a:t>
            </a:r>
            <a:r>
              <a:rPr lang="uk-UA" sz="3048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r>
              <a:rPr lang="uk-UA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uk-UA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формулювати припущення і висновки; 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uk-UA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 нову інформацію для навчальних потреб;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uk-UA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уміти працювати самостійно;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uk-UA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 математичні методи для аналізу фізичних процесів і графіка.</a:t>
            </a:r>
            <a:endParaRPr lang="uk-UA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defRPr/>
            </a:pPr>
            <a:endParaRPr lang="ru-RU" altLang="ru-RU" sz="237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Button Color - Down"/>
          <p:cNvSpPr/>
          <p:nvPr/>
        </p:nvSpPr>
        <p:spPr>
          <a:xfrm>
            <a:off x="1130358" y="297333"/>
            <a:ext cx="9931285" cy="85213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endParaRPr lang="uk-UA" altLang="ru-RU" sz="4064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774222">
              <a:defRPr/>
            </a:pPr>
            <a:r>
              <a:rPr lang="uk-UA" altLang="ru-RU" sz="4064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</a:t>
            </a:r>
            <a:endParaRPr lang="ru-RU" altLang="ru-RU" sz="4064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774222">
              <a:defRPr/>
            </a:pPr>
            <a:endParaRPr lang="ru-RU" altLang="ru-RU" sz="3725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939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551067" y="1200544"/>
            <a:ext cx="11196049" cy="3258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uk-UA" altLang="ru-RU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за допомогою підручних засобів демонстрування видів деформації; </a:t>
            </a:r>
            <a:endParaRPr lang="ru-RU" altLang="ru-RU" sz="3048" b="1" dirty="0">
              <a:solidFill>
                <a:srgbClr val="00206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uk-UA" altLang="ru-RU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виявити правильне тлумачення закону </a:t>
            </a:r>
            <a:r>
              <a:rPr lang="uk-UA" altLang="ru-RU" sz="3048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r>
              <a:rPr lang="uk-UA" altLang="ru-RU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від хибного;</a:t>
            </a:r>
          </a:p>
          <a:p>
            <a:pPr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uk-UA" altLang="ru-RU" sz="3048" b="1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тлумачити виникнення сили пружності на основі </a:t>
            </a:r>
            <a:r>
              <a:rPr lang="uk-UA" altLang="ru-RU" sz="3048" b="1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відеофрагменту</a:t>
            </a:r>
            <a:r>
              <a:rPr lang="uk-UA" altLang="ru-RU" sz="3048" b="1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;</a:t>
            </a:r>
            <a:endParaRPr lang="ru-RU" altLang="ru-RU" sz="3048" b="1" dirty="0">
              <a:solidFill>
                <a:srgbClr val="00206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uk-UA" altLang="ru-RU" sz="304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види деформації, що зустрічаються в реаліях. </a:t>
            </a:r>
            <a:endParaRPr lang="ru-RU" altLang="ru-RU" sz="3048" b="1" dirty="0">
              <a:solidFill>
                <a:srgbClr val="00206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Button Color - Down"/>
          <p:cNvSpPr/>
          <p:nvPr/>
        </p:nvSpPr>
        <p:spPr>
          <a:xfrm>
            <a:off x="995952" y="228786"/>
            <a:ext cx="9932629" cy="85213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endParaRPr lang="uk-UA" altLang="ru-RU" sz="4064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774222">
              <a:defRPr/>
            </a:pPr>
            <a:r>
              <a:rPr lang="uk-UA" altLang="ru-RU" sz="4064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endParaRPr lang="ru-RU" altLang="ru-RU" sz="4064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774222">
              <a:defRPr/>
            </a:pPr>
            <a:endParaRPr lang="ru-RU" altLang="ru-RU" sz="3725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18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utton Color - Down"/>
          <p:cNvSpPr/>
          <p:nvPr/>
        </p:nvSpPr>
        <p:spPr>
          <a:xfrm>
            <a:off x="305103" y="798668"/>
            <a:ext cx="11600612" cy="199324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uk-UA" altLang="ru-RU" sz="3725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Деформація </a:t>
            </a:r>
            <a:r>
              <a:rPr lang="uk-UA" altLang="ru-RU" sz="3725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— зміна форми та (або) розмірів тіла</a:t>
            </a:r>
          </a:p>
          <a:p>
            <a:pPr algn="ctr" defTabSz="774222">
              <a:defRPr/>
            </a:pPr>
            <a:endParaRPr lang="ru-RU" altLang="ru-RU" sz="3725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3555" name="Групувати 19"/>
          <p:cNvGrpSpPr>
            <a:grpSpLocks/>
          </p:cNvGrpSpPr>
          <p:nvPr/>
        </p:nvGrpSpPr>
        <p:grpSpPr bwMode="auto">
          <a:xfrm>
            <a:off x="18818" y="6033796"/>
            <a:ext cx="815847" cy="815846"/>
            <a:chOff x="2781125" y="6672160"/>
            <a:chExt cx="1101146" cy="1101146"/>
          </a:xfrm>
        </p:grpSpPr>
        <p:grpSp>
          <p:nvGrpSpPr>
            <p:cNvPr id="23562" name="Action Button - Hover"/>
            <p:cNvGrpSpPr>
              <a:grpSpLocks/>
            </p:cNvGrpSpPr>
            <p:nvPr/>
          </p:nvGrpSpPr>
          <p:grpSpPr bwMode="auto"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23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Actionbutton - Hover"/>
              <p:cNvSpPr/>
              <p:nvPr/>
            </p:nvSpPr>
            <p:spPr>
              <a:xfrm>
                <a:off x="9029996" y="5455119"/>
                <a:ext cx="1557428" cy="155743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3563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6" name="Групувати 24"/>
          <p:cNvGrpSpPr>
            <a:grpSpLocks/>
          </p:cNvGrpSpPr>
          <p:nvPr/>
        </p:nvGrpSpPr>
        <p:grpSpPr bwMode="auto">
          <a:xfrm>
            <a:off x="11390939" y="6049925"/>
            <a:ext cx="786277" cy="784933"/>
            <a:chOff x="6448951" y="6769763"/>
            <a:chExt cx="1101146" cy="1101146"/>
          </a:xfrm>
        </p:grpSpPr>
        <p:grpSp>
          <p:nvGrpSpPr>
            <p:cNvPr id="23558" name="Action Button - Hover"/>
            <p:cNvGrpSpPr>
              <a:grpSpLocks/>
            </p:cNvGrpSpPr>
            <p:nvPr/>
          </p:nvGrpSpPr>
          <p:grpSpPr bwMode="auto"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28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Actionbutton - Hover"/>
              <p:cNvSpPr/>
              <p:nvPr/>
            </p:nvSpPr>
            <p:spPr>
              <a:xfrm>
                <a:off x="9029509" y="5454902"/>
                <a:ext cx="1558402" cy="15578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3559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3557" name="Picture 2" descr="Игрушка антистресс сквиш (Squishy) Кактус зеленый – фото, отзывы,  характеристики в интернет-магазине ROZETKA от продавца: Best Slime | Купить  в Украине: Киеве, Харькове, Днепре, Одессе, Запорожье, Львов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102" y="2777131"/>
            <a:ext cx="4059072" cy="4057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12745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/>
          </p:nvPr>
        </p:nvGraphicFramePr>
        <p:xfrm>
          <a:off x="-828166" y="416908"/>
          <a:ext cx="12412202" cy="2252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4579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827" y="3255616"/>
            <a:ext cx="1411267" cy="822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Рисунок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142" y="2818483"/>
            <a:ext cx="1212345" cy="134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Рисунок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12" y="3091641"/>
            <a:ext cx="1072563" cy="1594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Рисунок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857" y="3140027"/>
            <a:ext cx="1106165" cy="1321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Рисунок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023" y="4385975"/>
            <a:ext cx="1291645" cy="91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Рисунок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611" y="4545918"/>
            <a:ext cx="2133028" cy="1090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Рисунок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388" y="3140027"/>
            <a:ext cx="1034929" cy="16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Рисунок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116" y="4310035"/>
            <a:ext cx="884394" cy="1005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Рисунок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200" y="5351012"/>
            <a:ext cx="1693520" cy="1067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0" name="TextBox 15"/>
          <p:cNvSpPr txBox="1">
            <a:spLocks noChangeArrowheads="1"/>
          </p:cNvSpPr>
          <p:nvPr/>
        </p:nvSpPr>
        <p:spPr bwMode="auto">
          <a:xfrm>
            <a:off x="1768788" y="-53826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Перевір себе</a:t>
            </a:r>
            <a:endParaRPr lang="ru-RU" altLang="ru-RU" sz="4064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95" name="Picture 19" descr="М'ясорубка ROTEX RMG201-T - купити в інтернет-магазині ◁ ФОКСТРОТ ▷  відгуки, характеристики, ціни в Києві, Харкові, Дніпрі, Одесі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231" y="-3870902"/>
            <a:ext cx="1548361" cy="1548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8937032" y="5760951"/>
            <a:ext cx="3238840" cy="100535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 оцінювання:</a:t>
            </a:r>
          </a:p>
          <a:p>
            <a:pPr algn="just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до двох помилок – </a:t>
            </a:r>
            <a:r>
              <a:rPr lang="uk-UA" sz="2032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бал; </a:t>
            </a:r>
          </a:p>
          <a:p>
            <a:pPr algn="just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без помилок –  </a:t>
            </a:r>
            <a:r>
              <a:rPr lang="uk-UA" sz="2032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бали.  </a:t>
            </a:r>
            <a:endParaRPr lang="ru-RU" sz="2032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87015" y="3162877"/>
            <a:ext cx="1392450" cy="1332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99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utton Color - Down"/>
          <p:cNvSpPr/>
          <p:nvPr/>
        </p:nvSpPr>
        <p:spPr>
          <a:xfrm>
            <a:off x="715112" y="1039927"/>
            <a:ext cx="11283413" cy="20604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ru-RU" altLang="ru-RU" sz="3387" b="1" u="sng" dirty="0" err="1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Деформації</a:t>
            </a:r>
            <a:r>
              <a:rPr lang="ru-RU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які повністю зникають після припинення дії на тіло зовнішніх сил, називають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пружними</a:t>
            </a:r>
          </a:p>
        </p:txBody>
      </p:sp>
      <p:grpSp>
        <p:nvGrpSpPr>
          <p:cNvPr id="25603" name="Групувати 19"/>
          <p:cNvGrpSpPr>
            <a:grpSpLocks/>
          </p:cNvGrpSpPr>
          <p:nvPr/>
        </p:nvGrpSpPr>
        <p:grpSpPr bwMode="auto">
          <a:xfrm>
            <a:off x="18818" y="6033796"/>
            <a:ext cx="815847" cy="815846"/>
            <a:chOff x="2781125" y="6672160"/>
            <a:chExt cx="1101146" cy="1101146"/>
          </a:xfrm>
        </p:grpSpPr>
        <p:grpSp>
          <p:nvGrpSpPr>
            <p:cNvPr id="25613" name="Action Button - Hover"/>
            <p:cNvGrpSpPr>
              <a:grpSpLocks/>
            </p:cNvGrpSpPr>
            <p:nvPr/>
          </p:nvGrpSpPr>
          <p:grpSpPr bwMode="auto"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23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Actionbutton - Hover"/>
              <p:cNvSpPr/>
              <p:nvPr/>
            </p:nvSpPr>
            <p:spPr>
              <a:xfrm>
                <a:off x="9029996" y="5455119"/>
                <a:ext cx="1557428" cy="155743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5614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04" name="Групувати 24"/>
          <p:cNvGrpSpPr>
            <a:grpSpLocks/>
          </p:cNvGrpSpPr>
          <p:nvPr/>
        </p:nvGrpSpPr>
        <p:grpSpPr bwMode="auto">
          <a:xfrm>
            <a:off x="11390939" y="6049925"/>
            <a:ext cx="786277" cy="784933"/>
            <a:chOff x="6448951" y="6769763"/>
            <a:chExt cx="1101146" cy="1101146"/>
          </a:xfrm>
        </p:grpSpPr>
        <p:grpSp>
          <p:nvGrpSpPr>
            <p:cNvPr id="25609" name="Action Button - Hover"/>
            <p:cNvGrpSpPr>
              <a:grpSpLocks/>
            </p:cNvGrpSpPr>
            <p:nvPr/>
          </p:nvGrpSpPr>
          <p:grpSpPr bwMode="auto"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28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Actionbutton - Hover"/>
              <p:cNvSpPr/>
              <p:nvPr/>
            </p:nvSpPr>
            <p:spPr>
              <a:xfrm>
                <a:off x="9029509" y="5454902"/>
                <a:ext cx="1558402" cy="15578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5610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5605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975" y="3931681"/>
            <a:ext cx="2954252" cy="2259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758" y="3599697"/>
            <a:ext cx="2263403" cy="274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983" y="3312067"/>
            <a:ext cx="3040272" cy="3141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TextBox 17"/>
          <p:cNvSpPr txBox="1">
            <a:spLocks noChangeArrowheads="1"/>
          </p:cNvSpPr>
          <p:nvPr/>
        </p:nvSpPr>
        <p:spPr bwMode="auto">
          <a:xfrm>
            <a:off x="1963678" y="12529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Пружна деформація 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91002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utton Color - Down"/>
          <p:cNvSpPr/>
          <p:nvPr/>
        </p:nvSpPr>
        <p:spPr>
          <a:xfrm>
            <a:off x="1450245" y="1119900"/>
            <a:ext cx="10436653" cy="176744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ru-RU" altLang="ru-RU" sz="3387" b="1" u="sng" dirty="0" err="1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Деформації</a:t>
            </a:r>
            <a:r>
              <a:rPr lang="ru-RU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які зберігаються після припинення дії на тіло зовнішніх сил, називають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пластичними</a:t>
            </a:r>
          </a:p>
        </p:txBody>
      </p:sp>
      <p:grpSp>
        <p:nvGrpSpPr>
          <p:cNvPr id="26627" name="Групувати 19"/>
          <p:cNvGrpSpPr>
            <a:grpSpLocks/>
          </p:cNvGrpSpPr>
          <p:nvPr/>
        </p:nvGrpSpPr>
        <p:grpSpPr bwMode="auto">
          <a:xfrm>
            <a:off x="18818" y="6033796"/>
            <a:ext cx="815847" cy="815846"/>
            <a:chOff x="2781125" y="6672160"/>
            <a:chExt cx="1101146" cy="1101146"/>
          </a:xfrm>
        </p:grpSpPr>
        <p:grpSp>
          <p:nvGrpSpPr>
            <p:cNvPr id="26635" name="Action Button - Hover"/>
            <p:cNvGrpSpPr>
              <a:grpSpLocks/>
            </p:cNvGrpSpPr>
            <p:nvPr/>
          </p:nvGrpSpPr>
          <p:grpSpPr bwMode="auto"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23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Actionbutton - Hover"/>
              <p:cNvSpPr/>
              <p:nvPr/>
            </p:nvSpPr>
            <p:spPr>
              <a:xfrm>
                <a:off x="9029996" y="5455119"/>
                <a:ext cx="1557428" cy="155743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6636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628" name="Групувати 24"/>
          <p:cNvGrpSpPr>
            <a:grpSpLocks/>
          </p:cNvGrpSpPr>
          <p:nvPr/>
        </p:nvGrpSpPr>
        <p:grpSpPr bwMode="auto">
          <a:xfrm>
            <a:off x="11390939" y="6049925"/>
            <a:ext cx="786277" cy="784933"/>
            <a:chOff x="6448951" y="6769763"/>
            <a:chExt cx="1101146" cy="1101146"/>
          </a:xfrm>
        </p:grpSpPr>
        <p:grpSp>
          <p:nvGrpSpPr>
            <p:cNvPr id="26631" name="Action Button - Hover"/>
            <p:cNvGrpSpPr>
              <a:grpSpLocks/>
            </p:cNvGrpSpPr>
            <p:nvPr/>
          </p:nvGrpSpPr>
          <p:grpSpPr bwMode="auto"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28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Actionbutton - Hover"/>
              <p:cNvSpPr/>
              <p:nvPr/>
            </p:nvSpPr>
            <p:spPr>
              <a:xfrm>
                <a:off x="9029509" y="5454902"/>
                <a:ext cx="1558402" cy="15578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6632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629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677" y="3669588"/>
            <a:ext cx="3025487" cy="2309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166" y="3614482"/>
            <a:ext cx="3032207" cy="2419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7"/>
          <p:cNvSpPr txBox="1">
            <a:spLocks noChangeArrowheads="1"/>
          </p:cNvSpPr>
          <p:nvPr/>
        </p:nvSpPr>
        <p:spPr bwMode="auto">
          <a:xfrm>
            <a:off x="1963678" y="12529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Пластична деформація 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78701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1715026" y="486846"/>
            <a:ext cx="8912485" cy="760740"/>
          </a:xfrm>
        </p:spPr>
        <p:txBody>
          <a:bodyPr/>
          <a:lstStyle/>
          <a:p>
            <a:pPr algn="ctr">
              <a:defRPr/>
            </a:pPr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r>
              <a:rPr lang="uk-UA" altLang="ru-RU" sz="4064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4064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Button Color - Down"/>
          <p:cNvSpPr/>
          <p:nvPr/>
        </p:nvSpPr>
        <p:spPr>
          <a:xfrm>
            <a:off x="1149175" y="1950531"/>
            <a:ext cx="10210850" cy="351741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774222">
              <a:defRPr/>
            </a:pPr>
            <a:r>
              <a:rPr lang="uk-UA" altLang="ru-RU" sz="3725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uk-UA" altLang="ru-RU" sz="3725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Б</a:t>
            </a: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удь-яка </a:t>
            </a:r>
            <a:r>
              <a:rPr lang="uk-UA" sz="3725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деформація </a:t>
            </a:r>
          </a:p>
          <a:p>
            <a:pPr defTabSz="774222">
              <a:defRPr/>
            </a:pPr>
            <a:endParaRPr lang="uk-UA" sz="1524" b="1" u="sng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774222">
              <a:defRPr/>
            </a:pP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може бути </a:t>
            </a:r>
            <a:r>
              <a:rPr lang="uk-UA" sz="3725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пружною</a:t>
            </a: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</a:t>
            </a:r>
            <a:r>
              <a:rPr lang="uk-UA" sz="3725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пластичною</a:t>
            </a: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774222">
              <a:defRPr/>
            </a:pPr>
            <a:endParaRPr lang="uk-UA" sz="1524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774222">
              <a:defRPr/>
            </a:pP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в залежності від сили взаємодії</a:t>
            </a:r>
            <a:endParaRPr lang="ru-RU" sz="3725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774222">
              <a:defRPr/>
            </a:pPr>
            <a:endParaRPr lang="ru-RU" altLang="ru-RU" sz="3725" b="1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66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TextBox 2"/>
          <p:cNvSpPr txBox="1">
            <a:spLocks noChangeArrowheads="1"/>
          </p:cNvSpPr>
          <p:nvPr/>
        </p:nvSpPr>
        <p:spPr bwMode="auto">
          <a:xfrm>
            <a:off x="1895578" y="-10230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питання 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46484" y="1883500"/>
            <a:ext cx="8287831" cy="4662019"/>
          </a:xfrm>
          <a:prstGeom prst="rect">
            <a:avLst/>
          </a:prstGeom>
        </p:spPr>
      </p:pic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229387" y="665607"/>
            <a:ext cx="11722026" cy="5877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ru-RU" altLang="ru-RU" sz="2371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altLang="ru-RU" sz="2371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відеофрагменту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продовжити речення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altLang="ru-RU" sz="2709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твердих тілах частинки коливаються біля положень рівноваги і взаємодіють  </a:t>
            </a:r>
            <a:r>
              <a:rPr lang="uk-UA" altLang="ru-RU" sz="2709" b="1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міжмолекулярними силами …</a:t>
            </a:r>
            <a:endParaRPr lang="uk-UA" altLang="ru-RU" sz="2709" i="1" dirty="0">
              <a:solidFill>
                <a:srgbClr val="6C9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 </a:t>
            </a: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endParaRPr lang="ru-RU" altLang="ru-RU" sz="237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677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правильну відповідь </a:t>
            </a:r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2 б.</a:t>
            </a:r>
            <a:r>
              <a:rPr lang="ru-RU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32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2032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87409" y="3682261"/>
            <a:ext cx="10042171" cy="106449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Притягання та відштовхування</a:t>
            </a:r>
          </a:p>
        </p:txBody>
      </p:sp>
    </p:spTree>
    <p:extLst>
      <p:ext uri="{BB962C8B-B14F-4D97-AF65-F5344CB8AC3E}">
        <p14:creationId xmlns:p14="http://schemas.microsoft.com/office/powerpoint/2010/main" val="36519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43367" y="847055"/>
            <a:ext cx="11856432" cy="5772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/>
            <a:r>
              <a:rPr lang="ru-RU" altLang="ru-RU" sz="2371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0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altLang="ru-RU" sz="2709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Міжмолекулярні сили притягання стають сильнішими за сили відштовхування. Якщо ж частинки зближуються, то сильнішими стають міжмолекулярні сили відштовхування</a:t>
            </a:r>
            <a:r>
              <a:rPr lang="uk-UA" altLang="ru-RU" sz="2709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altLang="ru-RU" sz="3048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 eaLnBrk="1" hangingPunct="1"/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uk-UA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 </a:t>
            </a:r>
          </a:p>
          <a:p>
            <a:pPr algn="just" eaLnBrk="1" hangingPunct="1"/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altLang="ru-RU" sz="237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відеофрагмента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продовжити речення </a:t>
            </a:r>
          </a:p>
          <a:p>
            <a:pPr algn="just" eaLnBrk="1" hangingPunct="1"/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371" b="1" i="1" dirty="0">
                <a:solidFill>
                  <a:srgbClr val="79AA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«Іншими словами, </a:t>
            </a:r>
          </a:p>
          <a:p>
            <a:pPr algn="just" eaLnBrk="1" hangingPunct="1"/>
            <a:r>
              <a:rPr lang="uk-UA" altLang="ru-RU" sz="2371" b="1" i="1" dirty="0">
                <a:solidFill>
                  <a:srgbClr val="79AA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разі </a:t>
            </a:r>
            <a:r>
              <a:rPr lang="uk-UA" altLang="ru-RU" sz="2371" b="1" i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деформації тіла …»</a:t>
            </a:r>
            <a:endParaRPr lang="uk-UA" altLang="ru-RU" sz="2371" i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uk-UA" altLang="ru-RU" sz="3048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Правильна відповідь</a:t>
            </a:r>
          </a:p>
          <a:p>
            <a:pPr algn="just" eaLnBrk="1" hangingPunct="1"/>
            <a:endParaRPr lang="ru-RU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altLang="ru-RU" sz="2709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709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r>
              <a:rPr lang="ru-RU" altLang="ru-RU" sz="2709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правильну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 б.</a:t>
            </a:r>
            <a:r>
              <a:rPr lang="ru-RU" altLang="ru-RU" sz="2709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altLang="ru-RU" sz="3048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1854360" y="295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питання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71584" y="2064776"/>
            <a:ext cx="6150283" cy="34596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50498" y="4603712"/>
            <a:ext cx="10042171" cy="106449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частинки «прагнуть» відновити положення</a:t>
            </a:r>
            <a:r>
              <a:rPr lang="ru-RU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7967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1"/>
          <p:cNvSpPr>
            <a:spLocks noChangeArrowheads="1"/>
          </p:cNvSpPr>
          <p:nvPr/>
        </p:nvSpPr>
        <p:spPr bwMode="auto">
          <a:xfrm>
            <a:off x="787622" y="125293"/>
            <a:ext cx="10424556" cy="6606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/>
            <a:r>
              <a:rPr lang="ru-RU" altLang="ru-RU" sz="2371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0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3048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endParaRPr lang="ru-RU" altLang="ru-RU" sz="677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371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</a:p>
          <a:p>
            <a:pPr algn="just" eaLnBrk="1" hangingPunct="1"/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Сформулювати висновок. Отже,  </a:t>
            </a:r>
            <a:r>
              <a:rPr lang="uk-UA" altLang="ru-RU" sz="2371" b="1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 – </a:t>
            </a:r>
            <a:r>
              <a:rPr lang="uk-UA" altLang="ru-RU" sz="2371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це… </a:t>
            </a:r>
          </a:p>
          <a:p>
            <a:pPr algn="ctr" eaLnBrk="1" hangingPunct="1"/>
            <a:endParaRPr lang="uk-UA" altLang="ru-RU" sz="677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 відповідь</a:t>
            </a:r>
          </a:p>
          <a:p>
            <a:pPr algn="ctr" eaLnBrk="1" hangingPunct="1"/>
            <a:endParaRPr lang="uk-UA" altLang="ru-RU" sz="677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правильну відповідь 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3 б.</a:t>
            </a:r>
            <a:endParaRPr lang="ru-RU" altLang="ru-RU" sz="2709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7" name="TextBox 2"/>
          <p:cNvSpPr txBox="1">
            <a:spLocks noChangeArrowheads="1"/>
          </p:cNvSpPr>
          <p:nvPr/>
        </p:nvSpPr>
        <p:spPr bwMode="auto">
          <a:xfrm>
            <a:off x="1963678" y="12529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питання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13814" y="1984844"/>
            <a:ext cx="8076478" cy="368075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1928" y="2841368"/>
            <a:ext cx="10720250" cy="196770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сила, яка виникає під час деформації тіла і напрямлена протилежно напрямку зміщення частин цього тіла в ході деформації.</a:t>
            </a:r>
          </a:p>
        </p:txBody>
      </p:sp>
    </p:spTree>
    <p:extLst>
      <p:ext uri="{BB962C8B-B14F-4D97-AF65-F5344CB8AC3E}">
        <p14:creationId xmlns:p14="http://schemas.microsoft.com/office/powerpoint/2010/main" val="337292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utton Color - Down"/>
          <p:cNvSpPr/>
          <p:nvPr/>
        </p:nvSpPr>
        <p:spPr>
          <a:xfrm>
            <a:off x="715112" y="1039927"/>
            <a:ext cx="11283413" cy="20604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ru-RU" altLang="ru-RU" sz="3387" b="1" u="sng" dirty="0" err="1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Деформації</a:t>
            </a:r>
            <a:r>
              <a:rPr lang="ru-RU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які повністю зникають після припинення дії на тіло зовнішніх сил, називають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пружними</a:t>
            </a:r>
          </a:p>
        </p:txBody>
      </p:sp>
      <p:grpSp>
        <p:nvGrpSpPr>
          <p:cNvPr id="25603" name="Групувати 19"/>
          <p:cNvGrpSpPr>
            <a:grpSpLocks/>
          </p:cNvGrpSpPr>
          <p:nvPr/>
        </p:nvGrpSpPr>
        <p:grpSpPr bwMode="auto">
          <a:xfrm>
            <a:off x="18818" y="6033796"/>
            <a:ext cx="815847" cy="815846"/>
            <a:chOff x="2781125" y="6672160"/>
            <a:chExt cx="1101146" cy="1101146"/>
          </a:xfrm>
        </p:grpSpPr>
        <p:grpSp>
          <p:nvGrpSpPr>
            <p:cNvPr id="25613" name="Action Button - Hover"/>
            <p:cNvGrpSpPr>
              <a:grpSpLocks/>
            </p:cNvGrpSpPr>
            <p:nvPr/>
          </p:nvGrpSpPr>
          <p:grpSpPr bwMode="auto"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23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Actionbutton - Hover"/>
              <p:cNvSpPr/>
              <p:nvPr/>
            </p:nvSpPr>
            <p:spPr>
              <a:xfrm>
                <a:off x="9029996" y="5455119"/>
                <a:ext cx="1557428" cy="155743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5614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04" name="Групувати 24"/>
          <p:cNvGrpSpPr>
            <a:grpSpLocks/>
          </p:cNvGrpSpPr>
          <p:nvPr/>
        </p:nvGrpSpPr>
        <p:grpSpPr bwMode="auto">
          <a:xfrm>
            <a:off x="11390939" y="6049925"/>
            <a:ext cx="786277" cy="784933"/>
            <a:chOff x="6448951" y="6769763"/>
            <a:chExt cx="1101146" cy="1101146"/>
          </a:xfrm>
        </p:grpSpPr>
        <p:grpSp>
          <p:nvGrpSpPr>
            <p:cNvPr id="25609" name="Action Button - Hover"/>
            <p:cNvGrpSpPr>
              <a:grpSpLocks/>
            </p:cNvGrpSpPr>
            <p:nvPr/>
          </p:nvGrpSpPr>
          <p:grpSpPr bwMode="auto"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28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Actionbutton - Hover"/>
              <p:cNvSpPr/>
              <p:nvPr/>
            </p:nvSpPr>
            <p:spPr>
              <a:xfrm>
                <a:off x="9029509" y="5454902"/>
                <a:ext cx="1558402" cy="15578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5610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5605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975" y="3931681"/>
            <a:ext cx="2954252" cy="2259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758" y="3599697"/>
            <a:ext cx="2263403" cy="274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983" y="3312067"/>
            <a:ext cx="3040272" cy="3141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TextBox 17"/>
          <p:cNvSpPr txBox="1">
            <a:spLocks noChangeArrowheads="1"/>
          </p:cNvSpPr>
          <p:nvPr/>
        </p:nvSpPr>
        <p:spPr bwMode="auto">
          <a:xfrm>
            <a:off x="1963678" y="12529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Пружна деформація 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52125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utton Color - Down"/>
          <p:cNvSpPr/>
          <p:nvPr/>
        </p:nvSpPr>
        <p:spPr>
          <a:xfrm>
            <a:off x="1450245" y="1119900"/>
            <a:ext cx="10436653" cy="176744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ru-RU" altLang="ru-RU" sz="3387" b="1" u="sng" dirty="0" err="1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Деформації</a:t>
            </a:r>
            <a:r>
              <a:rPr lang="ru-RU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які зберігаються після припинення дії на тіло зовнішніх сил, називають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пластичними</a:t>
            </a:r>
          </a:p>
        </p:txBody>
      </p:sp>
      <p:grpSp>
        <p:nvGrpSpPr>
          <p:cNvPr id="26627" name="Групувати 19"/>
          <p:cNvGrpSpPr>
            <a:grpSpLocks/>
          </p:cNvGrpSpPr>
          <p:nvPr/>
        </p:nvGrpSpPr>
        <p:grpSpPr bwMode="auto">
          <a:xfrm>
            <a:off x="18818" y="6033796"/>
            <a:ext cx="815847" cy="815846"/>
            <a:chOff x="2781125" y="6672160"/>
            <a:chExt cx="1101146" cy="1101146"/>
          </a:xfrm>
        </p:grpSpPr>
        <p:grpSp>
          <p:nvGrpSpPr>
            <p:cNvPr id="26635" name="Action Button - Hover"/>
            <p:cNvGrpSpPr>
              <a:grpSpLocks/>
            </p:cNvGrpSpPr>
            <p:nvPr/>
          </p:nvGrpSpPr>
          <p:grpSpPr bwMode="auto"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23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Actionbutton - Hover"/>
              <p:cNvSpPr/>
              <p:nvPr/>
            </p:nvSpPr>
            <p:spPr>
              <a:xfrm>
                <a:off x="9029996" y="5455119"/>
                <a:ext cx="1557428" cy="155743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6636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628" name="Групувати 24"/>
          <p:cNvGrpSpPr>
            <a:grpSpLocks/>
          </p:cNvGrpSpPr>
          <p:nvPr/>
        </p:nvGrpSpPr>
        <p:grpSpPr bwMode="auto">
          <a:xfrm>
            <a:off x="11390939" y="6049925"/>
            <a:ext cx="786277" cy="784933"/>
            <a:chOff x="6448951" y="6769763"/>
            <a:chExt cx="1101146" cy="1101146"/>
          </a:xfrm>
        </p:grpSpPr>
        <p:grpSp>
          <p:nvGrpSpPr>
            <p:cNvPr id="26631" name="Action Button - Hover"/>
            <p:cNvGrpSpPr>
              <a:grpSpLocks/>
            </p:cNvGrpSpPr>
            <p:nvPr/>
          </p:nvGrpSpPr>
          <p:grpSpPr bwMode="auto"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28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Actionbutton - Hover"/>
              <p:cNvSpPr/>
              <p:nvPr/>
            </p:nvSpPr>
            <p:spPr>
              <a:xfrm>
                <a:off x="9029509" y="5454902"/>
                <a:ext cx="1558402" cy="15578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6632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629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677" y="3669588"/>
            <a:ext cx="3025487" cy="2309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166" y="3614482"/>
            <a:ext cx="3032207" cy="2419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7"/>
          <p:cNvSpPr txBox="1">
            <a:spLocks noChangeArrowheads="1"/>
          </p:cNvSpPr>
          <p:nvPr/>
        </p:nvSpPr>
        <p:spPr bwMode="auto">
          <a:xfrm>
            <a:off x="1963678" y="12529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Пластична деформація 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7409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1715026" y="486846"/>
            <a:ext cx="8912485" cy="760740"/>
          </a:xfrm>
        </p:spPr>
        <p:txBody>
          <a:bodyPr/>
          <a:lstStyle/>
          <a:p>
            <a:pPr algn="ctr">
              <a:defRPr/>
            </a:pPr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r>
              <a:rPr lang="uk-UA" altLang="ru-RU" sz="4064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4064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Button Color - Down"/>
          <p:cNvSpPr/>
          <p:nvPr/>
        </p:nvSpPr>
        <p:spPr>
          <a:xfrm>
            <a:off x="1149175" y="1950531"/>
            <a:ext cx="10210850" cy="351741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774222">
              <a:defRPr/>
            </a:pPr>
            <a:r>
              <a:rPr lang="uk-UA" altLang="ru-RU" sz="3725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uk-UA" altLang="ru-RU" sz="3725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Б</a:t>
            </a: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удь-яка </a:t>
            </a:r>
            <a:r>
              <a:rPr lang="uk-UA" sz="3725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деформація </a:t>
            </a:r>
          </a:p>
          <a:p>
            <a:pPr defTabSz="774222">
              <a:defRPr/>
            </a:pPr>
            <a:endParaRPr lang="uk-UA" sz="1524" b="1" u="sng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774222">
              <a:defRPr/>
            </a:pP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може бути </a:t>
            </a:r>
            <a:r>
              <a:rPr lang="uk-UA" sz="3725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пружною</a:t>
            </a: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</a:t>
            </a:r>
            <a:r>
              <a:rPr lang="uk-UA" sz="3725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пластичною</a:t>
            </a: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774222">
              <a:defRPr/>
            </a:pPr>
            <a:endParaRPr lang="uk-UA" sz="1524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774222">
              <a:defRPr/>
            </a:pP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в залежності від сили взаємодії</a:t>
            </a:r>
            <a:endParaRPr lang="ru-RU" sz="3725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774222">
              <a:defRPr/>
            </a:pPr>
            <a:endParaRPr lang="ru-RU" altLang="ru-RU" sz="3725" b="1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60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TextBox 2"/>
          <p:cNvSpPr txBox="1">
            <a:spLocks noChangeArrowheads="1"/>
          </p:cNvSpPr>
          <p:nvPr/>
        </p:nvSpPr>
        <p:spPr bwMode="auto">
          <a:xfrm>
            <a:off x="1895578" y="-10230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питання 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46484" y="1883500"/>
            <a:ext cx="8287831" cy="4662019"/>
          </a:xfrm>
          <a:prstGeom prst="rect">
            <a:avLst/>
          </a:prstGeom>
        </p:spPr>
      </p:pic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229387" y="665607"/>
            <a:ext cx="11722026" cy="5877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ru-RU" altLang="ru-RU" sz="2371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altLang="ru-RU" sz="2371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відеофрагменту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продовжити речення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altLang="ru-RU" sz="2709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твердих тілах частинки коливаються біля положень рівноваги і взаємодіють  </a:t>
            </a:r>
            <a:r>
              <a:rPr lang="uk-UA" altLang="ru-RU" sz="2709" b="1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міжмолекулярними силами …</a:t>
            </a:r>
            <a:endParaRPr lang="uk-UA" altLang="ru-RU" sz="2709" i="1" dirty="0">
              <a:solidFill>
                <a:srgbClr val="6C9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 </a:t>
            </a: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endParaRPr lang="ru-RU" altLang="ru-RU" sz="237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677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правильну відповідь </a:t>
            </a:r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2 б.</a:t>
            </a:r>
            <a:r>
              <a:rPr lang="ru-RU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32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2032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87409" y="3682261"/>
            <a:ext cx="10042171" cy="106449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Притягання та відштовхування</a:t>
            </a:r>
          </a:p>
        </p:txBody>
      </p:sp>
    </p:spTree>
    <p:extLst>
      <p:ext uri="{BB962C8B-B14F-4D97-AF65-F5344CB8AC3E}">
        <p14:creationId xmlns:p14="http://schemas.microsoft.com/office/powerpoint/2010/main" val="7195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43367" y="847055"/>
            <a:ext cx="11856432" cy="5772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/>
            <a:r>
              <a:rPr lang="ru-RU" altLang="ru-RU" sz="2371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0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altLang="ru-RU" sz="2709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Міжмолекулярні сили притягання стають сильнішими за сили відштовхування. Якщо ж частинки зближуються, то сильнішими стають міжмолекулярні сили відштовхування</a:t>
            </a:r>
            <a:r>
              <a:rPr lang="uk-UA" altLang="ru-RU" sz="2709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altLang="ru-RU" sz="3048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 eaLnBrk="1" hangingPunct="1"/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uk-UA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 </a:t>
            </a:r>
          </a:p>
          <a:p>
            <a:pPr algn="just" eaLnBrk="1" hangingPunct="1"/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altLang="ru-RU" sz="237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відеофрагмента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продовжити речення </a:t>
            </a:r>
          </a:p>
          <a:p>
            <a:pPr algn="just" eaLnBrk="1" hangingPunct="1"/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371" b="1" i="1" dirty="0">
                <a:solidFill>
                  <a:srgbClr val="79AA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«Іншими словами, </a:t>
            </a:r>
          </a:p>
          <a:p>
            <a:pPr algn="just" eaLnBrk="1" hangingPunct="1"/>
            <a:r>
              <a:rPr lang="uk-UA" altLang="ru-RU" sz="2371" b="1" i="1" dirty="0">
                <a:solidFill>
                  <a:srgbClr val="79AA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разі </a:t>
            </a:r>
            <a:r>
              <a:rPr lang="uk-UA" altLang="ru-RU" sz="2371" b="1" i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деформації тіла …»</a:t>
            </a:r>
            <a:endParaRPr lang="uk-UA" altLang="ru-RU" sz="2371" i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uk-UA" altLang="ru-RU" sz="3048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Правильна відповідь</a:t>
            </a:r>
          </a:p>
          <a:p>
            <a:pPr algn="just" eaLnBrk="1" hangingPunct="1"/>
            <a:endParaRPr lang="ru-RU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altLang="ru-RU" sz="2709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709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r>
              <a:rPr lang="ru-RU" altLang="ru-RU" sz="2709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правильну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 б.</a:t>
            </a:r>
            <a:r>
              <a:rPr lang="ru-RU" altLang="ru-RU" sz="2709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altLang="ru-RU" sz="3048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1854360" y="295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питання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71584" y="2064776"/>
            <a:ext cx="6150283" cy="34596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50498" y="4603712"/>
            <a:ext cx="10042171" cy="106449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частинки «прагнуть» відновити положення</a:t>
            </a:r>
            <a:r>
              <a:rPr lang="ru-RU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7486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1"/>
          <p:cNvSpPr>
            <a:spLocks noChangeArrowheads="1"/>
          </p:cNvSpPr>
          <p:nvPr/>
        </p:nvSpPr>
        <p:spPr bwMode="auto">
          <a:xfrm>
            <a:off x="787622" y="125293"/>
            <a:ext cx="10424556" cy="6606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/>
            <a:r>
              <a:rPr lang="ru-RU" altLang="ru-RU" sz="2371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0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3048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endParaRPr lang="ru-RU" altLang="ru-RU" sz="677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371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</a:p>
          <a:p>
            <a:pPr algn="just" eaLnBrk="1" hangingPunct="1"/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Сформулювати висновок. Отже,  </a:t>
            </a:r>
            <a:r>
              <a:rPr lang="uk-UA" altLang="ru-RU" sz="2371" b="1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 – </a:t>
            </a:r>
            <a:r>
              <a:rPr lang="uk-UA" altLang="ru-RU" sz="2371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це… </a:t>
            </a:r>
          </a:p>
          <a:p>
            <a:pPr algn="ctr" eaLnBrk="1" hangingPunct="1"/>
            <a:endParaRPr lang="uk-UA" altLang="ru-RU" sz="677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 відповідь</a:t>
            </a:r>
          </a:p>
          <a:p>
            <a:pPr algn="ctr" eaLnBrk="1" hangingPunct="1"/>
            <a:endParaRPr lang="uk-UA" altLang="ru-RU" sz="677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правильну відповідь 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3 б.</a:t>
            </a:r>
            <a:endParaRPr lang="ru-RU" altLang="ru-RU" sz="2709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7" name="TextBox 2"/>
          <p:cNvSpPr txBox="1">
            <a:spLocks noChangeArrowheads="1"/>
          </p:cNvSpPr>
          <p:nvPr/>
        </p:nvSpPr>
        <p:spPr bwMode="auto">
          <a:xfrm>
            <a:off x="1963678" y="12529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питання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13814" y="1984844"/>
            <a:ext cx="8076478" cy="368075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1928" y="2841368"/>
            <a:ext cx="10720250" cy="196770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сила, яка виникає під час деформації тіла і напрямлена протилежно напрямку зміщення частин цього тіла в ході деформації.</a:t>
            </a:r>
          </a:p>
        </p:txBody>
      </p:sp>
    </p:spTree>
    <p:extLst>
      <p:ext uri="{BB962C8B-B14F-4D97-AF65-F5344CB8AC3E}">
        <p14:creationId xmlns:p14="http://schemas.microsoft.com/office/powerpoint/2010/main" val="145585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2"/>
          <p:cNvSpPr txBox="1">
            <a:spLocks noChangeArrowheads="1"/>
          </p:cNvSpPr>
          <p:nvPr/>
        </p:nvSpPr>
        <p:spPr bwMode="auto">
          <a:xfrm>
            <a:off x="603485" y="200560"/>
            <a:ext cx="8653081" cy="13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3387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Прояви сили пружності </a:t>
            </a:r>
          </a:p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навколо нас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8915" name="Picture 2" descr="Как выбрать бату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0" y="1848382"/>
            <a:ext cx="2217705" cy="1475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4" descr="У Португалії відкрили найдовший підвісний пішохідний міст у світі - BBC  News Украї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346" y="1586289"/>
            <a:ext cx="5161204" cy="290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6" descr="Загородный дом в Словакии 4 - Блог &quot;Частная архитектура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989" y="200560"/>
            <a:ext cx="2749954" cy="4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8" descr="15 лучших амортизаторов 2024 для автомобилей: рейтинг производителей,  отзывы, цены, советы экспертов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69" y="3580880"/>
            <a:ext cx="2419314" cy="135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7327" b="7200"/>
          <a:stretch/>
        </p:blipFill>
        <p:spPr>
          <a:xfrm>
            <a:off x="1880346" y="4723334"/>
            <a:ext cx="2959628" cy="19757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20" name="Объект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289" y="4649411"/>
            <a:ext cx="3721712" cy="2146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19538" y="4723334"/>
            <a:ext cx="3133012" cy="2142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456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2032224" y="119917"/>
            <a:ext cx="8349322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altLang="ru-RU" sz="4064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1" name="TextBox 2"/>
          <p:cNvSpPr txBox="1">
            <a:spLocks noChangeArrowheads="1"/>
          </p:cNvSpPr>
          <p:nvPr/>
        </p:nvSpPr>
        <p:spPr bwMode="auto">
          <a:xfrm>
            <a:off x="580636" y="912914"/>
            <a:ext cx="11048202" cy="8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/>
            <a:r>
              <a:rPr lang="uk-UA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користуючись підручником, скласти характеристику фізичної величини 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видовження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планом:</a:t>
            </a:r>
            <a:endParaRPr lang="ru-RU" altLang="ru-RU" sz="237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1161271" y="1720696"/>
          <a:ext cx="9612742" cy="485970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470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739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Складові плану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Відповідь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6509">
                <a:tc>
                  <a:txBody>
                    <a:bodyPr/>
                    <a:lstStyle/>
                    <a:p>
                      <a:pPr marL="0" marR="0" lvl="0" indent="0" algn="l" defTabSz="53995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Символ для позначення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х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6509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uk-UA" sz="2400" baseline="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Властивість, яку характеризує фізична величина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solidFill>
                            <a:srgbClr val="002060"/>
                          </a:solidFill>
                        </a:rPr>
                        <a:t>Деформацыю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</a:rPr>
                        <a:t>розтягнення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 та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</a:rPr>
                        <a:t>стиснення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896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Означення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2720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Формула, покладена в основу означення, зв’язок з іншими фізичними величинами 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Х=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668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Одиниці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м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0668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Спосіб вимірювання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456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1795669" y="43305"/>
            <a:ext cx="8349322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 себе</a:t>
            </a:r>
            <a:endParaRPr lang="ru-RU" altLang="ru-RU" sz="4064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822567" y="795980"/>
          <a:ext cx="10983687" cy="532354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419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644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696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Складові  плану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Відповідь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9980">
                <a:tc>
                  <a:txBody>
                    <a:bodyPr/>
                    <a:lstStyle/>
                    <a:p>
                      <a:pPr marL="0" marR="0" lvl="0" indent="0" algn="l" defTabSz="53995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Символ для позначення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9980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uk-UA" sz="2400" baseline="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Властивість, яку характеризує фізична величина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Характеризує деформації розтягнення та стиснення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6236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Означення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Фізична величина,</a:t>
                      </a:r>
                      <a:r>
                        <a:rPr lang="uk-UA" sz="2400" i="1" baseline="0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яка характеризує деформації розтягнення та стиснення і дорівнює зміні довжини тіла в результаті деформації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1264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Формула, покладена в основу означення, зв’язок з іншими фізичними величинами 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pPr marL="0" marR="0" lvl="0" indent="0" algn="l" defTabSz="53995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uk-UA" sz="2400" i="1" baseline="0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= </a:t>
                      </a:r>
                      <a:r>
                        <a:rPr lang="ru-RU" sz="2400" i="1" kern="1200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|</a:t>
                      </a:r>
                      <a:r>
                        <a:rPr lang="en-US" sz="2400" i="1" kern="1200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l – l</a:t>
                      </a:r>
                      <a:r>
                        <a:rPr lang="en-US" sz="2400" i="1" kern="1200" baseline="-25000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400" i="1" kern="1200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|</a:t>
                      </a:r>
                      <a:endParaRPr lang="ru-RU" sz="2400" i="1" kern="1200" dirty="0">
                        <a:solidFill>
                          <a:srgbClr val="00B0F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696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Одиниці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696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Спосіб вимірювання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допомогою лінійки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234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>
            <a:off x="739234" y="119917"/>
            <a:ext cx="10712187" cy="1082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Графічне представлення закону </a:t>
            </a:r>
            <a:r>
              <a:rPr lang="uk-UA" altLang="ru-RU" sz="4064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endParaRPr lang="uk-UA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Завдання </a:t>
            </a:r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1922011" y="1351079"/>
          <a:ext cx="9870802" cy="236961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04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1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94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1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317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85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34218">
                <a:tc rowSpan="2">
                  <a:txBody>
                    <a:bodyPr/>
                    <a:lstStyle/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rowSpan="2"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Сила </a:t>
                      </a:r>
                      <a:r>
                        <a:rPr lang="ru-RU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пружност</a:t>
                      </a:r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і,</a:t>
                      </a:r>
                      <a:r>
                        <a:rPr lang="uk-UA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F, H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Видовження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Відношення </a:t>
                      </a:r>
                      <a:r>
                        <a:rPr lang="en-US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uk-UA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/х, Н/м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rowSpan="2"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Висновок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0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х, см 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х, м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07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0,02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rowSpan="4">
                  <a:txBody>
                    <a:bodyPr/>
                    <a:lstStyle/>
                    <a:p>
                      <a:r>
                        <a:rPr lang="en-US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uk-UA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/х - стала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07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07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0,06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07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0,08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5892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80" y="4027109"/>
            <a:ext cx="3162581" cy="2676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967625" y="3992163"/>
            <a:ext cx="3953326" cy="50924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709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Відношення </a:t>
            </a:r>
            <a:r>
              <a:rPr lang="en-US" sz="2709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uk-UA" sz="2709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/х =    Н/</a:t>
            </a:r>
            <a:r>
              <a:rPr lang="en-US" sz="2709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ru-RU" sz="2709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37352" y="3638675"/>
            <a:ext cx="801062" cy="18937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7" name="Полилиния 6"/>
          <p:cNvSpPr/>
          <p:nvPr/>
        </p:nvSpPr>
        <p:spPr>
          <a:xfrm>
            <a:off x="1106165" y="3400776"/>
            <a:ext cx="303758" cy="2142437"/>
          </a:xfrm>
          <a:custGeom>
            <a:avLst/>
            <a:gdLst>
              <a:gd name="connsiteX0" fmla="*/ 146957 w 359228"/>
              <a:gd name="connsiteY0" fmla="*/ 0 h 2530929"/>
              <a:gd name="connsiteX1" fmla="*/ 163285 w 359228"/>
              <a:gd name="connsiteY1" fmla="*/ 179614 h 2530929"/>
              <a:gd name="connsiteX2" fmla="*/ 179614 w 359228"/>
              <a:gd name="connsiteY2" fmla="*/ 228600 h 2530929"/>
              <a:gd name="connsiteX3" fmla="*/ 195943 w 359228"/>
              <a:gd name="connsiteY3" fmla="*/ 326572 h 2530929"/>
              <a:gd name="connsiteX4" fmla="*/ 212271 w 359228"/>
              <a:gd name="connsiteY4" fmla="*/ 457200 h 2530929"/>
              <a:gd name="connsiteX5" fmla="*/ 310243 w 359228"/>
              <a:gd name="connsiteY5" fmla="*/ 522514 h 2530929"/>
              <a:gd name="connsiteX6" fmla="*/ 179614 w 359228"/>
              <a:gd name="connsiteY6" fmla="*/ 587829 h 2530929"/>
              <a:gd name="connsiteX7" fmla="*/ 130628 w 359228"/>
              <a:gd name="connsiteY7" fmla="*/ 604157 h 2530929"/>
              <a:gd name="connsiteX8" fmla="*/ 81643 w 359228"/>
              <a:gd name="connsiteY8" fmla="*/ 620486 h 2530929"/>
              <a:gd name="connsiteX9" fmla="*/ 16328 w 359228"/>
              <a:gd name="connsiteY9" fmla="*/ 636814 h 2530929"/>
              <a:gd name="connsiteX10" fmla="*/ 146957 w 359228"/>
              <a:gd name="connsiteY10" fmla="*/ 669472 h 2530929"/>
              <a:gd name="connsiteX11" fmla="*/ 310243 w 359228"/>
              <a:gd name="connsiteY11" fmla="*/ 718457 h 2530929"/>
              <a:gd name="connsiteX12" fmla="*/ 277585 w 359228"/>
              <a:gd name="connsiteY12" fmla="*/ 751114 h 2530929"/>
              <a:gd name="connsiteX13" fmla="*/ 179614 w 359228"/>
              <a:gd name="connsiteY13" fmla="*/ 783772 h 2530929"/>
              <a:gd name="connsiteX14" fmla="*/ 146957 w 359228"/>
              <a:gd name="connsiteY14" fmla="*/ 832757 h 2530929"/>
              <a:gd name="connsiteX15" fmla="*/ 97971 w 359228"/>
              <a:gd name="connsiteY15" fmla="*/ 849086 h 2530929"/>
              <a:gd name="connsiteX16" fmla="*/ 0 w 359228"/>
              <a:gd name="connsiteY16" fmla="*/ 898072 h 2530929"/>
              <a:gd name="connsiteX17" fmla="*/ 146957 w 359228"/>
              <a:gd name="connsiteY17" fmla="*/ 930729 h 2530929"/>
              <a:gd name="connsiteX18" fmla="*/ 195943 w 359228"/>
              <a:gd name="connsiteY18" fmla="*/ 947057 h 2530929"/>
              <a:gd name="connsiteX19" fmla="*/ 277585 w 359228"/>
              <a:gd name="connsiteY19" fmla="*/ 1012372 h 2530929"/>
              <a:gd name="connsiteX20" fmla="*/ 244928 w 359228"/>
              <a:gd name="connsiteY20" fmla="*/ 1061357 h 2530929"/>
              <a:gd name="connsiteX21" fmla="*/ 146957 w 359228"/>
              <a:gd name="connsiteY21" fmla="*/ 1094014 h 2530929"/>
              <a:gd name="connsiteX22" fmla="*/ 97971 w 359228"/>
              <a:gd name="connsiteY22" fmla="*/ 1110343 h 2530929"/>
              <a:gd name="connsiteX23" fmla="*/ 48985 w 359228"/>
              <a:gd name="connsiteY23" fmla="*/ 1126672 h 2530929"/>
              <a:gd name="connsiteX24" fmla="*/ 16328 w 359228"/>
              <a:gd name="connsiteY24" fmla="*/ 1175657 h 2530929"/>
              <a:gd name="connsiteX25" fmla="*/ 97971 w 359228"/>
              <a:gd name="connsiteY25" fmla="*/ 1191986 h 2530929"/>
              <a:gd name="connsiteX26" fmla="*/ 163285 w 359228"/>
              <a:gd name="connsiteY26" fmla="*/ 1208314 h 2530929"/>
              <a:gd name="connsiteX27" fmla="*/ 261257 w 359228"/>
              <a:gd name="connsiteY27" fmla="*/ 1240972 h 2530929"/>
              <a:gd name="connsiteX28" fmla="*/ 310243 w 359228"/>
              <a:gd name="connsiteY28" fmla="*/ 1257300 h 2530929"/>
              <a:gd name="connsiteX29" fmla="*/ 293914 w 359228"/>
              <a:gd name="connsiteY29" fmla="*/ 1306286 h 2530929"/>
              <a:gd name="connsiteX30" fmla="*/ 244928 w 359228"/>
              <a:gd name="connsiteY30" fmla="*/ 1322614 h 2530929"/>
              <a:gd name="connsiteX31" fmla="*/ 163285 w 359228"/>
              <a:gd name="connsiteY31" fmla="*/ 1371600 h 2530929"/>
              <a:gd name="connsiteX32" fmla="*/ 32657 w 359228"/>
              <a:gd name="connsiteY32" fmla="*/ 1469572 h 2530929"/>
              <a:gd name="connsiteX33" fmla="*/ 228600 w 359228"/>
              <a:gd name="connsiteY33" fmla="*/ 1502229 h 2530929"/>
              <a:gd name="connsiteX34" fmla="*/ 326571 w 359228"/>
              <a:gd name="connsiteY34" fmla="*/ 1518557 h 2530929"/>
              <a:gd name="connsiteX35" fmla="*/ 342900 w 359228"/>
              <a:gd name="connsiteY35" fmla="*/ 1567543 h 2530929"/>
              <a:gd name="connsiteX36" fmla="*/ 146957 w 359228"/>
              <a:gd name="connsiteY36" fmla="*/ 1665514 h 2530929"/>
              <a:gd name="connsiteX37" fmla="*/ 97971 w 359228"/>
              <a:gd name="connsiteY37" fmla="*/ 1681843 h 2530929"/>
              <a:gd name="connsiteX38" fmla="*/ 48985 w 359228"/>
              <a:gd name="connsiteY38" fmla="*/ 1698172 h 2530929"/>
              <a:gd name="connsiteX39" fmla="*/ 146957 w 359228"/>
              <a:gd name="connsiteY39" fmla="*/ 1730829 h 2530929"/>
              <a:gd name="connsiteX40" fmla="*/ 195943 w 359228"/>
              <a:gd name="connsiteY40" fmla="*/ 1747157 h 2530929"/>
              <a:gd name="connsiteX41" fmla="*/ 310243 w 359228"/>
              <a:gd name="connsiteY41" fmla="*/ 1779814 h 2530929"/>
              <a:gd name="connsiteX42" fmla="*/ 342900 w 359228"/>
              <a:gd name="connsiteY42" fmla="*/ 1812472 h 2530929"/>
              <a:gd name="connsiteX43" fmla="*/ 293914 w 359228"/>
              <a:gd name="connsiteY43" fmla="*/ 1926772 h 2530929"/>
              <a:gd name="connsiteX44" fmla="*/ 244928 w 359228"/>
              <a:gd name="connsiteY44" fmla="*/ 1943100 h 2530929"/>
              <a:gd name="connsiteX45" fmla="*/ 195943 w 359228"/>
              <a:gd name="connsiteY45" fmla="*/ 1975757 h 2530929"/>
              <a:gd name="connsiteX46" fmla="*/ 163285 w 359228"/>
              <a:gd name="connsiteY46" fmla="*/ 2024743 h 2530929"/>
              <a:gd name="connsiteX47" fmla="*/ 65314 w 359228"/>
              <a:gd name="connsiteY47" fmla="*/ 2057400 h 2530929"/>
              <a:gd name="connsiteX48" fmla="*/ 16328 w 359228"/>
              <a:gd name="connsiteY48" fmla="*/ 2073729 h 2530929"/>
              <a:gd name="connsiteX49" fmla="*/ 130628 w 359228"/>
              <a:gd name="connsiteY49" fmla="*/ 2090057 h 2530929"/>
              <a:gd name="connsiteX50" fmla="*/ 179614 w 359228"/>
              <a:gd name="connsiteY50" fmla="*/ 2106386 h 2530929"/>
              <a:gd name="connsiteX51" fmla="*/ 359228 w 359228"/>
              <a:gd name="connsiteY51" fmla="*/ 2155372 h 2530929"/>
              <a:gd name="connsiteX52" fmla="*/ 293914 w 359228"/>
              <a:gd name="connsiteY52" fmla="*/ 2253343 h 2530929"/>
              <a:gd name="connsiteX53" fmla="*/ 261257 w 359228"/>
              <a:gd name="connsiteY53" fmla="*/ 2302329 h 2530929"/>
              <a:gd name="connsiteX54" fmla="*/ 212271 w 359228"/>
              <a:gd name="connsiteY54" fmla="*/ 2334986 h 2530929"/>
              <a:gd name="connsiteX55" fmla="*/ 179614 w 359228"/>
              <a:gd name="connsiteY55" fmla="*/ 2383972 h 2530929"/>
              <a:gd name="connsiteX56" fmla="*/ 130628 w 359228"/>
              <a:gd name="connsiteY56" fmla="*/ 2400300 h 2530929"/>
              <a:gd name="connsiteX57" fmla="*/ 48985 w 359228"/>
              <a:gd name="connsiteY57" fmla="*/ 2465614 h 2530929"/>
              <a:gd name="connsiteX58" fmla="*/ 212271 w 359228"/>
              <a:gd name="connsiteY58" fmla="*/ 2514600 h 2530929"/>
              <a:gd name="connsiteX59" fmla="*/ 261257 w 359228"/>
              <a:gd name="connsiteY59" fmla="*/ 2530929 h 2530929"/>
              <a:gd name="connsiteX60" fmla="*/ 310243 w 359228"/>
              <a:gd name="connsiteY60" fmla="*/ 2530929 h 2530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59228" h="2530929">
                <a:moveTo>
                  <a:pt x="146957" y="0"/>
                </a:moveTo>
                <a:cubicBezTo>
                  <a:pt x="152400" y="59871"/>
                  <a:pt x="154783" y="120100"/>
                  <a:pt x="163285" y="179614"/>
                </a:cubicBezTo>
                <a:cubicBezTo>
                  <a:pt x="165719" y="196653"/>
                  <a:pt x="175880" y="211798"/>
                  <a:pt x="179614" y="228600"/>
                </a:cubicBezTo>
                <a:cubicBezTo>
                  <a:pt x="186796" y="260919"/>
                  <a:pt x="191261" y="293797"/>
                  <a:pt x="195943" y="326572"/>
                </a:cubicBezTo>
                <a:cubicBezTo>
                  <a:pt x="202149" y="370012"/>
                  <a:pt x="190160" y="419296"/>
                  <a:pt x="212271" y="457200"/>
                </a:cubicBezTo>
                <a:cubicBezTo>
                  <a:pt x="232048" y="491103"/>
                  <a:pt x="310243" y="522514"/>
                  <a:pt x="310243" y="522514"/>
                </a:cubicBezTo>
                <a:cubicBezTo>
                  <a:pt x="253244" y="579513"/>
                  <a:pt x="292189" y="550304"/>
                  <a:pt x="179614" y="587829"/>
                </a:cubicBezTo>
                <a:lnTo>
                  <a:pt x="130628" y="604157"/>
                </a:lnTo>
                <a:cubicBezTo>
                  <a:pt x="114300" y="609600"/>
                  <a:pt x="98341" y="616312"/>
                  <a:pt x="81643" y="620486"/>
                </a:cubicBezTo>
                <a:lnTo>
                  <a:pt x="16328" y="636814"/>
                </a:lnTo>
                <a:cubicBezTo>
                  <a:pt x="59871" y="647700"/>
                  <a:pt x="104377" y="655279"/>
                  <a:pt x="146957" y="669472"/>
                </a:cubicBezTo>
                <a:cubicBezTo>
                  <a:pt x="266218" y="709226"/>
                  <a:pt x="211532" y="693780"/>
                  <a:pt x="310243" y="718457"/>
                </a:cubicBezTo>
                <a:cubicBezTo>
                  <a:pt x="299357" y="729343"/>
                  <a:pt x="291355" y="744229"/>
                  <a:pt x="277585" y="751114"/>
                </a:cubicBezTo>
                <a:cubicBezTo>
                  <a:pt x="246796" y="766509"/>
                  <a:pt x="179614" y="783772"/>
                  <a:pt x="179614" y="783772"/>
                </a:cubicBezTo>
                <a:cubicBezTo>
                  <a:pt x="168728" y="800100"/>
                  <a:pt x="162281" y="820498"/>
                  <a:pt x="146957" y="832757"/>
                </a:cubicBezTo>
                <a:cubicBezTo>
                  <a:pt x="133517" y="843509"/>
                  <a:pt x="113366" y="841389"/>
                  <a:pt x="97971" y="849086"/>
                </a:cubicBezTo>
                <a:cubicBezTo>
                  <a:pt x="-28646" y="912394"/>
                  <a:pt x="123128" y="857028"/>
                  <a:pt x="0" y="898072"/>
                </a:cubicBezTo>
                <a:cubicBezTo>
                  <a:pt x="110271" y="934828"/>
                  <a:pt x="-25464" y="892414"/>
                  <a:pt x="146957" y="930729"/>
                </a:cubicBezTo>
                <a:cubicBezTo>
                  <a:pt x="163759" y="934463"/>
                  <a:pt x="179614" y="941614"/>
                  <a:pt x="195943" y="947057"/>
                </a:cubicBezTo>
                <a:cubicBezTo>
                  <a:pt x="198420" y="948708"/>
                  <a:pt x="277585" y="996860"/>
                  <a:pt x="277585" y="1012372"/>
                </a:cubicBezTo>
                <a:cubicBezTo>
                  <a:pt x="277585" y="1031996"/>
                  <a:pt x="261569" y="1050956"/>
                  <a:pt x="244928" y="1061357"/>
                </a:cubicBezTo>
                <a:cubicBezTo>
                  <a:pt x="215737" y="1079601"/>
                  <a:pt x="179614" y="1083128"/>
                  <a:pt x="146957" y="1094014"/>
                </a:cubicBezTo>
                <a:lnTo>
                  <a:pt x="97971" y="1110343"/>
                </a:lnTo>
                <a:lnTo>
                  <a:pt x="48985" y="1126672"/>
                </a:lnTo>
                <a:cubicBezTo>
                  <a:pt x="38099" y="1143000"/>
                  <a:pt x="4553" y="1159958"/>
                  <a:pt x="16328" y="1175657"/>
                </a:cubicBezTo>
                <a:cubicBezTo>
                  <a:pt x="32980" y="1197860"/>
                  <a:pt x="70879" y="1185965"/>
                  <a:pt x="97971" y="1191986"/>
                </a:cubicBezTo>
                <a:cubicBezTo>
                  <a:pt x="119878" y="1196854"/>
                  <a:pt x="141790" y="1201866"/>
                  <a:pt x="163285" y="1208314"/>
                </a:cubicBezTo>
                <a:cubicBezTo>
                  <a:pt x="196257" y="1218206"/>
                  <a:pt x="228600" y="1230086"/>
                  <a:pt x="261257" y="1240972"/>
                </a:cubicBezTo>
                <a:lnTo>
                  <a:pt x="310243" y="1257300"/>
                </a:lnTo>
                <a:cubicBezTo>
                  <a:pt x="304800" y="1273629"/>
                  <a:pt x="306085" y="1294115"/>
                  <a:pt x="293914" y="1306286"/>
                </a:cubicBezTo>
                <a:cubicBezTo>
                  <a:pt x="281743" y="1318457"/>
                  <a:pt x="259687" y="1313759"/>
                  <a:pt x="244928" y="1322614"/>
                </a:cubicBezTo>
                <a:cubicBezTo>
                  <a:pt x="132859" y="1389856"/>
                  <a:pt x="302054" y="1325346"/>
                  <a:pt x="163285" y="1371600"/>
                </a:cubicBezTo>
                <a:cubicBezTo>
                  <a:pt x="52505" y="1445454"/>
                  <a:pt x="93067" y="1409160"/>
                  <a:pt x="32657" y="1469572"/>
                </a:cubicBezTo>
                <a:cubicBezTo>
                  <a:pt x="134767" y="1503607"/>
                  <a:pt x="46309" y="1477924"/>
                  <a:pt x="228600" y="1502229"/>
                </a:cubicBezTo>
                <a:cubicBezTo>
                  <a:pt x="261417" y="1506605"/>
                  <a:pt x="293914" y="1513114"/>
                  <a:pt x="326571" y="1518557"/>
                </a:cubicBezTo>
                <a:cubicBezTo>
                  <a:pt x="332014" y="1534886"/>
                  <a:pt x="352904" y="1553537"/>
                  <a:pt x="342900" y="1567543"/>
                </a:cubicBezTo>
                <a:cubicBezTo>
                  <a:pt x="303334" y="1622936"/>
                  <a:pt x="205818" y="1645894"/>
                  <a:pt x="146957" y="1665514"/>
                </a:cubicBezTo>
                <a:lnTo>
                  <a:pt x="97971" y="1681843"/>
                </a:lnTo>
                <a:lnTo>
                  <a:pt x="48985" y="1698172"/>
                </a:lnTo>
                <a:lnTo>
                  <a:pt x="146957" y="1730829"/>
                </a:lnTo>
                <a:cubicBezTo>
                  <a:pt x="163286" y="1736272"/>
                  <a:pt x="179245" y="1742982"/>
                  <a:pt x="195943" y="1747157"/>
                </a:cubicBezTo>
                <a:cubicBezTo>
                  <a:pt x="277955" y="1767661"/>
                  <a:pt x="239967" y="1756390"/>
                  <a:pt x="310243" y="1779814"/>
                </a:cubicBezTo>
                <a:cubicBezTo>
                  <a:pt x="321129" y="1790700"/>
                  <a:pt x="340369" y="1797287"/>
                  <a:pt x="342900" y="1812472"/>
                </a:cubicBezTo>
                <a:cubicBezTo>
                  <a:pt x="347514" y="1840156"/>
                  <a:pt x="316543" y="1908669"/>
                  <a:pt x="293914" y="1926772"/>
                </a:cubicBezTo>
                <a:cubicBezTo>
                  <a:pt x="280474" y="1937524"/>
                  <a:pt x="261257" y="1937657"/>
                  <a:pt x="244928" y="1943100"/>
                </a:cubicBezTo>
                <a:cubicBezTo>
                  <a:pt x="228600" y="1953986"/>
                  <a:pt x="209819" y="1961881"/>
                  <a:pt x="195943" y="1975757"/>
                </a:cubicBezTo>
                <a:cubicBezTo>
                  <a:pt x="182066" y="1989634"/>
                  <a:pt x="179927" y="2014342"/>
                  <a:pt x="163285" y="2024743"/>
                </a:cubicBezTo>
                <a:cubicBezTo>
                  <a:pt x="134094" y="2042987"/>
                  <a:pt x="97971" y="2046514"/>
                  <a:pt x="65314" y="2057400"/>
                </a:cubicBezTo>
                <a:lnTo>
                  <a:pt x="16328" y="2073729"/>
                </a:lnTo>
                <a:cubicBezTo>
                  <a:pt x="54428" y="2079172"/>
                  <a:pt x="92889" y="2082509"/>
                  <a:pt x="130628" y="2090057"/>
                </a:cubicBezTo>
                <a:cubicBezTo>
                  <a:pt x="147506" y="2093433"/>
                  <a:pt x="163009" y="2101857"/>
                  <a:pt x="179614" y="2106386"/>
                </a:cubicBezTo>
                <a:cubicBezTo>
                  <a:pt x="382182" y="2161632"/>
                  <a:pt x="246479" y="2117788"/>
                  <a:pt x="359228" y="2155372"/>
                </a:cubicBezTo>
                <a:lnTo>
                  <a:pt x="293914" y="2253343"/>
                </a:lnTo>
                <a:cubicBezTo>
                  <a:pt x="283028" y="2269672"/>
                  <a:pt x="277586" y="2291443"/>
                  <a:pt x="261257" y="2302329"/>
                </a:cubicBezTo>
                <a:lnTo>
                  <a:pt x="212271" y="2334986"/>
                </a:lnTo>
                <a:cubicBezTo>
                  <a:pt x="201385" y="2351315"/>
                  <a:pt x="194938" y="2371713"/>
                  <a:pt x="179614" y="2383972"/>
                </a:cubicBezTo>
                <a:cubicBezTo>
                  <a:pt x="166174" y="2394724"/>
                  <a:pt x="146023" y="2392603"/>
                  <a:pt x="130628" y="2400300"/>
                </a:cubicBezTo>
                <a:cubicBezTo>
                  <a:pt x="89434" y="2420897"/>
                  <a:pt x="79359" y="2435241"/>
                  <a:pt x="48985" y="2465614"/>
                </a:cubicBezTo>
                <a:cubicBezTo>
                  <a:pt x="147694" y="2490292"/>
                  <a:pt x="93013" y="2474847"/>
                  <a:pt x="212271" y="2514600"/>
                </a:cubicBezTo>
                <a:cubicBezTo>
                  <a:pt x="228600" y="2520043"/>
                  <a:pt x="244045" y="2530929"/>
                  <a:pt x="261257" y="2530929"/>
                </a:cubicBezTo>
                <a:lnTo>
                  <a:pt x="310243" y="2530929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8" name="Полилиния 7"/>
          <p:cNvSpPr/>
          <p:nvPr/>
        </p:nvSpPr>
        <p:spPr>
          <a:xfrm>
            <a:off x="1797014" y="3400775"/>
            <a:ext cx="14784" cy="96773"/>
          </a:xfrm>
          <a:custGeom>
            <a:avLst/>
            <a:gdLst>
              <a:gd name="connsiteX0" fmla="*/ 0 w 17283"/>
              <a:gd name="connsiteY0" fmla="*/ 114300 h 114300"/>
              <a:gd name="connsiteX1" fmla="*/ 16329 w 17283"/>
              <a:gd name="connsiteY1" fmla="*/ 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283" h="114300">
                <a:moveTo>
                  <a:pt x="0" y="114300"/>
                </a:moveTo>
                <a:cubicBezTo>
                  <a:pt x="23214" y="44660"/>
                  <a:pt x="16329" y="82526"/>
                  <a:pt x="16329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9" name="Полилиния 8"/>
          <p:cNvSpPr/>
          <p:nvPr/>
        </p:nvSpPr>
        <p:spPr>
          <a:xfrm>
            <a:off x="1170680" y="5570094"/>
            <a:ext cx="99461" cy="305103"/>
          </a:xfrm>
          <a:custGeom>
            <a:avLst/>
            <a:gdLst>
              <a:gd name="connsiteX0" fmla="*/ 118405 w 118405"/>
              <a:gd name="connsiteY0" fmla="*/ 0 h 359228"/>
              <a:gd name="connsiteX1" fmla="*/ 36763 w 118405"/>
              <a:gd name="connsiteY1" fmla="*/ 130628 h 359228"/>
              <a:gd name="connsiteX2" fmla="*/ 4105 w 118405"/>
              <a:gd name="connsiteY2" fmla="*/ 163286 h 359228"/>
              <a:gd name="connsiteX3" fmla="*/ 4105 w 118405"/>
              <a:gd name="connsiteY3" fmla="*/ 359228 h 359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05" h="359228">
                <a:moveTo>
                  <a:pt x="118405" y="0"/>
                </a:moveTo>
                <a:cubicBezTo>
                  <a:pt x="108089" y="17194"/>
                  <a:pt x="56871" y="105493"/>
                  <a:pt x="36763" y="130628"/>
                </a:cubicBezTo>
                <a:cubicBezTo>
                  <a:pt x="27146" y="142650"/>
                  <a:pt x="6282" y="148046"/>
                  <a:pt x="4105" y="163286"/>
                </a:cubicBezTo>
                <a:cubicBezTo>
                  <a:pt x="-5132" y="227944"/>
                  <a:pt x="4105" y="293914"/>
                  <a:pt x="4105" y="359228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10" name="Прямоугольник 9"/>
          <p:cNvSpPr/>
          <p:nvPr/>
        </p:nvSpPr>
        <p:spPr>
          <a:xfrm>
            <a:off x="1048370" y="5889981"/>
            <a:ext cx="345425" cy="52552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13" name="Стрелка вверх 12"/>
          <p:cNvSpPr/>
          <p:nvPr/>
        </p:nvSpPr>
        <p:spPr>
          <a:xfrm>
            <a:off x="1170680" y="3992163"/>
            <a:ext cx="99461" cy="1883033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24"/>
          </a:p>
        </p:txBody>
      </p:sp>
      <p:sp>
        <p:nvSpPr>
          <p:cNvPr id="14" name="Овал 13"/>
          <p:cNvSpPr/>
          <p:nvPr/>
        </p:nvSpPr>
        <p:spPr>
          <a:xfrm>
            <a:off x="1170680" y="5730039"/>
            <a:ext cx="99461" cy="15994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24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0C5B5199-5E1D-485E-817E-F9A84F80A2AC}"/>
              </a:ext>
            </a:extLst>
          </p:cNvPr>
          <p:cNvSpPr/>
          <p:nvPr/>
        </p:nvSpPr>
        <p:spPr>
          <a:xfrm>
            <a:off x="8828375" y="5875197"/>
            <a:ext cx="3363626" cy="94957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 оцінювання:</a:t>
            </a:r>
          </a:p>
          <a:p>
            <a:pPr algn="just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до двох помилок – </a:t>
            </a:r>
            <a:r>
              <a:rPr lang="uk-UA" sz="2032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бал; </a:t>
            </a:r>
          </a:p>
          <a:p>
            <a:pPr algn="just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без помилок –  </a:t>
            </a:r>
            <a:r>
              <a:rPr lang="uk-UA" sz="2032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бали.  </a:t>
            </a:r>
            <a:endParaRPr lang="ru-RU" sz="2032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43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9231" y="-31962"/>
            <a:ext cx="10806271" cy="71776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774222">
              <a:defRPr/>
            </a:pPr>
            <a:r>
              <a:rPr lang="uk-UA" sz="4064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sz="4064" b="1" kern="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endParaRPr lang="uk-UA" sz="4064" b="1" kern="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Button Color - Down"/>
          <p:cNvSpPr/>
          <p:nvPr/>
        </p:nvSpPr>
        <p:spPr>
          <a:xfrm>
            <a:off x="0" y="694728"/>
            <a:ext cx="11480414" cy="163111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2508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defRPr/>
            </a:pP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Жорсткість залежить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від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форми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та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розмірів тіла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а також від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матеріалу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з якого тіло виготовлене</a:t>
            </a:r>
            <a:endParaRPr lang="uk-UA" altLang="ru-RU" sz="3387" b="1" dirty="0">
              <a:solidFill>
                <a:srgbClr val="FFFF00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Лабораторна робота - вимірювання коефіцієнта жорсткості пружини.  Лабораторна робота «Вимірювання жорсткості пружини» методична розробка з  фізики на тем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231" y="2627872"/>
            <a:ext cx="4053695" cy="297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7149077" y="3354987"/>
                <a:ext cx="3495907" cy="16930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677"/>
                  </a:spcAft>
                </a:pPr>
                <a:r>
                  <a:rPr lang="en-US" sz="6774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[k] </a:t>
                </a:r>
                <a:r>
                  <a:rPr lang="uk-UA" sz="6774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6774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6774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6774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Н</m:t>
                        </m:r>
                      </m:num>
                      <m:den>
                        <m:r>
                          <a:rPr lang="ru-RU" sz="6774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м</m:t>
                        </m:r>
                      </m:den>
                    </m:f>
                  </m:oMath>
                </a14:m>
                <a:endParaRPr lang="ru-RU" sz="6774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077" y="3354987"/>
                <a:ext cx="3495907" cy="1693028"/>
              </a:xfrm>
              <a:prstGeom prst="rect">
                <a:avLst/>
              </a:prstGeom>
              <a:blipFill rotWithShape="0">
                <a:blip r:embed="rId3"/>
                <a:stretch>
                  <a:fillRect l="-12216" b="-129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79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1"/>
          <p:cNvSpPr txBox="1">
            <a:spLocks noChangeArrowheads="1"/>
          </p:cNvSpPr>
          <p:nvPr/>
        </p:nvSpPr>
        <p:spPr bwMode="auto">
          <a:xfrm>
            <a:off x="1499975" y="119917"/>
            <a:ext cx="10322408" cy="1082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3387" b="1" u="sng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</a:p>
          <a:p>
            <a:pPr algn="ctr" eaLnBrk="1" hangingPunct="1"/>
            <a:r>
              <a:rPr lang="uk-UA" altLang="ru-RU" sz="3048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Вказати, яке із наданих тверджень </a:t>
            </a:r>
            <a:r>
              <a:rPr lang="ru-RU" altLang="ru-RU" sz="3048" b="1" u="sng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altLang="ru-RU" sz="3048" b="1" u="sng">
                <a:solidFill>
                  <a:srgbClr val="C00000"/>
                </a:solidFill>
                <a:latin typeface="Times New Roman" panose="02020603050405020304" pitchFamily="18" charset="0"/>
              </a:rPr>
              <a:t>акону Гука </a:t>
            </a:r>
            <a:r>
              <a:rPr lang="ru-RU" altLang="ru-RU" sz="3048" b="1">
                <a:solidFill>
                  <a:srgbClr val="C00000"/>
                </a:solidFill>
                <a:latin typeface="Times New Roman" panose="02020603050405020304" pitchFamily="18" charset="0"/>
              </a:rPr>
              <a:t>є </a:t>
            </a:r>
            <a:r>
              <a:rPr lang="uk-UA" altLang="ru-RU" sz="3048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хибним</a:t>
            </a:r>
            <a:endParaRPr lang="ru-RU" altLang="ru-RU" sz="3048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32224" y="2090313"/>
            <a:ext cx="9274038" cy="1186863"/>
          </a:xfrm>
          <a:prstGeom prst="rect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uk-UA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sz="2371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r>
              <a:rPr lang="uk-UA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встановлює залежність між деформаціями та видовженням. </a:t>
            </a:r>
            <a:r>
              <a:rPr lang="uk-UA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sz="2371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r>
              <a:rPr lang="uk-UA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справедливий для малих пружних деформацій.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978462" y="4492155"/>
            <a:ext cx="9327801" cy="118686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uk-UA" sz="2371" dirty="0">
                <a:solidFill>
                  <a:srgbClr val="002060"/>
                </a:solidFill>
                <a:latin typeface="Times New Roman" panose="02020603050405020304" pitchFamily="18" charset="0"/>
              </a:rPr>
              <a:t>У разі малих </a:t>
            </a:r>
            <a:r>
              <a:rPr lang="uk-UA" sz="237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пружніх</a:t>
            </a:r>
            <a:r>
              <a:rPr lang="uk-UA" sz="2371" dirty="0">
                <a:solidFill>
                  <a:srgbClr val="002060"/>
                </a:solidFill>
                <a:latin typeface="Times New Roman" panose="02020603050405020304" pitchFamily="18" charset="0"/>
              </a:rPr>
              <a:t> деформацій розтягнення або стиснення сила пружності  прямо пропорційна  видовженню тіла і завжди намагається повернути тіло в недеформований стан</a:t>
            </a:r>
            <a:r>
              <a:rPr lang="ru-RU" sz="237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3" name="Стрелка вниз 2"/>
          <p:cNvSpPr/>
          <p:nvPr/>
        </p:nvSpPr>
        <p:spPr>
          <a:xfrm>
            <a:off x="4193478" y="1482298"/>
            <a:ext cx="2978445" cy="746249"/>
          </a:xfrm>
          <a:prstGeom prst="downArrow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371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лінійну</a:t>
            </a:r>
            <a:endParaRPr lang="ru-RU" sz="2371" b="1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8854" y="2430362"/>
            <a:ext cx="689504" cy="49192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371" b="1" dirty="0">
                <a:solidFill>
                  <a:srgbClr val="FFFF00"/>
                </a:solidFill>
              </a:rPr>
              <a:t>1</a:t>
            </a:r>
            <a:endParaRPr lang="ru-RU" sz="2371" b="1" dirty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07509" y="4708550"/>
            <a:ext cx="689505" cy="49058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371" b="1" dirty="0">
                <a:solidFill>
                  <a:srgbClr val="FFFF00"/>
                </a:solidFill>
              </a:rPr>
              <a:t>2</a:t>
            </a:r>
            <a:endParaRPr lang="ru-RU" sz="237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36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Button Color - Down"/>
          <p:cNvSpPr/>
          <p:nvPr/>
        </p:nvSpPr>
        <p:spPr>
          <a:xfrm>
            <a:off x="6188069" y="4946448"/>
            <a:ext cx="5904471" cy="113035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38100"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ru-RU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𝒙</a:t>
            </a:r>
            <a:r>
              <a:rPr lang="ru-RU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–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видовження тіла</a:t>
            </a:r>
          </a:p>
          <a:p>
            <a:pPr algn="ctr" defTabSz="774222">
              <a:defRPr/>
            </a:pPr>
            <a:r>
              <a:rPr lang="nl-NL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𝒌 –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жорсткість тіла</a:t>
            </a:r>
            <a:endParaRPr lang="nl-NL" altLang="ru-RU" sz="3387" b="1" dirty="0">
              <a:solidFill>
                <a:srgbClr val="FFFF00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Button Color - Down"/>
          <p:cNvSpPr/>
          <p:nvPr/>
        </p:nvSpPr>
        <p:spPr>
          <a:xfrm>
            <a:off x="87365" y="912914"/>
            <a:ext cx="5881622" cy="576334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У разі 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малих пружних деформацій 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сила пружності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прямо пропорційна видовженню тіла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і завжди намагається повернути тіло 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в недеформований стан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9231" y="-31963"/>
            <a:ext cx="10806271" cy="7959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774222">
              <a:defRPr/>
            </a:pPr>
            <a:r>
              <a:rPr lang="uk-UA" sz="4572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sz="4572" b="1" kern="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endParaRPr lang="uk-UA" sz="4572" b="1" kern="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7893" name="Групувати 19"/>
          <p:cNvGrpSpPr>
            <a:grpSpLocks/>
          </p:cNvGrpSpPr>
          <p:nvPr/>
        </p:nvGrpSpPr>
        <p:grpSpPr bwMode="auto">
          <a:xfrm>
            <a:off x="18818" y="6033796"/>
            <a:ext cx="815847" cy="815846"/>
            <a:chOff x="2781125" y="6672160"/>
            <a:chExt cx="1101146" cy="1101146"/>
          </a:xfrm>
        </p:grpSpPr>
        <p:grpSp>
          <p:nvGrpSpPr>
            <p:cNvPr id="37901" name="Action Button - Hover"/>
            <p:cNvGrpSpPr>
              <a:grpSpLocks/>
            </p:cNvGrpSpPr>
            <p:nvPr/>
          </p:nvGrpSpPr>
          <p:grpSpPr bwMode="auto"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23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Actionbutton - Hover"/>
              <p:cNvSpPr/>
              <p:nvPr/>
            </p:nvSpPr>
            <p:spPr>
              <a:xfrm>
                <a:off x="9029996" y="5455119"/>
                <a:ext cx="1557428" cy="155743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37902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7894" name="Групувати 24"/>
          <p:cNvGrpSpPr>
            <a:grpSpLocks/>
          </p:cNvGrpSpPr>
          <p:nvPr/>
        </p:nvGrpSpPr>
        <p:grpSpPr bwMode="auto">
          <a:xfrm>
            <a:off x="11390939" y="6049925"/>
            <a:ext cx="786277" cy="784933"/>
            <a:chOff x="6448951" y="6769763"/>
            <a:chExt cx="1101146" cy="1101146"/>
          </a:xfrm>
        </p:grpSpPr>
        <p:grpSp>
          <p:nvGrpSpPr>
            <p:cNvPr id="37897" name="Action Button - Hover"/>
            <p:cNvGrpSpPr>
              <a:grpSpLocks/>
            </p:cNvGrpSpPr>
            <p:nvPr/>
          </p:nvGrpSpPr>
          <p:grpSpPr bwMode="auto"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28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Actionbutton - Hover"/>
              <p:cNvSpPr/>
              <p:nvPr/>
            </p:nvSpPr>
            <p:spPr>
              <a:xfrm>
                <a:off x="9029509" y="5454902"/>
                <a:ext cx="1558402" cy="15578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37898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Button Color - Down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188088" y="3437218"/>
            <a:ext cx="5903972" cy="130922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38100">
            <a:solidFill>
              <a:srgbClr val="227447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r>
              <a:rPr lang="ru-RU" sz="1524">
                <a:noFill/>
              </a:rPr>
              <a:t> </a:t>
            </a:r>
          </a:p>
        </p:txBody>
      </p:sp>
      <p:pic>
        <p:nvPicPr>
          <p:cNvPr id="19" name="Рисунок 18"/>
          <p:cNvPicPr/>
          <p:nvPr/>
        </p:nvPicPr>
        <p:blipFill rotWithShape="1">
          <a:blip r:embed="rId4"/>
          <a:srcRect t="8925"/>
          <a:stretch/>
        </p:blipFill>
        <p:spPr bwMode="auto">
          <a:xfrm>
            <a:off x="6255272" y="958613"/>
            <a:ext cx="5770065" cy="23185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223822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6" grpId="0" animBg="1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utton Color - Down"/>
          <p:cNvSpPr/>
          <p:nvPr/>
        </p:nvSpPr>
        <p:spPr>
          <a:xfrm>
            <a:off x="715112" y="1039927"/>
            <a:ext cx="11283413" cy="20604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ru-RU" altLang="ru-RU" sz="3387" b="1" u="sng" dirty="0" err="1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Деформації</a:t>
            </a:r>
            <a:r>
              <a:rPr lang="ru-RU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які повністю зникають після припинення дії на тіло зовнішніх сил, називають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пружними</a:t>
            </a:r>
          </a:p>
        </p:txBody>
      </p:sp>
      <p:grpSp>
        <p:nvGrpSpPr>
          <p:cNvPr id="25603" name="Групувати 19"/>
          <p:cNvGrpSpPr>
            <a:grpSpLocks/>
          </p:cNvGrpSpPr>
          <p:nvPr/>
        </p:nvGrpSpPr>
        <p:grpSpPr bwMode="auto">
          <a:xfrm>
            <a:off x="18818" y="6033796"/>
            <a:ext cx="815847" cy="815846"/>
            <a:chOff x="2781125" y="6672160"/>
            <a:chExt cx="1101146" cy="1101146"/>
          </a:xfrm>
        </p:grpSpPr>
        <p:grpSp>
          <p:nvGrpSpPr>
            <p:cNvPr id="25613" name="Action Button - Hover"/>
            <p:cNvGrpSpPr>
              <a:grpSpLocks/>
            </p:cNvGrpSpPr>
            <p:nvPr/>
          </p:nvGrpSpPr>
          <p:grpSpPr bwMode="auto"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23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Actionbutton - Hover"/>
              <p:cNvSpPr/>
              <p:nvPr/>
            </p:nvSpPr>
            <p:spPr>
              <a:xfrm>
                <a:off x="9029996" y="5455119"/>
                <a:ext cx="1557428" cy="155743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5614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04" name="Групувати 24"/>
          <p:cNvGrpSpPr>
            <a:grpSpLocks/>
          </p:cNvGrpSpPr>
          <p:nvPr/>
        </p:nvGrpSpPr>
        <p:grpSpPr bwMode="auto">
          <a:xfrm>
            <a:off x="11390939" y="6049925"/>
            <a:ext cx="786277" cy="784933"/>
            <a:chOff x="6448951" y="6769763"/>
            <a:chExt cx="1101146" cy="1101146"/>
          </a:xfrm>
        </p:grpSpPr>
        <p:grpSp>
          <p:nvGrpSpPr>
            <p:cNvPr id="25609" name="Action Button - Hover"/>
            <p:cNvGrpSpPr>
              <a:grpSpLocks/>
            </p:cNvGrpSpPr>
            <p:nvPr/>
          </p:nvGrpSpPr>
          <p:grpSpPr bwMode="auto"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28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Actionbutton - Hover"/>
              <p:cNvSpPr/>
              <p:nvPr/>
            </p:nvSpPr>
            <p:spPr>
              <a:xfrm>
                <a:off x="9029509" y="5454902"/>
                <a:ext cx="1558402" cy="15578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5610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5605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975" y="3931681"/>
            <a:ext cx="2954252" cy="2259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758" y="3599697"/>
            <a:ext cx="2263403" cy="274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983" y="3312067"/>
            <a:ext cx="3040272" cy="3141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TextBox 17"/>
          <p:cNvSpPr txBox="1">
            <a:spLocks noChangeArrowheads="1"/>
          </p:cNvSpPr>
          <p:nvPr/>
        </p:nvSpPr>
        <p:spPr bwMode="auto">
          <a:xfrm>
            <a:off x="1963678" y="12529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Пружна деформація 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61645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utton Color - Down"/>
          <p:cNvSpPr/>
          <p:nvPr/>
        </p:nvSpPr>
        <p:spPr>
          <a:xfrm>
            <a:off x="1450245" y="1119900"/>
            <a:ext cx="10436653" cy="176744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ru-RU" altLang="ru-RU" sz="3387" b="1" u="sng" dirty="0" err="1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Деформації</a:t>
            </a:r>
            <a:r>
              <a:rPr lang="ru-RU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які зберігаються після припинення дії на тіло зовнішніх сил, називають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пластичними</a:t>
            </a:r>
          </a:p>
        </p:txBody>
      </p:sp>
      <p:grpSp>
        <p:nvGrpSpPr>
          <p:cNvPr id="26627" name="Групувати 19"/>
          <p:cNvGrpSpPr>
            <a:grpSpLocks/>
          </p:cNvGrpSpPr>
          <p:nvPr/>
        </p:nvGrpSpPr>
        <p:grpSpPr bwMode="auto">
          <a:xfrm>
            <a:off x="18818" y="6033796"/>
            <a:ext cx="815847" cy="815846"/>
            <a:chOff x="2781125" y="6672160"/>
            <a:chExt cx="1101146" cy="1101146"/>
          </a:xfrm>
        </p:grpSpPr>
        <p:grpSp>
          <p:nvGrpSpPr>
            <p:cNvPr id="26635" name="Action Button - Hover"/>
            <p:cNvGrpSpPr>
              <a:grpSpLocks/>
            </p:cNvGrpSpPr>
            <p:nvPr/>
          </p:nvGrpSpPr>
          <p:grpSpPr bwMode="auto"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23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Actionbutton - Hover"/>
              <p:cNvSpPr/>
              <p:nvPr/>
            </p:nvSpPr>
            <p:spPr>
              <a:xfrm>
                <a:off x="9029996" y="5455119"/>
                <a:ext cx="1557428" cy="155743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6636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628" name="Групувати 24"/>
          <p:cNvGrpSpPr>
            <a:grpSpLocks/>
          </p:cNvGrpSpPr>
          <p:nvPr/>
        </p:nvGrpSpPr>
        <p:grpSpPr bwMode="auto">
          <a:xfrm>
            <a:off x="11390939" y="6049925"/>
            <a:ext cx="786277" cy="784933"/>
            <a:chOff x="6448951" y="6769763"/>
            <a:chExt cx="1101146" cy="1101146"/>
          </a:xfrm>
        </p:grpSpPr>
        <p:grpSp>
          <p:nvGrpSpPr>
            <p:cNvPr id="26631" name="Action Button - Hover"/>
            <p:cNvGrpSpPr>
              <a:grpSpLocks/>
            </p:cNvGrpSpPr>
            <p:nvPr/>
          </p:nvGrpSpPr>
          <p:grpSpPr bwMode="auto"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28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Actionbutton - Hover"/>
              <p:cNvSpPr/>
              <p:nvPr/>
            </p:nvSpPr>
            <p:spPr>
              <a:xfrm>
                <a:off x="9029509" y="5454902"/>
                <a:ext cx="1558402" cy="15578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26632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629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677" y="3669588"/>
            <a:ext cx="3025487" cy="2309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166" y="3614482"/>
            <a:ext cx="3032207" cy="2419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7"/>
          <p:cNvSpPr txBox="1">
            <a:spLocks noChangeArrowheads="1"/>
          </p:cNvSpPr>
          <p:nvPr/>
        </p:nvSpPr>
        <p:spPr bwMode="auto">
          <a:xfrm>
            <a:off x="1963678" y="12529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Пластична деформація 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9102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1715026" y="486846"/>
            <a:ext cx="8912485" cy="760740"/>
          </a:xfrm>
        </p:spPr>
        <p:txBody>
          <a:bodyPr/>
          <a:lstStyle/>
          <a:p>
            <a:pPr algn="ctr">
              <a:defRPr/>
            </a:pPr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r>
              <a:rPr lang="uk-UA" altLang="ru-RU" sz="4064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4064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Button Color - Down"/>
          <p:cNvSpPr/>
          <p:nvPr/>
        </p:nvSpPr>
        <p:spPr>
          <a:xfrm>
            <a:off x="1149175" y="1950531"/>
            <a:ext cx="10210850" cy="351741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774222">
              <a:defRPr/>
            </a:pPr>
            <a:r>
              <a:rPr lang="uk-UA" altLang="ru-RU" sz="3725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uk-UA" altLang="ru-RU" sz="3725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Б</a:t>
            </a: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удь-яка </a:t>
            </a:r>
            <a:r>
              <a:rPr lang="uk-UA" sz="3725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деформація </a:t>
            </a:r>
          </a:p>
          <a:p>
            <a:pPr defTabSz="774222">
              <a:defRPr/>
            </a:pPr>
            <a:endParaRPr lang="uk-UA" sz="1524" b="1" u="sng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774222">
              <a:defRPr/>
            </a:pP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може бути </a:t>
            </a:r>
            <a:r>
              <a:rPr lang="uk-UA" sz="3725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пружною</a:t>
            </a: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</a:t>
            </a:r>
            <a:r>
              <a:rPr lang="uk-UA" sz="3725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пластичною</a:t>
            </a: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774222">
              <a:defRPr/>
            </a:pPr>
            <a:endParaRPr lang="uk-UA" sz="1524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774222">
              <a:defRPr/>
            </a:pPr>
            <a:r>
              <a:rPr lang="uk-UA" sz="3725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в залежності від сили взаємодії</a:t>
            </a:r>
            <a:endParaRPr lang="ru-RU" sz="3725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774222">
              <a:defRPr/>
            </a:pPr>
            <a:endParaRPr lang="ru-RU" altLang="ru-RU" sz="3725" b="1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52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TextBox 2"/>
          <p:cNvSpPr txBox="1">
            <a:spLocks noChangeArrowheads="1"/>
          </p:cNvSpPr>
          <p:nvPr/>
        </p:nvSpPr>
        <p:spPr bwMode="auto">
          <a:xfrm>
            <a:off x="1895578" y="-10230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питання 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46484" y="1883500"/>
            <a:ext cx="8287831" cy="4662019"/>
          </a:xfrm>
          <a:prstGeom prst="rect">
            <a:avLst/>
          </a:prstGeom>
        </p:spPr>
      </p:pic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229387" y="665607"/>
            <a:ext cx="11722026" cy="5877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ru-RU" altLang="ru-RU" sz="2371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altLang="ru-RU" sz="2371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відеофрагменту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продовжити речення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altLang="ru-RU" sz="2709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твердих тілах частинки коливаються біля положень рівноваги і взаємодіють  </a:t>
            </a:r>
            <a:r>
              <a:rPr lang="uk-UA" altLang="ru-RU" sz="2709" b="1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міжмолекулярними силами …</a:t>
            </a:r>
            <a:endParaRPr lang="uk-UA" altLang="ru-RU" sz="2709" i="1" dirty="0">
              <a:solidFill>
                <a:srgbClr val="6C9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 </a:t>
            </a: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endParaRPr lang="ru-RU" altLang="ru-RU" sz="237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677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правильну відповідь </a:t>
            </a:r>
            <a:r>
              <a:rPr lang="ru-RU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2 б.</a:t>
            </a:r>
            <a:r>
              <a:rPr lang="ru-RU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32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2032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87409" y="3682261"/>
            <a:ext cx="10042171" cy="106449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Притягання та відштовхування</a:t>
            </a:r>
          </a:p>
        </p:txBody>
      </p:sp>
    </p:spTree>
    <p:extLst>
      <p:ext uri="{BB962C8B-B14F-4D97-AF65-F5344CB8AC3E}">
        <p14:creationId xmlns:p14="http://schemas.microsoft.com/office/powerpoint/2010/main" val="230784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43367" y="847055"/>
            <a:ext cx="11856432" cy="5772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/>
            <a:r>
              <a:rPr lang="ru-RU" altLang="ru-RU" sz="2371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0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altLang="ru-RU" sz="2709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Міжмолекулярні сили притягання стають сильнішими за сили відштовхування. Якщо ж частинки зближуються, то сильнішими стають міжмолекулярні сили відштовхування</a:t>
            </a:r>
            <a:r>
              <a:rPr lang="uk-UA" altLang="ru-RU" sz="2709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altLang="ru-RU" sz="3048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 eaLnBrk="1" hangingPunct="1"/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uk-UA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 </a:t>
            </a:r>
          </a:p>
          <a:p>
            <a:pPr algn="just" eaLnBrk="1" hangingPunct="1"/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altLang="ru-RU" sz="237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відеофрагмента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продовжити речення </a:t>
            </a:r>
          </a:p>
          <a:p>
            <a:pPr algn="just" eaLnBrk="1" hangingPunct="1"/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371" b="1" i="1" dirty="0">
                <a:solidFill>
                  <a:srgbClr val="79AA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«Іншими словами, </a:t>
            </a:r>
          </a:p>
          <a:p>
            <a:pPr algn="just" eaLnBrk="1" hangingPunct="1"/>
            <a:r>
              <a:rPr lang="uk-UA" altLang="ru-RU" sz="2371" b="1" i="1" dirty="0">
                <a:solidFill>
                  <a:srgbClr val="79AA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разі </a:t>
            </a:r>
            <a:r>
              <a:rPr lang="uk-UA" altLang="ru-RU" sz="2371" b="1" i="1" dirty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деформації тіла …»</a:t>
            </a:r>
            <a:endParaRPr lang="uk-UA" altLang="ru-RU" sz="2371" i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uk-UA" altLang="ru-RU" sz="3048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Правильна відповідь</a:t>
            </a:r>
          </a:p>
          <a:p>
            <a:pPr algn="just" eaLnBrk="1" hangingPunct="1"/>
            <a:endParaRPr lang="ru-RU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altLang="ru-RU" sz="2709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709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r>
              <a:rPr lang="ru-RU" altLang="ru-RU" sz="2709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правильну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 б.</a:t>
            </a:r>
            <a:r>
              <a:rPr lang="ru-RU" altLang="ru-RU" sz="2709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altLang="ru-RU" sz="3048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1854360" y="295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питання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71584" y="2064776"/>
            <a:ext cx="6150283" cy="34596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50498" y="4603712"/>
            <a:ext cx="10042171" cy="106449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частинки «прагнуть» відновити положення</a:t>
            </a:r>
            <a:r>
              <a:rPr lang="ru-RU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7398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1"/>
          <p:cNvSpPr>
            <a:spLocks noChangeArrowheads="1"/>
          </p:cNvSpPr>
          <p:nvPr/>
        </p:nvSpPr>
        <p:spPr bwMode="auto">
          <a:xfrm>
            <a:off x="787622" y="125293"/>
            <a:ext cx="10424556" cy="6606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/>
            <a:r>
              <a:rPr lang="ru-RU" altLang="ru-RU" sz="2371" dirty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0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3048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endParaRPr lang="ru-RU" altLang="ru-RU" sz="677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371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</a:p>
          <a:p>
            <a:pPr algn="just" eaLnBrk="1" hangingPunct="1"/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Сформулювати висновок. Отже,  </a:t>
            </a:r>
            <a:r>
              <a:rPr lang="uk-UA" altLang="ru-RU" sz="2371" b="1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 – </a:t>
            </a:r>
            <a:r>
              <a:rPr lang="uk-UA" altLang="ru-RU" sz="2371" i="1" dirty="0">
                <a:solidFill>
                  <a:srgbClr val="6C9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це… </a:t>
            </a:r>
          </a:p>
          <a:p>
            <a:pPr algn="ctr" eaLnBrk="1" hangingPunct="1"/>
            <a:endParaRPr lang="uk-UA" altLang="ru-RU" sz="677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 відповідь</a:t>
            </a:r>
          </a:p>
          <a:p>
            <a:pPr algn="ctr" eaLnBrk="1" hangingPunct="1"/>
            <a:endParaRPr lang="uk-UA" altLang="ru-RU" sz="677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709" b="1" dirty="0">
              <a:solidFill>
                <a:srgbClr val="4E4E3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правильну відповідь 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3 б.</a:t>
            </a:r>
            <a:endParaRPr lang="ru-RU" altLang="ru-RU" sz="2709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7" name="TextBox 2"/>
          <p:cNvSpPr txBox="1">
            <a:spLocks noChangeArrowheads="1"/>
          </p:cNvSpPr>
          <p:nvPr/>
        </p:nvSpPr>
        <p:spPr bwMode="auto">
          <a:xfrm>
            <a:off x="1963678" y="125293"/>
            <a:ext cx="8653081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пружності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питання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13814" y="1984844"/>
            <a:ext cx="8076478" cy="368075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1928" y="2841368"/>
            <a:ext cx="10720250" cy="196770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altLang="ru-RU" sz="2709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сила, яка виникає під час деформації тіла і напрямлена протилежно напрямку зміщення частин цього тіла в ході деформації.</a:t>
            </a:r>
          </a:p>
        </p:txBody>
      </p:sp>
    </p:spTree>
    <p:extLst>
      <p:ext uri="{BB962C8B-B14F-4D97-AF65-F5344CB8AC3E}">
        <p14:creationId xmlns:p14="http://schemas.microsoft.com/office/powerpoint/2010/main" val="2641773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2"/>
          <p:cNvSpPr txBox="1">
            <a:spLocks noChangeArrowheads="1"/>
          </p:cNvSpPr>
          <p:nvPr/>
        </p:nvSpPr>
        <p:spPr bwMode="auto">
          <a:xfrm>
            <a:off x="603485" y="200560"/>
            <a:ext cx="8653081" cy="13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3387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Прояви сили пружності </a:t>
            </a:r>
          </a:p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навколо нас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8915" name="Picture 2" descr="Как выбрать бату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0" y="1848382"/>
            <a:ext cx="2217705" cy="1475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4" descr="У Португалії відкрили найдовший підвісний пішохідний міст у світі - BBC  News Украї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346" y="1586289"/>
            <a:ext cx="5161204" cy="290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6" descr="Загородный дом в Словакии 4 - Блог &quot;Частная архитектура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989" y="200560"/>
            <a:ext cx="2749954" cy="4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8" descr="15 лучших амортизаторов 2024 для автомобилей: рейтинг производителей,  отзывы, цены, советы экспертов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69" y="3580880"/>
            <a:ext cx="2419314" cy="135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7327" b="7200"/>
          <a:stretch/>
        </p:blipFill>
        <p:spPr>
          <a:xfrm>
            <a:off x="1880346" y="4723334"/>
            <a:ext cx="2959628" cy="19757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20" name="Объект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289" y="4649411"/>
            <a:ext cx="3721712" cy="2146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19538" y="4723334"/>
            <a:ext cx="3133012" cy="2142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727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2032224" y="119917"/>
            <a:ext cx="8349322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altLang="ru-RU" sz="4064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endParaRPr lang="ru-RU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1" name="TextBox 2"/>
          <p:cNvSpPr txBox="1">
            <a:spLocks noChangeArrowheads="1"/>
          </p:cNvSpPr>
          <p:nvPr/>
        </p:nvSpPr>
        <p:spPr bwMode="auto">
          <a:xfrm>
            <a:off x="580636" y="912914"/>
            <a:ext cx="11048202" cy="8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eaLnBrk="1" hangingPunct="1"/>
            <a:r>
              <a:rPr lang="uk-UA" altLang="ru-RU" sz="2371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користуючись підручником, скласти характеристику фізичної величини 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видовження</a:t>
            </a:r>
            <a:r>
              <a:rPr lang="uk-UA" altLang="ru-RU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планом:</a:t>
            </a:r>
            <a:endParaRPr lang="ru-RU" altLang="ru-RU" sz="237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1161271" y="1720696"/>
          <a:ext cx="9612742" cy="485970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470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739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Складові плану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Відповідь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6509">
                <a:tc>
                  <a:txBody>
                    <a:bodyPr/>
                    <a:lstStyle/>
                    <a:p>
                      <a:pPr marL="0" marR="0" lvl="0" indent="0" algn="l" defTabSz="53995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Символ для позначення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х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6509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uk-UA" sz="2400" baseline="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Властивість, яку характеризує фізична величина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>
                          <a:solidFill>
                            <a:srgbClr val="002060"/>
                          </a:solidFill>
                        </a:rPr>
                        <a:t>Деформацыю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</a:rPr>
                        <a:t>розтягнення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 та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</a:rPr>
                        <a:t>стиснення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896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Означення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2720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Формула, покладена в основу означення, зв’язок з іншими фізичними величинами 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Х=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668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Одиниці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2060"/>
                          </a:solidFill>
                        </a:rPr>
                        <a:t>м</a:t>
                      </a:r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0668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Спосіб вимірювання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12" marB="38712"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rgbClr val="002060"/>
                        </a:solidFill>
                      </a:endParaRPr>
                    </a:p>
                  </a:txBody>
                  <a:tcPr marL="77414" marR="77414" marT="38712" marB="3871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41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1795669" y="43305"/>
            <a:ext cx="8349322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 себе</a:t>
            </a:r>
            <a:endParaRPr lang="ru-RU" altLang="ru-RU" sz="4064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822567" y="795980"/>
          <a:ext cx="10983687" cy="532354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419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644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696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Складові  плану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Відповідь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9980">
                <a:tc>
                  <a:txBody>
                    <a:bodyPr/>
                    <a:lstStyle/>
                    <a:p>
                      <a:pPr marL="0" marR="0" lvl="0" indent="0" algn="l" defTabSz="53995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Символ для позначення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9980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uk-UA" sz="2400" baseline="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Властивість, яку характеризує фізична величина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Характеризує деформації розтягнення та стиснення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6236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Означення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Фізична величина,</a:t>
                      </a:r>
                      <a:r>
                        <a:rPr lang="uk-UA" sz="2400" i="1" baseline="0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яка характеризує деформації розтягнення та стиснення і дорівнює зміні довжини тіла в результаті деформації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1264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Формула, покладена в основу означення, зв’язок з іншими фізичними величинами 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pPr marL="0" marR="0" lvl="0" indent="0" algn="l" defTabSz="53995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uk-UA" sz="2400" i="1" baseline="0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= </a:t>
                      </a:r>
                      <a:r>
                        <a:rPr lang="ru-RU" sz="2400" i="1" kern="1200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|</a:t>
                      </a:r>
                      <a:r>
                        <a:rPr lang="en-US" sz="2400" i="1" kern="1200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l – l</a:t>
                      </a:r>
                      <a:r>
                        <a:rPr lang="en-US" sz="2400" i="1" kern="1200" baseline="-25000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2400" i="1" kern="1200" dirty="0">
                          <a:solidFill>
                            <a:srgbClr val="00B0F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|</a:t>
                      </a:r>
                      <a:endParaRPr lang="ru-RU" sz="2400" i="1" kern="1200" dirty="0">
                        <a:solidFill>
                          <a:srgbClr val="00B0F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696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Одиниці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696">
                <a:tc>
                  <a:txBody>
                    <a:bodyPr/>
                    <a:lstStyle/>
                    <a:p>
                      <a:r>
                        <a:rPr lang="uk-UA" sz="24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Спосіб вимірювання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tc>
                  <a:txBody>
                    <a:bodyPr/>
                    <a:lstStyle/>
                    <a:p>
                      <a:r>
                        <a:rPr lang="uk-UA" sz="2400" i="1" dirty="0">
                          <a:solidFill>
                            <a:srgbClr val="00B0F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допомогою лінійки</a:t>
                      </a:r>
                      <a:endParaRPr lang="ru-RU" sz="2400" i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4" marR="77414" marT="38706" marB="38706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393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>
            <a:off x="739234" y="119917"/>
            <a:ext cx="10712187" cy="1082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Графічне представлення закону </a:t>
            </a:r>
            <a:r>
              <a:rPr lang="uk-UA" altLang="ru-RU" sz="4064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endParaRPr lang="uk-UA" altLang="ru-RU" sz="4064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Завдання </a:t>
            </a:r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1922011" y="1351079"/>
          <a:ext cx="9870802" cy="236961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04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1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94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1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317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85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34218">
                <a:tc rowSpan="2">
                  <a:txBody>
                    <a:bodyPr/>
                    <a:lstStyle/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rowSpan="2"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Сила </a:t>
                      </a:r>
                      <a:r>
                        <a:rPr lang="ru-RU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пружност</a:t>
                      </a:r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і,</a:t>
                      </a:r>
                      <a:r>
                        <a:rPr lang="uk-UA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F, H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Видовження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Відношення </a:t>
                      </a:r>
                      <a:r>
                        <a:rPr lang="en-US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uk-UA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/х, Н/м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rowSpan="2"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Висновок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0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х, см 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х, м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07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0,02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rowSpan="4">
                  <a:txBody>
                    <a:bodyPr/>
                    <a:lstStyle/>
                    <a:p>
                      <a:r>
                        <a:rPr lang="en-US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uk-UA" sz="20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/х - стала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07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07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0,06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07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0,08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>
                  <a:txBody>
                    <a:bodyPr/>
                    <a:lstStyle/>
                    <a:p>
                      <a:r>
                        <a:rPr lang="uk-UA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16" marR="77416" marT="38703" marB="38703"/>
                </a:tc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5892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80" y="4027109"/>
            <a:ext cx="3162581" cy="2676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967625" y="3992163"/>
            <a:ext cx="3953326" cy="50924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709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Відношення </a:t>
            </a:r>
            <a:r>
              <a:rPr lang="en-US" sz="2709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uk-UA" sz="2709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/х =    Н/</a:t>
            </a:r>
            <a:r>
              <a:rPr lang="en-US" sz="2709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ru-RU" sz="2709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37352" y="3638675"/>
            <a:ext cx="801062" cy="18937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7" name="Полилиния 6"/>
          <p:cNvSpPr/>
          <p:nvPr/>
        </p:nvSpPr>
        <p:spPr>
          <a:xfrm>
            <a:off x="1106165" y="3400776"/>
            <a:ext cx="303758" cy="2142437"/>
          </a:xfrm>
          <a:custGeom>
            <a:avLst/>
            <a:gdLst>
              <a:gd name="connsiteX0" fmla="*/ 146957 w 359228"/>
              <a:gd name="connsiteY0" fmla="*/ 0 h 2530929"/>
              <a:gd name="connsiteX1" fmla="*/ 163285 w 359228"/>
              <a:gd name="connsiteY1" fmla="*/ 179614 h 2530929"/>
              <a:gd name="connsiteX2" fmla="*/ 179614 w 359228"/>
              <a:gd name="connsiteY2" fmla="*/ 228600 h 2530929"/>
              <a:gd name="connsiteX3" fmla="*/ 195943 w 359228"/>
              <a:gd name="connsiteY3" fmla="*/ 326572 h 2530929"/>
              <a:gd name="connsiteX4" fmla="*/ 212271 w 359228"/>
              <a:gd name="connsiteY4" fmla="*/ 457200 h 2530929"/>
              <a:gd name="connsiteX5" fmla="*/ 310243 w 359228"/>
              <a:gd name="connsiteY5" fmla="*/ 522514 h 2530929"/>
              <a:gd name="connsiteX6" fmla="*/ 179614 w 359228"/>
              <a:gd name="connsiteY6" fmla="*/ 587829 h 2530929"/>
              <a:gd name="connsiteX7" fmla="*/ 130628 w 359228"/>
              <a:gd name="connsiteY7" fmla="*/ 604157 h 2530929"/>
              <a:gd name="connsiteX8" fmla="*/ 81643 w 359228"/>
              <a:gd name="connsiteY8" fmla="*/ 620486 h 2530929"/>
              <a:gd name="connsiteX9" fmla="*/ 16328 w 359228"/>
              <a:gd name="connsiteY9" fmla="*/ 636814 h 2530929"/>
              <a:gd name="connsiteX10" fmla="*/ 146957 w 359228"/>
              <a:gd name="connsiteY10" fmla="*/ 669472 h 2530929"/>
              <a:gd name="connsiteX11" fmla="*/ 310243 w 359228"/>
              <a:gd name="connsiteY11" fmla="*/ 718457 h 2530929"/>
              <a:gd name="connsiteX12" fmla="*/ 277585 w 359228"/>
              <a:gd name="connsiteY12" fmla="*/ 751114 h 2530929"/>
              <a:gd name="connsiteX13" fmla="*/ 179614 w 359228"/>
              <a:gd name="connsiteY13" fmla="*/ 783772 h 2530929"/>
              <a:gd name="connsiteX14" fmla="*/ 146957 w 359228"/>
              <a:gd name="connsiteY14" fmla="*/ 832757 h 2530929"/>
              <a:gd name="connsiteX15" fmla="*/ 97971 w 359228"/>
              <a:gd name="connsiteY15" fmla="*/ 849086 h 2530929"/>
              <a:gd name="connsiteX16" fmla="*/ 0 w 359228"/>
              <a:gd name="connsiteY16" fmla="*/ 898072 h 2530929"/>
              <a:gd name="connsiteX17" fmla="*/ 146957 w 359228"/>
              <a:gd name="connsiteY17" fmla="*/ 930729 h 2530929"/>
              <a:gd name="connsiteX18" fmla="*/ 195943 w 359228"/>
              <a:gd name="connsiteY18" fmla="*/ 947057 h 2530929"/>
              <a:gd name="connsiteX19" fmla="*/ 277585 w 359228"/>
              <a:gd name="connsiteY19" fmla="*/ 1012372 h 2530929"/>
              <a:gd name="connsiteX20" fmla="*/ 244928 w 359228"/>
              <a:gd name="connsiteY20" fmla="*/ 1061357 h 2530929"/>
              <a:gd name="connsiteX21" fmla="*/ 146957 w 359228"/>
              <a:gd name="connsiteY21" fmla="*/ 1094014 h 2530929"/>
              <a:gd name="connsiteX22" fmla="*/ 97971 w 359228"/>
              <a:gd name="connsiteY22" fmla="*/ 1110343 h 2530929"/>
              <a:gd name="connsiteX23" fmla="*/ 48985 w 359228"/>
              <a:gd name="connsiteY23" fmla="*/ 1126672 h 2530929"/>
              <a:gd name="connsiteX24" fmla="*/ 16328 w 359228"/>
              <a:gd name="connsiteY24" fmla="*/ 1175657 h 2530929"/>
              <a:gd name="connsiteX25" fmla="*/ 97971 w 359228"/>
              <a:gd name="connsiteY25" fmla="*/ 1191986 h 2530929"/>
              <a:gd name="connsiteX26" fmla="*/ 163285 w 359228"/>
              <a:gd name="connsiteY26" fmla="*/ 1208314 h 2530929"/>
              <a:gd name="connsiteX27" fmla="*/ 261257 w 359228"/>
              <a:gd name="connsiteY27" fmla="*/ 1240972 h 2530929"/>
              <a:gd name="connsiteX28" fmla="*/ 310243 w 359228"/>
              <a:gd name="connsiteY28" fmla="*/ 1257300 h 2530929"/>
              <a:gd name="connsiteX29" fmla="*/ 293914 w 359228"/>
              <a:gd name="connsiteY29" fmla="*/ 1306286 h 2530929"/>
              <a:gd name="connsiteX30" fmla="*/ 244928 w 359228"/>
              <a:gd name="connsiteY30" fmla="*/ 1322614 h 2530929"/>
              <a:gd name="connsiteX31" fmla="*/ 163285 w 359228"/>
              <a:gd name="connsiteY31" fmla="*/ 1371600 h 2530929"/>
              <a:gd name="connsiteX32" fmla="*/ 32657 w 359228"/>
              <a:gd name="connsiteY32" fmla="*/ 1469572 h 2530929"/>
              <a:gd name="connsiteX33" fmla="*/ 228600 w 359228"/>
              <a:gd name="connsiteY33" fmla="*/ 1502229 h 2530929"/>
              <a:gd name="connsiteX34" fmla="*/ 326571 w 359228"/>
              <a:gd name="connsiteY34" fmla="*/ 1518557 h 2530929"/>
              <a:gd name="connsiteX35" fmla="*/ 342900 w 359228"/>
              <a:gd name="connsiteY35" fmla="*/ 1567543 h 2530929"/>
              <a:gd name="connsiteX36" fmla="*/ 146957 w 359228"/>
              <a:gd name="connsiteY36" fmla="*/ 1665514 h 2530929"/>
              <a:gd name="connsiteX37" fmla="*/ 97971 w 359228"/>
              <a:gd name="connsiteY37" fmla="*/ 1681843 h 2530929"/>
              <a:gd name="connsiteX38" fmla="*/ 48985 w 359228"/>
              <a:gd name="connsiteY38" fmla="*/ 1698172 h 2530929"/>
              <a:gd name="connsiteX39" fmla="*/ 146957 w 359228"/>
              <a:gd name="connsiteY39" fmla="*/ 1730829 h 2530929"/>
              <a:gd name="connsiteX40" fmla="*/ 195943 w 359228"/>
              <a:gd name="connsiteY40" fmla="*/ 1747157 h 2530929"/>
              <a:gd name="connsiteX41" fmla="*/ 310243 w 359228"/>
              <a:gd name="connsiteY41" fmla="*/ 1779814 h 2530929"/>
              <a:gd name="connsiteX42" fmla="*/ 342900 w 359228"/>
              <a:gd name="connsiteY42" fmla="*/ 1812472 h 2530929"/>
              <a:gd name="connsiteX43" fmla="*/ 293914 w 359228"/>
              <a:gd name="connsiteY43" fmla="*/ 1926772 h 2530929"/>
              <a:gd name="connsiteX44" fmla="*/ 244928 w 359228"/>
              <a:gd name="connsiteY44" fmla="*/ 1943100 h 2530929"/>
              <a:gd name="connsiteX45" fmla="*/ 195943 w 359228"/>
              <a:gd name="connsiteY45" fmla="*/ 1975757 h 2530929"/>
              <a:gd name="connsiteX46" fmla="*/ 163285 w 359228"/>
              <a:gd name="connsiteY46" fmla="*/ 2024743 h 2530929"/>
              <a:gd name="connsiteX47" fmla="*/ 65314 w 359228"/>
              <a:gd name="connsiteY47" fmla="*/ 2057400 h 2530929"/>
              <a:gd name="connsiteX48" fmla="*/ 16328 w 359228"/>
              <a:gd name="connsiteY48" fmla="*/ 2073729 h 2530929"/>
              <a:gd name="connsiteX49" fmla="*/ 130628 w 359228"/>
              <a:gd name="connsiteY49" fmla="*/ 2090057 h 2530929"/>
              <a:gd name="connsiteX50" fmla="*/ 179614 w 359228"/>
              <a:gd name="connsiteY50" fmla="*/ 2106386 h 2530929"/>
              <a:gd name="connsiteX51" fmla="*/ 359228 w 359228"/>
              <a:gd name="connsiteY51" fmla="*/ 2155372 h 2530929"/>
              <a:gd name="connsiteX52" fmla="*/ 293914 w 359228"/>
              <a:gd name="connsiteY52" fmla="*/ 2253343 h 2530929"/>
              <a:gd name="connsiteX53" fmla="*/ 261257 w 359228"/>
              <a:gd name="connsiteY53" fmla="*/ 2302329 h 2530929"/>
              <a:gd name="connsiteX54" fmla="*/ 212271 w 359228"/>
              <a:gd name="connsiteY54" fmla="*/ 2334986 h 2530929"/>
              <a:gd name="connsiteX55" fmla="*/ 179614 w 359228"/>
              <a:gd name="connsiteY55" fmla="*/ 2383972 h 2530929"/>
              <a:gd name="connsiteX56" fmla="*/ 130628 w 359228"/>
              <a:gd name="connsiteY56" fmla="*/ 2400300 h 2530929"/>
              <a:gd name="connsiteX57" fmla="*/ 48985 w 359228"/>
              <a:gd name="connsiteY57" fmla="*/ 2465614 h 2530929"/>
              <a:gd name="connsiteX58" fmla="*/ 212271 w 359228"/>
              <a:gd name="connsiteY58" fmla="*/ 2514600 h 2530929"/>
              <a:gd name="connsiteX59" fmla="*/ 261257 w 359228"/>
              <a:gd name="connsiteY59" fmla="*/ 2530929 h 2530929"/>
              <a:gd name="connsiteX60" fmla="*/ 310243 w 359228"/>
              <a:gd name="connsiteY60" fmla="*/ 2530929 h 2530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59228" h="2530929">
                <a:moveTo>
                  <a:pt x="146957" y="0"/>
                </a:moveTo>
                <a:cubicBezTo>
                  <a:pt x="152400" y="59871"/>
                  <a:pt x="154783" y="120100"/>
                  <a:pt x="163285" y="179614"/>
                </a:cubicBezTo>
                <a:cubicBezTo>
                  <a:pt x="165719" y="196653"/>
                  <a:pt x="175880" y="211798"/>
                  <a:pt x="179614" y="228600"/>
                </a:cubicBezTo>
                <a:cubicBezTo>
                  <a:pt x="186796" y="260919"/>
                  <a:pt x="191261" y="293797"/>
                  <a:pt x="195943" y="326572"/>
                </a:cubicBezTo>
                <a:cubicBezTo>
                  <a:pt x="202149" y="370012"/>
                  <a:pt x="190160" y="419296"/>
                  <a:pt x="212271" y="457200"/>
                </a:cubicBezTo>
                <a:cubicBezTo>
                  <a:pt x="232048" y="491103"/>
                  <a:pt x="310243" y="522514"/>
                  <a:pt x="310243" y="522514"/>
                </a:cubicBezTo>
                <a:cubicBezTo>
                  <a:pt x="253244" y="579513"/>
                  <a:pt x="292189" y="550304"/>
                  <a:pt x="179614" y="587829"/>
                </a:cubicBezTo>
                <a:lnTo>
                  <a:pt x="130628" y="604157"/>
                </a:lnTo>
                <a:cubicBezTo>
                  <a:pt x="114300" y="609600"/>
                  <a:pt x="98341" y="616312"/>
                  <a:pt x="81643" y="620486"/>
                </a:cubicBezTo>
                <a:lnTo>
                  <a:pt x="16328" y="636814"/>
                </a:lnTo>
                <a:cubicBezTo>
                  <a:pt x="59871" y="647700"/>
                  <a:pt x="104377" y="655279"/>
                  <a:pt x="146957" y="669472"/>
                </a:cubicBezTo>
                <a:cubicBezTo>
                  <a:pt x="266218" y="709226"/>
                  <a:pt x="211532" y="693780"/>
                  <a:pt x="310243" y="718457"/>
                </a:cubicBezTo>
                <a:cubicBezTo>
                  <a:pt x="299357" y="729343"/>
                  <a:pt x="291355" y="744229"/>
                  <a:pt x="277585" y="751114"/>
                </a:cubicBezTo>
                <a:cubicBezTo>
                  <a:pt x="246796" y="766509"/>
                  <a:pt x="179614" y="783772"/>
                  <a:pt x="179614" y="783772"/>
                </a:cubicBezTo>
                <a:cubicBezTo>
                  <a:pt x="168728" y="800100"/>
                  <a:pt x="162281" y="820498"/>
                  <a:pt x="146957" y="832757"/>
                </a:cubicBezTo>
                <a:cubicBezTo>
                  <a:pt x="133517" y="843509"/>
                  <a:pt x="113366" y="841389"/>
                  <a:pt x="97971" y="849086"/>
                </a:cubicBezTo>
                <a:cubicBezTo>
                  <a:pt x="-28646" y="912394"/>
                  <a:pt x="123128" y="857028"/>
                  <a:pt x="0" y="898072"/>
                </a:cubicBezTo>
                <a:cubicBezTo>
                  <a:pt x="110271" y="934828"/>
                  <a:pt x="-25464" y="892414"/>
                  <a:pt x="146957" y="930729"/>
                </a:cubicBezTo>
                <a:cubicBezTo>
                  <a:pt x="163759" y="934463"/>
                  <a:pt x="179614" y="941614"/>
                  <a:pt x="195943" y="947057"/>
                </a:cubicBezTo>
                <a:cubicBezTo>
                  <a:pt x="198420" y="948708"/>
                  <a:pt x="277585" y="996860"/>
                  <a:pt x="277585" y="1012372"/>
                </a:cubicBezTo>
                <a:cubicBezTo>
                  <a:pt x="277585" y="1031996"/>
                  <a:pt x="261569" y="1050956"/>
                  <a:pt x="244928" y="1061357"/>
                </a:cubicBezTo>
                <a:cubicBezTo>
                  <a:pt x="215737" y="1079601"/>
                  <a:pt x="179614" y="1083128"/>
                  <a:pt x="146957" y="1094014"/>
                </a:cubicBezTo>
                <a:lnTo>
                  <a:pt x="97971" y="1110343"/>
                </a:lnTo>
                <a:lnTo>
                  <a:pt x="48985" y="1126672"/>
                </a:lnTo>
                <a:cubicBezTo>
                  <a:pt x="38099" y="1143000"/>
                  <a:pt x="4553" y="1159958"/>
                  <a:pt x="16328" y="1175657"/>
                </a:cubicBezTo>
                <a:cubicBezTo>
                  <a:pt x="32980" y="1197860"/>
                  <a:pt x="70879" y="1185965"/>
                  <a:pt x="97971" y="1191986"/>
                </a:cubicBezTo>
                <a:cubicBezTo>
                  <a:pt x="119878" y="1196854"/>
                  <a:pt x="141790" y="1201866"/>
                  <a:pt x="163285" y="1208314"/>
                </a:cubicBezTo>
                <a:cubicBezTo>
                  <a:pt x="196257" y="1218206"/>
                  <a:pt x="228600" y="1230086"/>
                  <a:pt x="261257" y="1240972"/>
                </a:cubicBezTo>
                <a:lnTo>
                  <a:pt x="310243" y="1257300"/>
                </a:lnTo>
                <a:cubicBezTo>
                  <a:pt x="304800" y="1273629"/>
                  <a:pt x="306085" y="1294115"/>
                  <a:pt x="293914" y="1306286"/>
                </a:cubicBezTo>
                <a:cubicBezTo>
                  <a:pt x="281743" y="1318457"/>
                  <a:pt x="259687" y="1313759"/>
                  <a:pt x="244928" y="1322614"/>
                </a:cubicBezTo>
                <a:cubicBezTo>
                  <a:pt x="132859" y="1389856"/>
                  <a:pt x="302054" y="1325346"/>
                  <a:pt x="163285" y="1371600"/>
                </a:cubicBezTo>
                <a:cubicBezTo>
                  <a:pt x="52505" y="1445454"/>
                  <a:pt x="93067" y="1409160"/>
                  <a:pt x="32657" y="1469572"/>
                </a:cubicBezTo>
                <a:cubicBezTo>
                  <a:pt x="134767" y="1503607"/>
                  <a:pt x="46309" y="1477924"/>
                  <a:pt x="228600" y="1502229"/>
                </a:cubicBezTo>
                <a:cubicBezTo>
                  <a:pt x="261417" y="1506605"/>
                  <a:pt x="293914" y="1513114"/>
                  <a:pt x="326571" y="1518557"/>
                </a:cubicBezTo>
                <a:cubicBezTo>
                  <a:pt x="332014" y="1534886"/>
                  <a:pt x="352904" y="1553537"/>
                  <a:pt x="342900" y="1567543"/>
                </a:cubicBezTo>
                <a:cubicBezTo>
                  <a:pt x="303334" y="1622936"/>
                  <a:pt x="205818" y="1645894"/>
                  <a:pt x="146957" y="1665514"/>
                </a:cubicBezTo>
                <a:lnTo>
                  <a:pt x="97971" y="1681843"/>
                </a:lnTo>
                <a:lnTo>
                  <a:pt x="48985" y="1698172"/>
                </a:lnTo>
                <a:lnTo>
                  <a:pt x="146957" y="1730829"/>
                </a:lnTo>
                <a:cubicBezTo>
                  <a:pt x="163286" y="1736272"/>
                  <a:pt x="179245" y="1742982"/>
                  <a:pt x="195943" y="1747157"/>
                </a:cubicBezTo>
                <a:cubicBezTo>
                  <a:pt x="277955" y="1767661"/>
                  <a:pt x="239967" y="1756390"/>
                  <a:pt x="310243" y="1779814"/>
                </a:cubicBezTo>
                <a:cubicBezTo>
                  <a:pt x="321129" y="1790700"/>
                  <a:pt x="340369" y="1797287"/>
                  <a:pt x="342900" y="1812472"/>
                </a:cubicBezTo>
                <a:cubicBezTo>
                  <a:pt x="347514" y="1840156"/>
                  <a:pt x="316543" y="1908669"/>
                  <a:pt x="293914" y="1926772"/>
                </a:cubicBezTo>
                <a:cubicBezTo>
                  <a:pt x="280474" y="1937524"/>
                  <a:pt x="261257" y="1937657"/>
                  <a:pt x="244928" y="1943100"/>
                </a:cubicBezTo>
                <a:cubicBezTo>
                  <a:pt x="228600" y="1953986"/>
                  <a:pt x="209819" y="1961881"/>
                  <a:pt x="195943" y="1975757"/>
                </a:cubicBezTo>
                <a:cubicBezTo>
                  <a:pt x="182066" y="1989634"/>
                  <a:pt x="179927" y="2014342"/>
                  <a:pt x="163285" y="2024743"/>
                </a:cubicBezTo>
                <a:cubicBezTo>
                  <a:pt x="134094" y="2042987"/>
                  <a:pt x="97971" y="2046514"/>
                  <a:pt x="65314" y="2057400"/>
                </a:cubicBezTo>
                <a:lnTo>
                  <a:pt x="16328" y="2073729"/>
                </a:lnTo>
                <a:cubicBezTo>
                  <a:pt x="54428" y="2079172"/>
                  <a:pt x="92889" y="2082509"/>
                  <a:pt x="130628" y="2090057"/>
                </a:cubicBezTo>
                <a:cubicBezTo>
                  <a:pt x="147506" y="2093433"/>
                  <a:pt x="163009" y="2101857"/>
                  <a:pt x="179614" y="2106386"/>
                </a:cubicBezTo>
                <a:cubicBezTo>
                  <a:pt x="382182" y="2161632"/>
                  <a:pt x="246479" y="2117788"/>
                  <a:pt x="359228" y="2155372"/>
                </a:cubicBezTo>
                <a:lnTo>
                  <a:pt x="293914" y="2253343"/>
                </a:lnTo>
                <a:cubicBezTo>
                  <a:pt x="283028" y="2269672"/>
                  <a:pt x="277586" y="2291443"/>
                  <a:pt x="261257" y="2302329"/>
                </a:cubicBezTo>
                <a:lnTo>
                  <a:pt x="212271" y="2334986"/>
                </a:lnTo>
                <a:cubicBezTo>
                  <a:pt x="201385" y="2351315"/>
                  <a:pt x="194938" y="2371713"/>
                  <a:pt x="179614" y="2383972"/>
                </a:cubicBezTo>
                <a:cubicBezTo>
                  <a:pt x="166174" y="2394724"/>
                  <a:pt x="146023" y="2392603"/>
                  <a:pt x="130628" y="2400300"/>
                </a:cubicBezTo>
                <a:cubicBezTo>
                  <a:pt x="89434" y="2420897"/>
                  <a:pt x="79359" y="2435241"/>
                  <a:pt x="48985" y="2465614"/>
                </a:cubicBezTo>
                <a:cubicBezTo>
                  <a:pt x="147694" y="2490292"/>
                  <a:pt x="93013" y="2474847"/>
                  <a:pt x="212271" y="2514600"/>
                </a:cubicBezTo>
                <a:cubicBezTo>
                  <a:pt x="228600" y="2520043"/>
                  <a:pt x="244045" y="2530929"/>
                  <a:pt x="261257" y="2530929"/>
                </a:cubicBezTo>
                <a:lnTo>
                  <a:pt x="310243" y="2530929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8" name="Полилиния 7"/>
          <p:cNvSpPr/>
          <p:nvPr/>
        </p:nvSpPr>
        <p:spPr>
          <a:xfrm>
            <a:off x="1797014" y="3400775"/>
            <a:ext cx="14784" cy="96773"/>
          </a:xfrm>
          <a:custGeom>
            <a:avLst/>
            <a:gdLst>
              <a:gd name="connsiteX0" fmla="*/ 0 w 17283"/>
              <a:gd name="connsiteY0" fmla="*/ 114300 h 114300"/>
              <a:gd name="connsiteX1" fmla="*/ 16329 w 17283"/>
              <a:gd name="connsiteY1" fmla="*/ 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283" h="114300">
                <a:moveTo>
                  <a:pt x="0" y="114300"/>
                </a:moveTo>
                <a:cubicBezTo>
                  <a:pt x="23214" y="44660"/>
                  <a:pt x="16329" y="82526"/>
                  <a:pt x="16329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9" name="Полилиния 8"/>
          <p:cNvSpPr/>
          <p:nvPr/>
        </p:nvSpPr>
        <p:spPr>
          <a:xfrm>
            <a:off x="1170680" y="5570094"/>
            <a:ext cx="99461" cy="305103"/>
          </a:xfrm>
          <a:custGeom>
            <a:avLst/>
            <a:gdLst>
              <a:gd name="connsiteX0" fmla="*/ 118405 w 118405"/>
              <a:gd name="connsiteY0" fmla="*/ 0 h 359228"/>
              <a:gd name="connsiteX1" fmla="*/ 36763 w 118405"/>
              <a:gd name="connsiteY1" fmla="*/ 130628 h 359228"/>
              <a:gd name="connsiteX2" fmla="*/ 4105 w 118405"/>
              <a:gd name="connsiteY2" fmla="*/ 163286 h 359228"/>
              <a:gd name="connsiteX3" fmla="*/ 4105 w 118405"/>
              <a:gd name="connsiteY3" fmla="*/ 359228 h 359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05" h="359228">
                <a:moveTo>
                  <a:pt x="118405" y="0"/>
                </a:moveTo>
                <a:cubicBezTo>
                  <a:pt x="108089" y="17194"/>
                  <a:pt x="56871" y="105493"/>
                  <a:pt x="36763" y="130628"/>
                </a:cubicBezTo>
                <a:cubicBezTo>
                  <a:pt x="27146" y="142650"/>
                  <a:pt x="6282" y="148046"/>
                  <a:pt x="4105" y="163286"/>
                </a:cubicBezTo>
                <a:cubicBezTo>
                  <a:pt x="-5132" y="227944"/>
                  <a:pt x="4105" y="293914"/>
                  <a:pt x="4105" y="359228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10" name="Прямоугольник 9"/>
          <p:cNvSpPr/>
          <p:nvPr/>
        </p:nvSpPr>
        <p:spPr>
          <a:xfrm>
            <a:off x="1048370" y="5889981"/>
            <a:ext cx="345425" cy="52552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24"/>
          </a:p>
        </p:txBody>
      </p:sp>
      <p:sp>
        <p:nvSpPr>
          <p:cNvPr id="13" name="Стрелка вверх 12"/>
          <p:cNvSpPr/>
          <p:nvPr/>
        </p:nvSpPr>
        <p:spPr>
          <a:xfrm>
            <a:off x="1170680" y="3992163"/>
            <a:ext cx="99461" cy="1883033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24"/>
          </a:p>
        </p:txBody>
      </p:sp>
      <p:sp>
        <p:nvSpPr>
          <p:cNvPr id="14" name="Овал 13"/>
          <p:cNvSpPr/>
          <p:nvPr/>
        </p:nvSpPr>
        <p:spPr>
          <a:xfrm>
            <a:off x="1170680" y="5730039"/>
            <a:ext cx="99461" cy="15994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24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0C5B5199-5E1D-485E-817E-F9A84F80A2AC}"/>
              </a:ext>
            </a:extLst>
          </p:cNvPr>
          <p:cNvSpPr/>
          <p:nvPr/>
        </p:nvSpPr>
        <p:spPr>
          <a:xfrm>
            <a:off x="8828375" y="5875197"/>
            <a:ext cx="3363626" cy="94957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 оцінювання:</a:t>
            </a:r>
          </a:p>
          <a:p>
            <a:pPr algn="just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до двох помилок – </a:t>
            </a:r>
            <a:r>
              <a:rPr lang="uk-UA" sz="2032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бал; </a:t>
            </a:r>
          </a:p>
          <a:p>
            <a:pPr algn="just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без помилок –  </a:t>
            </a:r>
            <a:r>
              <a:rPr lang="uk-UA" sz="2032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бали.  </a:t>
            </a:r>
            <a:endParaRPr lang="ru-RU" sz="2032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5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9231" y="-31962"/>
            <a:ext cx="10806271" cy="71776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774222">
              <a:defRPr/>
            </a:pPr>
            <a:r>
              <a:rPr lang="uk-UA" sz="4064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sz="4064" b="1" kern="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endParaRPr lang="uk-UA" sz="4064" b="1" kern="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Button Color - Down"/>
          <p:cNvSpPr/>
          <p:nvPr/>
        </p:nvSpPr>
        <p:spPr>
          <a:xfrm>
            <a:off x="0" y="694728"/>
            <a:ext cx="11480414" cy="163111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2508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defRPr/>
            </a:pP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Жорсткість залежить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від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форми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та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розмірів тіла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а також від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матеріалу</a:t>
            </a: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з якого тіло виготовлене</a:t>
            </a:r>
            <a:endParaRPr lang="uk-UA" altLang="ru-RU" sz="3387" b="1" dirty="0">
              <a:solidFill>
                <a:srgbClr val="FFFF00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Лабораторна робота - вимірювання коефіцієнта жорсткості пружини.  Лабораторна робота «Вимірювання жорсткості пружини» методична розробка з  фізики на тем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231" y="2627872"/>
            <a:ext cx="4053695" cy="297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7149077" y="3354987"/>
                <a:ext cx="3495907" cy="16930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677"/>
                  </a:spcAft>
                </a:pPr>
                <a:r>
                  <a:rPr lang="en-US" sz="6774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[k] </a:t>
                </a:r>
                <a:r>
                  <a:rPr lang="uk-UA" sz="6774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6774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6774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6774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Н</m:t>
                        </m:r>
                      </m:num>
                      <m:den>
                        <m:r>
                          <a:rPr lang="ru-RU" sz="6774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м</m:t>
                        </m:r>
                      </m:den>
                    </m:f>
                  </m:oMath>
                </a14:m>
                <a:endParaRPr lang="ru-RU" sz="6774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077" y="3354987"/>
                <a:ext cx="3495907" cy="1693028"/>
              </a:xfrm>
              <a:prstGeom prst="rect">
                <a:avLst/>
              </a:prstGeom>
              <a:blipFill rotWithShape="0">
                <a:blip r:embed="rId3"/>
                <a:stretch>
                  <a:fillRect l="-12216" b="-129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802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1"/>
          <p:cNvSpPr txBox="1">
            <a:spLocks noChangeArrowheads="1"/>
          </p:cNvSpPr>
          <p:nvPr/>
        </p:nvSpPr>
        <p:spPr bwMode="auto">
          <a:xfrm>
            <a:off x="1499975" y="119917"/>
            <a:ext cx="10322408" cy="1082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3387" b="1" u="sng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</a:p>
          <a:p>
            <a:pPr algn="ctr" eaLnBrk="1" hangingPunct="1"/>
            <a:r>
              <a:rPr lang="uk-UA" altLang="ru-RU" sz="3048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Вказати, яке із наданих тверджень </a:t>
            </a:r>
            <a:r>
              <a:rPr lang="ru-RU" altLang="ru-RU" sz="3048" b="1" u="sng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altLang="ru-RU" sz="3048" b="1" u="sng">
                <a:solidFill>
                  <a:srgbClr val="C00000"/>
                </a:solidFill>
                <a:latin typeface="Times New Roman" panose="02020603050405020304" pitchFamily="18" charset="0"/>
              </a:rPr>
              <a:t>акону Гука </a:t>
            </a:r>
            <a:r>
              <a:rPr lang="ru-RU" altLang="ru-RU" sz="3048" b="1">
                <a:solidFill>
                  <a:srgbClr val="C00000"/>
                </a:solidFill>
                <a:latin typeface="Times New Roman" panose="02020603050405020304" pitchFamily="18" charset="0"/>
              </a:rPr>
              <a:t>є </a:t>
            </a:r>
            <a:r>
              <a:rPr lang="uk-UA" altLang="ru-RU" sz="3048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хибним</a:t>
            </a:r>
            <a:endParaRPr lang="ru-RU" altLang="ru-RU" sz="3048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32224" y="2090313"/>
            <a:ext cx="9274038" cy="1186863"/>
          </a:xfrm>
          <a:prstGeom prst="rect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uk-UA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sz="2371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r>
              <a:rPr lang="uk-UA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встановлює залежність між деформаціями та видовженням. </a:t>
            </a:r>
            <a:r>
              <a:rPr lang="uk-UA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sz="2371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r>
              <a:rPr lang="uk-UA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37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справедливий для малих пружних деформацій.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978462" y="4492155"/>
            <a:ext cx="9327801" cy="118686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uk-UA" sz="2371" dirty="0">
                <a:solidFill>
                  <a:srgbClr val="002060"/>
                </a:solidFill>
                <a:latin typeface="Times New Roman" panose="02020603050405020304" pitchFamily="18" charset="0"/>
              </a:rPr>
              <a:t>У разі малих </a:t>
            </a:r>
            <a:r>
              <a:rPr lang="uk-UA" sz="237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пружніх</a:t>
            </a:r>
            <a:r>
              <a:rPr lang="uk-UA" sz="2371" dirty="0">
                <a:solidFill>
                  <a:srgbClr val="002060"/>
                </a:solidFill>
                <a:latin typeface="Times New Roman" panose="02020603050405020304" pitchFamily="18" charset="0"/>
              </a:rPr>
              <a:t> деформацій розтягнення або стиснення сила пружності  прямо пропорційна  видовженню тіла і завжди намагається повернути тіло в недеформований стан</a:t>
            </a:r>
            <a:r>
              <a:rPr lang="ru-RU" sz="237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3" name="Стрелка вниз 2"/>
          <p:cNvSpPr/>
          <p:nvPr/>
        </p:nvSpPr>
        <p:spPr>
          <a:xfrm>
            <a:off x="4193478" y="1482298"/>
            <a:ext cx="2978445" cy="746249"/>
          </a:xfrm>
          <a:prstGeom prst="downArrow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371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лінійну</a:t>
            </a:r>
            <a:endParaRPr lang="ru-RU" sz="2371" b="1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8854" y="2430362"/>
            <a:ext cx="689504" cy="49192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371" b="1" dirty="0">
                <a:solidFill>
                  <a:srgbClr val="FFFF00"/>
                </a:solidFill>
              </a:rPr>
              <a:t>1</a:t>
            </a:r>
            <a:endParaRPr lang="ru-RU" sz="2371" b="1" dirty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07509" y="4708550"/>
            <a:ext cx="689505" cy="49058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371" b="1" dirty="0">
                <a:solidFill>
                  <a:srgbClr val="FFFF00"/>
                </a:solidFill>
              </a:rPr>
              <a:t>2</a:t>
            </a:r>
            <a:endParaRPr lang="ru-RU" sz="237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03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Button Color - Down"/>
          <p:cNvSpPr/>
          <p:nvPr/>
        </p:nvSpPr>
        <p:spPr>
          <a:xfrm>
            <a:off x="6188069" y="4946448"/>
            <a:ext cx="5904471" cy="113035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38100"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ru-RU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𝒙</a:t>
            </a:r>
            <a:r>
              <a:rPr lang="ru-RU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–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видовження тіла</a:t>
            </a:r>
          </a:p>
          <a:p>
            <a:pPr algn="ctr" defTabSz="774222">
              <a:defRPr/>
            </a:pPr>
            <a:r>
              <a:rPr lang="nl-NL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𝒌 –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жорсткість тіла</a:t>
            </a:r>
            <a:endParaRPr lang="nl-NL" altLang="ru-RU" sz="3387" b="1" dirty="0">
              <a:solidFill>
                <a:srgbClr val="FFFF00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Button Color - Down"/>
          <p:cNvSpPr/>
          <p:nvPr/>
        </p:nvSpPr>
        <p:spPr>
          <a:xfrm>
            <a:off x="87365" y="912914"/>
            <a:ext cx="5881622" cy="576334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defTabSz="774222">
              <a:defRPr/>
            </a:pP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У разі 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малих пружних деформацій 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сила пружності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прямо пропорційна видовженню тіла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і завжди намагається повернути тіло </a:t>
            </a:r>
          </a:p>
          <a:p>
            <a:pPr algn="ctr" defTabSz="774222">
              <a:defRPr/>
            </a:pPr>
            <a:r>
              <a:rPr lang="uk-UA" altLang="ru-RU" sz="3387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в недеформований стан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9231" y="-31963"/>
            <a:ext cx="10806271" cy="7959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774222">
              <a:defRPr/>
            </a:pPr>
            <a:r>
              <a:rPr lang="uk-UA" sz="4572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uk-UA" sz="4572" b="1" kern="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endParaRPr lang="uk-UA" sz="4572" b="1" kern="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7893" name="Групувати 19"/>
          <p:cNvGrpSpPr>
            <a:grpSpLocks/>
          </p:cNvGrpSpPr>
          <p:nvPr/>
        </p:nvGrpSpPr>
        <p:grpSpPr bwMode="auto">
          <a:xfrm>
            <a:off x="18818" y="6033796"/>
            <a:ext cx="815847" cy="815846"/>
            <a:chOff x="2781125" y="6672160"/>
            <a:chExt cx="1101146" cy="1101146"/>
          </a:xfrm>
        </p:grpSpPr>
        <p:grpSp>
          <p:nvGrpSpPr>
            <p:cNvPr id="37901" name="Action Button - Hover"/>
            <p:cNvGrpSpPr>
              <a:grpSpLocks/>
            </p:cNvGrpSpPr>
            <p:nvPr/>
          </p:nvGrpSpPr>
          <p:grpSpPr bwMode="auto">
            <a:xfrm>
              <a:off x="2781125" y="6672160"/>
              <a:ext cx="1101146" cy="1101146"/>
              <a:chOff x="8872710" y="5297835"/>
              <a:chExt cx="1872000" cy="1872000"/>
            </a:xfrm>
          </p:grpSpPr>
          <p:sp>
            <p:nvSpPr>
              <p:cNvPr id="23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Actionbutton - Hover"/>
              <p:cNvSpPr/>
              <p:nvPr/>
            </p:nvSpPr>
            <p:spPr>
              <a:xfrm>
                <a:off x="9029996" y="5455119"/>
                <a:ext cx="1557428" cy="155743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37902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893361" y="6808958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7894" name="Групувати 24"/>
          <p:cNvGrpSpPr>
            <a:grpSpLocks/>
          </p:cNvGrpSpPr>
          <p:nvPr/>
        </p:nvGrpSpPr>
        <p:grpSpPr bwMode="auto">
          <a:xfrm>
            <a:off x="11390939" y="6049925"/>
            <a:ext cx="786277" cy="784933"/>
            <a:chOff x="6448951" y="6769763"/>
            <a:chExt cx="1101146" cy="1101146"/>
          </a:xfrm>
        </p:grpSpPr>
        <p:grpSp>
          <p:nvGrpSpPr>
            <p:cNvPr id="37897" name="Action Button - Hover"/>
            <p:cNvGrpSpPr>
              <a:grpSpLocks/>
            </p:cNvGrpSpPr>
            <p:nvPr/>
          </p:nvGrpSpPr>
          <p:grpSpPr bwMode="auto">
            <a:xfrm>
              <a:off x="6448951" y="6769763"/>
              <a:ext cx="1101146" cy="1101146"/>
              <a:chOff x="8872710" y="5297835"/>
              <a:chExt cx="1872000" cy="1872000"/>
            </a:xfrm>
          </p:grpSpPr>
          <p:sp>
            <p:nvSpPr>
              <p:cNvPr id="28" name="Oval 69"/>
              <p:cNvSpPr/>
              <p:nvPr/>
            </p:nvSpPr>
            <p:spPr>
              <a:xfrm>
                <a:off x="8872710" y="5297835"/>
                <a:ext cx="1872000" cy="187200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15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Actionbutton - Hover"/>
              <p:cNvSpPr/>
              <p:nvPr/>
            </p:nvSpPr>
            <p:spPr>
              <a:xfrm>
                <a:off x="9029509" y="5454902"/>
                <a:ext cx="1558402" cy="1557863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101600" dist="12700" dir="4800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774222">
                  <a:defRPr/>
                </a:pPr>
                <a:endParaRPr lang="nl-NL" sz="2126" kern="0">
                  <a:solidFill>
                    <a:schemeClr val="bg1"/>
                  </a:solidFill>
                  <a:latin typeface="Roboto"/>
                </a:endParaRPr>
              </a:p>
            </p:txBody>
          </p:sp>
        </p:grpSp>
        <p:pic>
          <p:nvPicPr>
            <p:cNvPr id="37898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3116" y="6921825"/>
              <a:ext cx="827550" cy="827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Button Color - Down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188088" y="3437218"/>
            <a:ext cx="5903972" cy="130922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38100">
            <a:solidFill>
              <a:srgbClr val="227447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r>
              <a:rPr lang="ru-RU" sz="1524">
                <a:noFill/>
              </a:rPr>
              <a:t> </a:t>
            </a:r>
          </a:p>
        </p:txBody>
      </p:sp>
      <p:pic>
        <p:nvPicPr>
          <p:cNvPr id="19" name="Рисунок 18"/>
          <p:cNvPicPr/>
          <p:nvPr/>
        </p:nvPicPr>
        <p:blipFill rotWithShape="1">
          <a:blip r:embed="rId4"/>
          <a:srcRect t="8925"/>
          <a:stretch/>
        </p:blipFill>
        <p:spPr bwMode="auto">
          <a:xfrm>
            <a:off x="6255272" y="958613"/>
            <a:ext cx="5770065" cy="23185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041615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6" grpId="0" animBg="1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"/>
          <p:cNvSpPr txBox="1">
            <a:spLocks noChangeArrowheads="1"/>
          </p:cNvSpPr>
          <p:nvPr/>
        </p:nvSpPr>
        <p:spPr bwMode="auto">
          <a:xfrm>
            <a:off x="190149" y="294"/>
            <a:ext cx="11816441" cy="1447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</a:t>
            </a:r>
          </a:p>
          <a:p>
            <a:pPr algn="ctr" eaLnBrk="1" hangingPunct="1"/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до </a:t>
            </a:r>
            <a:r>
              <a:rPr lang="uk-UA" altLang="ru-RU" sz="2371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відеофрагменту</a:t>
            </a:r>
            <a:r>
              <a:rPr lang="uk-UA" altLang="ru-RU" sz="2371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записати в зошиті  види деформації і схематично зобразити напрямок дії сили пружності</a:t>
            </a:r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841958" y="5813440"/>
            <a:ext cx="3333914" cy="95287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 оцінювання:</a:t>
            </a:r>
          </a:p>
          <a:p>
            <a:pPr algn="just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до двох помилок – </a:t>
            </a:r>
            <a:r>
              <a:rPr lang="uk-UA" sz="2032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бал; </a:t>
            </a:r>
          </a:p>
          <a:p>
            <a:pPr algn="just">
              <a:defRPr/>
            </a:pPr>
            <a:r>
              <a:rPr lang="uk-UA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без помилок –  </a:t>
            </a:r>
            <a:r>
              <a:rPr lang="uk-UA" sz="2032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бали.  </a:t>
            </a:r>
            <a:endParaRPr lang="ru-RU" sz="2032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підсумок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3043" y="1686903"/>
            <a:ext cx="8381290" cy="4714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820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1"/>
          <p:cNvSpPr txBox="1">
            <a:spLocks noChangeArrowheads="1"/>
          </p:cNvSpPr>
          <p:nvPr/>
        </p:nvSpPr>
        <p:spPr bwMode="auto">
          <a:xfrm>
            <a:off x="1428741" y="507007"/>
            <a:ext cx="9796878" cy="71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endParaRPr lang="ru-RU" altLang="ru-RU" sz="4064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9258" y="1358507"/>
            <a:ext cx="9522172" cy="499238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 працюючи на </a:t>
            </a:r>
            <a:r>
              <a:rPr lang="uk-UA" altLang="ru-RU" sz="3387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defRPr/>
            </a:pPr>
            <a:endParaRPr lang="uk-UA" altLang="ru-RU" sz="3387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10238" indent="-237913">
              <a:buFontTx/>
              <a:buAutoNum type="arabicPeriod"/>
              <a:defRPr/>
            </a:pP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Усе зрозумів.</a:t>
            </a:r>
          </a:p>
          <a:p>
            <a:pPr marL="610238" indent="-237913">
              <a:buFontTx/>
              <a:buAutoNum type="arabicPeriod"/>
              <a:defRPr/>
            </a:pPr>
            <a:endParaRPr lang="uk-UA" altLang="ru-RU" sz="1185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10238" indent="-237913">
              <a:buFontTx/>
              <a:buAutoNum type="arabicPeriod"/>
              <a:defRPr/>
            </a:pP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все зрозумів.</a:t>
            </a:r>
          </a:p>
          <a:p>
            <a:pPr marL="610238" indent="-237913">
              <a:buFontTx/>
              <a:buAutoNum type="arabicPeriod"/>
              <a:defRPr/>
            </a:pPr>
            <a:endParaRPr lang="uk-UA" altLang="ru-RU" sz="1185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10238" indent="-237913">
              <a:buFontTx/>
              <a:buAutoNum type="arabicPeriod"/>
              <a:defRPr/>
            </a:pPr>
            <a:r>
              <a:rPr lang="uk-UA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зрозумів. </a:t>
            </a:r>
          </a:p>
          <a:p>
            <a:pPr marL="610238" indent="-237913">
              <a:defRPr/>
            </a:pPr>
            <a:r>
              <a:rPr lang="ru-RU" altLang="ru-RU" sz="3387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610238" indent="-237913" algn="ctr">
              <a:defRPr/>
            </a:pPr>
            <a:r>
              <a:rPr lang="ru-RU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Покликання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https://www.menti.com/altba2ghh6zs</a:t>
            </a:r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2709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2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536841" y="294"/>
            <a:ext cx="9985048" cy="6398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uk-UA" altLang="ru-RU" sz="4064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</a:p>
          <a:p>
            <a:pPr algn="ctr" eaLnBrk="1" hangingPunct="1"/>
            <a:endParaRPr lang="en-US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uk-UA" altLang="ru-RU" sz="2709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Обов’язково</a:t>
            </a:r>
          </a:p>
          <a:p>
            <a:pPr marL="435500" indent="-435500" algn="just">
              <a:buAutoNum type="arabicPeriod"/>
            </a:pPr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§ 19, вміти тлумачити закон </a:t>
            </a:r>
            <a:r>
              <a:rPr lang="uk-UA" altLang="ru-RU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r>
              <a:rPr lang="uk-UA" altLang="ru-RU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знати його формулу, розрізняти види деформації, розуміти причини виникнення сили пружності, знаходити її прояви у житті.</a:t>
            </a:r>
          </a:p>
          <a:p>
            <a:pPr algn="ctr" eaLnBrk="1" hangingPunct="1"/>
            <a:endParaRPr lang="uk-UA" altLang="ru-RU" sz="2709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uk-UA" altLang="ru-RU" sz="2709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вибір (одне з двох)</a:t>
            </a:r>
          </a:p>
          <a:p>
            <a:pPr marL="435500" indent="-435500" algn="just">
              <a:buAutoNum type="arabicPeriod"/>
            </a:pPr>
            <a:r>
              <a:rPr lang="uk-UA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 із завдань ЗНО задачі на застосування Закону </a:t>
            </a:r>
            <a:r>
              <a:rPr lang="uk-UA" sz="2709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Гука</a:t>
            </a:r>
            <a:r>
              <a:rPr lang="uk-UA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покликанням </a:t>
            </a:r>
          </a:p>
          <a:p>
            <a:pPr algn="just" eaLnBrk="1" hangingPunct="1"/>
            <a:r>
              <a:rPr lang="uk-UA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709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https://zno.osvita.ua/physics/tag-dynamika__osnovni_syly/</a:t>
            </a:r>
            <a:r>
              <a:rPr lang="uk-UA" sz="2709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 eaLnBrk="1" hangingPunct="1"/>
            <a:r>
              <a:rPr lang="uk-UA" sz="2709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Розгадати ребуси. </a:t>
            </a:r>
          </a:p>
          <a:p>
            <a:pPr marL="435500" indent="-435500" algn="just">
              <a:buAutoNum type="arabicPeriod"/>
            </a:pPr>
            <a:endParaRPr lang="uk-UA" altLang="ru-RU" sz="2709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uk-UA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371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47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1510</Words>
  <Application>Microsoft Office PowerPoint</Application>
  <PresentationFormat>Широкоэкранный</PresentationFormat>
  <Paragraphs>403</Paragraphs>
  <Slides>41</Slides>
  <Notes>0</Notes>
  <HiddenSlides>0</HiddenSlides>
  <MMClips>11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51" baseType="lpstr">
      <vt:lpstr>Arial</vt:lpstr>
      <vt:lpstr>Calibri</vt:lpstr>
      <vt:lpstr>Calibri Light</vt:lpstr>
      <vt:lpstr>Cambria Math</vt:lpstr>
      <vt:lpstr>Century Gothic</vt:lpstr>
      <vt:lpstr>Roboto</vt:lpstr>
      <vt:lpstr>Times New Roman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Висновок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Висновок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Висновок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</cp:revision>
  <dcterms:created xsi:type="dcterms:W3CDTF">2024-04-12T09:36:52Z</dcterms:created>
  <dcterms:modified xsi:type="dcterms:W3CDTF">2024-04-17T09:25:34Z</dcterms:modified>
</cp:coreProperties>
</file>