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y="8099425" cx="14400200"/>
  <p:notesSz cx="6858000" cy="9144000"/>
  <p:embeddedFontLst>
    <p:embeddedFont>
      <p:font typeface="Roboto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3" roundtripDataSignature="AMtx7mi3Ww7H6K2r0ZOudi1LAyg6V4HZx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Roboto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Roboto-italic.fntdata"/><Relationship Id="rId30" Type="http://schemas.openxmlformats.org/officeDocument/2006/relationships/font" Target="fonts/Roboto-bold.fntdata"/><Relationship Id="rId11" Type="http://schemas.openxmlformats.org/officeDocument/2006/relationships/slide" Target="slides/slide7.xml"/><Relationship Id="rId33" Type="http://customschemas.google.com/relationships/presentationmetadata" Target="metadata"/><Relationship Id="rId10" Type="http://schemas.openxmlformats.org/officeDocument/2006/relationships/slide" Target="slides/slide6.xml"/><Relationship Id="rId32" Type="http://schemas.openxmlformats.org/officeDocument/2006/relationships/font" Target="fonts/Roboto-boldItalic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839cd30fa1_0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1839cd30fa1_0_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839ccbe62d_0_5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g1839ccbe62d_0_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839ccbe62d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g1839ccbe62d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839cd30fa1_0_1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g1839cd30fa1_0_1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839ccbe62d_0_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g1839ccbe62d_0_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1839cd30fa1_0_2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g1839cd30fa1_0_2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1839cd30fa1_0_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g1839cd30fa1_0_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1839cd30fa1_0_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g1839cd30fa1_0_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1839cd30fa1_0_2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g1839cd30fa1_0_2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1839cd30fa1_0_1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g1839cd30fa1_0_1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1839cd30fa1_0_18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g1839cd30fa1_0_18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1839cd30fa1_0_2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g1839cd30fa1_0_2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183da5829d0_1_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g183da5829d0_1_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" name="Google Shape;44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4" name="Google Shape;50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1839cd30fa1_1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3" name="Google Shape;523;g1839cd30fa1_1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1839cd30fa1_1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4" name="Google Shape;544;g1839cd30fa1_1_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" name="Google Shape;567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" name="Google Shape;578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9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9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0"/>
          <p:cNvSpPr txBox="1"/>
          <p:nvPr>
            <p:ph type="ctrTitle"/>
          </p:nvPr>
        </p:nvSpPr>
        <p:spPr>
          <a:xfrm>
            <a:off x="1800027" y="1325531"/>
            <a:ext cx="10800160" cy="2819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86"/>
              <a:buFont typeface="Calibri"/>
              <a:buNone/>
              <a:defRPr sz="708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0"/>
          <p:cNvSpPr txBox="1"/>
          <p:nvPr>
            <p:ph idx="1" type="subTitle"/>
          </p:nvPr>
        </p:nvSpPr>
        <p:spPr>
          <a:xfrm>
            <a:off x="1800027" y="4254073"/>
            <a:ext cx="10800160" cy="19554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2834"/>
              <a:buNone/>
              <a:defRPr sz="2834"/>
            </a:lvl1pPr>
            <a:lvl2pPr lvl="1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None/>
              <a:defRPr sz="2362"/>
            </a:lvl2pPr>
            <a:lvl3pPr lvl="2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3pPr>
            <a:lvl4pPr lvl="3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4pPr>
            <a:lvl5pPr lvl="4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5pPr>
            <a:lvl6pPr lvl="5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6pPr>
            <a:lvl7pPr lvl="6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7pPr>
            <a:lvl8pPr lvl="7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8pPr>
            <a:lvl9pPr lvl="8" algn="ctr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9pPr>
          </a:lstStyle>
          <a:p/>
        </p:txBody>
      </p:sp>
      <p:sp>
        <p:nvSpPr>
          <p:cNvPr id="22" name="Google Shape;22;p20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0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/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1"/>
          <p:cNvSpPr txBox="1"/>
          <p:nvPr>
            <p:ph idx="1" type="body"/>
          </p:nvPr>
        </p:nvSpPr>
        <p:spPr>
          <a:xfrm>
            <a:off x="990015" y="2156097"/>
            <a:ext cx="12420184" cy="5139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21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1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1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2"/>
          <p:cNvSpPr txBox="1"/>
          <p:nvPr>
            <p:ph type="title"/>
          </p:nvPr>
        </p:nvSpPr>
        <p:spPr>
          <a:xfrm>
            <a:off x="982514" y="2019233"/>
            <a:ext cx="12420184" cy="33691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86"/>
              <a:buFont typeface="Calibri"/>
              <a:buNone/>
              <a:defRPr sz="708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2"/>
          <p:cNvSpPr txBox="1"/>
          <p:nvPr>
            <p:ph idx="1" type="body"/>
          </p:nvPr>
        </p:nvSpPr>
        <p:spPr>
          <a:xfrm>
            <a:off x="982514" y="5420241"/>
            <a:ext cx="12420184" cy="1771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rgbClr val="888888"/>
              </a:buClr>
              <a:buSzPts val="2834"/>
              <a:buNone/>
              <a:defRPr sz="2834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2362"/>
              <a:buNone/>
              <a:defRPr sz="2362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22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2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2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3"/>
          <p:cNvSpPr txBox="1"/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3"/>
          <p:cNvSpPr txBox="1"/>
          <p:nvPr>
            <p:ph idx="1" type="body"/>
          </p:nvPr>
        </p:nvSpPr>
        <p:spPr>
          <a:xfrm>
            <a:off x="990014" y="2156097"/>
            <a:ext cx="6120091" cy="5139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3"/>
          <p:cNvSpPr txBox="1"/>
          <p:nvPr>
            <p:ph idx="2" type="body"/>
          </p:nvPr>
        </p:nvSpPr>
        <p:spPr>
          <a:xfrm>
            <a:off x="7290108" y="2156097"/>
            <a:ext cx="6120091" cy="5139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23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3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4"/>
          <p:cNvSpPr txBox="1"/>
          <p:nvPr>
            <p:ph type="title"/>
          </p:nvPr>
        </p:nvSpPr>
        <p:spPr>
          <a:xfrm>
            <a:off x="991890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4"/>
          <p:cNvSpPr txBox="1"/>
          <p:nvPr>
            <p:ph idx="1" type="body"/>
          </p:nvPr>
        </p:nvSpPr>
        <p:spPr>
          <a:xfrm>
            <a:off x="991891" y="1985485"/>
            <a:ext cx="6091965" cy="973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2834"/>
              <a:buNone/>
              <a:defRPr b="1" sz="2834"/>
            </a:lvl1pPr>
            <a:lvl2pPr indent="-2286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None/>
              <a:defRPr b="1" sz="2362"/>
            </a:lvl2pPr>
            <a:lvl3pPr indent="-2286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3pPr>
            <a:lvl4pPr indent="-2286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4pPr>
            <a:lvl5pPr indent="-2286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5pPr>
            <a:lvl6pPr indent="-2286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6pPr>
            <a:lvl7pPr indent="-2286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7pPr>
            <a:lvl8pPr indent="-2286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8pPr>
            <a:lvl9pPr indent="-2286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9pPr>
          </a:lstStyle>
          <a:p/>
        </p:txBody>
      </p:sp>
      <p:sp>
        <p:nvSpPr>
          <p:cNvPr id="47" name="Google Shape;47;p24"/>
          <p:cNvSpPr txBox="1"/>
          <p:nvPr>
            <p:ph idx="2" type="body"/>
          </p:nvPr>
        </p:nvSpPr>
        <p:spPr>
          <a:xfrm>
            <a:off x="991891" y="2958540"/>
            <a:ext cx="6091965" cy="4351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24"/>
          <p:cNvSpPr txBox="1"/>
          <p:nvPr>
            <p:ph idx="3" type="body"/>
          </p:nvPr>
        </p:nvSpPr>
        <p:spPr>
          <a:xfrm>
            <a:off x="7290108" y="1985485"/>
            <a:ext cx="6121966" cy="973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2834"/>
              <a:buNone/>
              <a:defRPr b="1" sz="2834"/>
            </a:lvl1pPr>
            <a:lvl2pPr indent="-2286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None/>
              <a:defRPr b="1" sz="2362"/>
            </a:lvl2pPr>
            <a:lvl3pPr indent="-2286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3pPr>
            <a:lvl4pPr indent="-2286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4pPr>
            <a:lvl5pPr indent="-2286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5pPr>
            <a:lvl6pPr indent="-2286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6pPr>
            <a:lvl7pPr indent="-2286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7pPr>
            <a:lvl8pPr indent="-2286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8pPr>
            <a:lvl9pPr indent="-2286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9pPr>
          </a:lstStyle>
          <a:p/>
        </p:txBody>
      </p:sp>
      <p:sp>
        <p:nvSpPr>
          <p:cNvPr id="49" name="Google Shape;49;p24"/>
          <p:cNvSpPr txBox="1"/>
          <p:nvPr>
            <p:ph idx="4" type="body"/>
          </p:nvPr>
        </p:nvSpPr>
        <p:spPr>
          <a:xfrm>
            <a:off x="7290108" y="2958540"/>
            <a:ext cx="6121966" cy="4351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4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5"/>
          <p:cNvSpPr txBox="1"/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5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5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/>
          <p:nvPr>
            <p:ph type="title"/>
          </p:nvPr>
        </p:nvSpPr>
        <p:spPr>
          <a:xfrm>
            <a:off x="991891" y="539962"/>
            <a:ext cx="4644443" cy="18898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79"/>
              <a:buFont typeface="Calibri"/>
              <a:buNone/>
              <a:defRPr sz="37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"/>
          <p:cNvSpPr txBox="1"/>
          <p:nvPr>
            <p:ph idx="1" type="body"/>
          </p:nvPr>
        </p:nvSpPr>
        <p:spPr>
          <a:xfrm>
            <a:off x="6121966" y="1166168"/>
            <a:ext cx="7290108" cy="5755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68566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3779"/>
              <a:buChar char="•"/>
              <a:defRPr sz="3779"/>
            </a:lvl1pPr>
            <a:lvl2pPr indent="-438594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3307"/>
              <a:buChar char="•"/>
              <a:defRPr sz="3307"/>
            </a:lvl2pPr>
            <a:lvl3pPr indent="-408558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834"/>
              <a:buChar char="•"/>
              <a:defRPr sz="2834"/>
            </a:lvl3pPr>
            <a:lvl4pPr indent="-378586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4pPr>
            <a:lvl5pPr indent="-378586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5pPr>
            <a:lvl6pPr indent="-378586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6pPr>
            <a:lvl7pPr indent="-378586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7pPr>
            <a:lvl8pPr indent="-378586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8pPr>
            <a:lvl9pPr indent="-378586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Char char="•"/>
              <a:defRPr sz="2362"/>
            </a:lvl9pPr>
          </a:lstStyle>
          <a:p/>
        </p:txBody>
      </p:sp>
      <p:sp>
        <p:nvSpPr>
          <p:cNvPr id="61" name="Google Shape;61;p26"/>
          <p:cNvSpPr txBox="1"/>
          <p:nvPr>
            <p:ph idx="2" type="body"/>
          </p:nvPr>
        </p:nvSpPr>
        <p:spPr>
          <a:xfrm>
            <a:off x="991891" y="2429828"/>
            <a:ext cx="4644443" cy="4501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1pPr>
            <a:lvl2pPr indent="-2286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653"/>
              <a:buNone/>
              <a:defRPr sz="1653"/>
            </a:lvl2pPr>
            <a:lvl3pPr indent="-2286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417"/>
              <a:buNone/>
              <a:defRPr sz="1417"/>
            </a:lvl3pPr>
            <a:lvl4pPr indent="-2286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4pPr>
            <a:lvl5pPr indent="-2286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5pPr>
            <a:lvl6pPr indent="-2286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6pPr>
            <a:lvl7pPr indent="-2286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7pPr>
            <a:lvl8pPr indent="-2286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8pPr>
            <a:lvl9pPr indent="-2286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9pPr>
          </a:lstStyle>
          <a:p/>
        </p:txBody>
      </p:sp>
      <p:sp>
        <p:nvSpPr>
          <p:cNvPr id="62" name="Google Shape;62;p26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6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7"/>
          <p:cNvSpPr txBox="1"/>
          <p:nvPr>
            <p:ph type="title"/>
          </p:nvPr>
        </p:nvSpPr>
        <p:spPr>
          <a:xfrm>
            <a:off x="991891" y="539962"/>
            <a:ext cx="4644443" cy="18898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79"/>
              <a:buFont typeface="Calibri"/>
              <a:buNone/>
              <a:defRPr sz="37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7"/>
          <p:cNvSpPr/>
          <p:nvPr>
            <p:ph idx="2" type="pic"/>
          </p:nvPr>
        </p:nvSpPr>
        <p:spPr>
          <a:xfrm>
            <a:off x="6121966" y="1166168"/>
            <a:ext cx="7290108" cy="5755841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7"/>
          <p:cNvSpPr txBox="1"/>
          <p:nvPr>
            <p:ph idx="1" type="body"/>
          </p:nvPr>
        </p:nvSpPr>
        <p:spPr>
          <a:xfrm>
            <a:off x="991891" y="2429828"/>
            <a:ext cx="4644443" cy="4501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1pPr>
            <a:lvl2pPr indent="-2286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653"/>
              <a:buNone/>
              <a:defRPr sz="1653"/>
            </a:lvl2pPr>
            <a:lvl3pPr indent="-2286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417"/>
              <a:buNone/>
              <a:defRPr sz="1417"/>
            </a:lvl3pPr>
            <a:lvl4pPr indent="-2286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4pPr>
            <a:lvl5pPr indent="-2286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5pPr>
            <a:lvl6pPr indent="-2286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6pPr>
            <a:lvl7pPr indent="-2286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7pPr>
            <a:lvl8pPr indent="-2286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8pPr>
            <a:lvl9pPr indent="-2286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181"/>
              <a:buNone/>
              <a:defRPr sz="1181"/>
            </a:lvl9pPr>
          </a:lstStyle>
          <a:p/>
        </p:txBody>
      </p:sp>
      <p:sp>
        <p:nvSpPr>
          <p:cNvPr id="69" name="Google Shape;69;p27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 txBox="1"/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8"/>
          <p:cNvSpPr txBox="1"/>
          <p:nvPr>
            <p:ph idx="1" type="body"/>
          </p:nvPr>
        </p:nvSpPr>
        <p:spPr>
          <a:xfrm rot="5400000">
            <a:off x="4630602" y="-1484490"/>
            <a:ext cx="5139011" cy="124201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8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 txBox="1"/>
          <p:nvPr>
            <p:ph type="title"/>
          </p:nvPr>
        </p:nvSpPr>
        <p:spPr>
          <a:xfrm rot="5400000">
            <a:off x="8425731" y="2310641"/>
            <a:ext cx="6863888" cy="310504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9"/>
          <p:cNvSpPr txBox="1"/>
          <p:nvPr>
            <p:ph idx="1" type="body"/>
          </p:nvPr>
        </p:nvSpPr>
        <p:spPr>
          <a:xfrm rot="5400000">
            <a:off x="2125638" y="-704404"/>
            <a:ext cx="6863888" cy="9135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9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9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9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/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96"/>
              <a:buFont typeface="Calibri"/>
              <a:buNone/>
              <a:defRPr b="0" i="0" sz="519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8"/>
          <p:cNvSpPr txBox="1"/>
          <p:nvPr>
            <p:ph idx="1" type="body"/>
          </p:nvPr>
        </p:nvSpPr>
        <p:spPr>
          <a:xfrm>
            <a:off x="990015" y="2156097"/>
            <a:ext cx="12420184" cy="5139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8594" lvl="0" marL="457200" marR="0" rtl="0" algn="l">
              <a:lnSpc>
                <a:spcPct val="90000"/>
              </a:lnSpc>
              <a:spcBef>
                <a:spcPts val="1181"/>
              </a:spcBef>
              <a:spcAft>
                <a:spcPts val="0"/>
              </a:spcAft>
              <a:buClr>
                <a:schemeClr val="dk1"/>
              </a:buClr>
              <a:buSzPts val="3307"/>
              <a:buFont typeface="Arial"/>
              <a:buChar char="•"/>
              <a:defRPr b="0" i="0" sz="330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8558" lvl="1" marL="9144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834"/>
              <a:buFont typeface="Arial"/>
              <a:buChar char="•"/>
              <a:defRPr b="0" i="0" sz="283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78586" lvl="2" marL="13716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362"/>
              <a:buFont typeface="Arial"/>
              <a:buChar char="•"/>
              <a:defRPr b="0" i="0" sz="236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63600" lvl="3" marL="18288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63601" lvl="4" marL="22860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63601" lvl="5" marL="27432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63601" lvl="6" marL="32004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63601" lvl="7" marL="36576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63601" lvl="8" marL="4114800" marR="0" rtl="0" algn="l">
              <a:lnSpc>
                <a:spcPct val="90000"/>
              </a:lnSpc>
              <a:spcBef>
                <a:spcPts val="591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8"/>
          <p:cNvSpPr txBox="1"/>
          <p:nvPr>
            <p:ph idx="10" type="dt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8"/>
          <p:cNvSpPr txBox="1"/>
          <p:nvPr>
            <p:ph idx="11" type="ftr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8"/>
          <p:cNvSpPr txBox="1"/>
          <p:nvPr>
            <p:ph idx="12" type="sldNum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41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2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0.png"/><Relationship Id="rId6" Type="http://schemas.openxmlformats.org/officeDocument/2006/relationships/image" Target="../media/image4.png"/><Relationship Id="rId7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21.png"/><Relationship Id="rId7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4.png"/><Relationship Id="rId6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4.png"/><Relationship Id="rId6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1.png"/><Relationship Id="rId6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4.png"/><Relationship Id="rId6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22.png"/><Relationship Id="rId6" Type="http://schemas.openxmlformats.org/officeDocument/2006/relationships/image" Target="../media/image11.png"/><Relationship Id="rId7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22.png"/><Relationship Id="rId6" Type="http://schemas.openxmlformats.org/officeDocument/2006/relationships/image" Target="../media/image11.png"/><Relationship Id="rId7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5" Type="http://schemas.openxmlformats.org/officeDocument/2006/relationships/image" Target="../media/image2.png"/><Relationship Id="rId6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18.png"/><Relationship Id="rId7" Type="http://schemas.openxmlformats.org/officeDocument/2006/relationships/image" Target="../media/image15.png"/><Relationship Id="rId8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17.png"/><Relationship Id="rId7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20.png"/><Relationship Id="rId6" Type="http://schemas.openxmlformats.org/officeDocument/2006/relationships/image" Target="../media/image26.png"/><Relationship Id="rId7" Type="http://schemas.openxmlformats.org/officeDocument/2006/relationships/image" Target="../media/image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27.jpg"/><Relationship Id="rId6" Type="http://schemas.openxmlformats.org/officeDocument/2006/relationships/image" Target="../media/image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25.png"/><Relationship Id="rId6" Type="http://schemas.openxmlformats.org/officeDocument/2006/relationships/image" Target="../media/image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0.png"/><Relationship Id="rId6" Type="http://schemas.openxmlformats.org/officeDocument/2006/relationships/image" Target="../media/image6.png"/><Relationship Id="rId7" Type="http://schemas.openxmlformats.org/officeDocument/2006/relationships/image" Target="../media/image3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34.png"/><Relationship Id="rId7" Type="http://schemas.openxmlformats.org/officeDocument/2006/relationships/image" Target="../media/image29.png"/><Relationship Id="rId8" Type="http://schemas.openxmlformats.org/officeDocument/2006/relationships/image" Target="../media/image2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.png"/><Relationship Id="rId4" Type="http://schemas.openxmlformats.org/officeDocument/2006/relationships/image" Target="../media/image2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2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-127676" y="5890904"/>
            <a:ext cx="5218072" cy="17242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" y="1632412"/>
            <a:ext cx="14400212" cy="512064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247475" y="2197975"/>
            <a:ext cx="9719400" cy="29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Лабораторна робота № 4 </a:t>
            </a:r>
            <a:r>
              <a:rPr lang="uk" sz="5400">
                <a:solidFill>
                  <a:schemeClr val="lt1"/>
                </a:solidFill>
              </a:rPr>
              <a:t>Дослідження рівномірного руху по колу</a:t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445857" y="157164"/>
            <a:ext cx="3442252" cy="1226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 b="19747" l="33721" r="29735" t="12853"/>
          <a:stretch/>
        </p:blipFill>
        <p:spPr>
          <a:xfrm>
            <a:off x="10219200" y="2254537"/>
            <a:ext cx="3442252" cy="39680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839cd30fa1_0_20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g1839cd30fa1_0_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g1839cd30fa1_0_20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100" name="Google Shape;100;g1839cd30fa1_0_20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101" name="Google Shape;101;g1839cd30fa1_0_20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102" name="Google Shape;102;g1839cd30fa1_0_20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03;g1839cd30fa1_0_20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04" name="Google Shape;104;g1839cd30fa1_0_20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5" name="Google Shape;105;g1839cd30fa1_0_20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106" name="Google Shape;106;g1839cd30fa1_0_20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107" name="Google Shape;107;g1839cd30fa1_0_20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g1839cd30fa1_0_20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09" name="Google Shape;109;g1839cd30fa1_0_20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0" name="Google Shape;110;g1839cd30fa1_0_20"/>
          <p:cNvPicPr preferRelativeResize="0"/>
          <p:nvPr/>
        </p:nvPicPr>
        <p:blipFill rotWithShape="1">
          <a:blip r:embed="rId5">
            <a:alphaModFix/>
          </a:blip>
          <a:srcRect b="11966" l="20848" r="21173" t="18176"/>
          <a:stretch/>
        </p:blipFill>
        <p:spPr>
          <a:xfrm>
            <a:off x="982125" y="2757925"/>
            <a:ext cx="6435151" cy="4846226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g1839cd30fa1_0_20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2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У столиці Канарських островів Лас-Пальмас-де-Гран-Канарія на підтримку українського народу їздитимуть велосипеди, розфарбовані у кольори Державного прапора України та з лозунгом «Ні війні!»</a:t>
            </a:r>
            <a:endParaRPr b="1" i="0" sz="52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12" name="Google Shape;112;g1839cd30fa1_0_20"/>
          <p:cNvPicPr preferRelativeResize="0"/>
          <p:nvPr/>
        </p:nvPicPr>
        <p:blipFill rotWithShape="1">
          <a:blip r:embed="rId6">
            <a:alphaModFix/>
          </a:blip>
          <a:srcRect b="29459" l="70755" r="12125" t="42579"/>
          <a:stretch/>
        </p:blipFill>
        <p:spPr>
          <a:xfrm>
            <a:off x="6115075" y="6234900"/>
            <a:ext cx="1188774" cy="1213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1839cd30fa1_0_20"/>
          <p:cNvPicPr preferRelativeResize="0"/>
          <p:nvPr/>
        </p:nvPicPr>
        <p:blipFill rotWithShape="1">
          <a:blip r:embed="rId7">
            <a:alphaModFix/>
          </a:blip>
          <a:srcRect b="14053" l="22250" r="21758" t="19752"/>
          <a:stretch/>
        </p:blipFill>
        <p:spPr>
          <a:xfrm>
            <a:off x="7493475" y="2757925"/>
            <a:ext cx="6133900" cy="4766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g1839cd30fa1_0_20"/>
          <p:cNvPicPr preferRelativeResize="0"/>
          <p:nvPr/>
        </p:nvPicPr>
        <p:blipFill rotWithShape="1">
          <a:blip r:embed="rId8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839ccbe62d_0_54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g1839ccbe62d_0_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g1839ccbe62d_0_54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122" name="Google Shape;122;g1839ccbe62d_0_54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123" name="Google Shape;123;g1839ccbe62d_0_54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124" name="Google Shape;124;g1839ccbe62d_0_54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g1839ccbe62d_0_54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26" name="Google Shape;126;g1839ccbe62d_0_54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7" name="Google Shape;127;g1839ccbe62d_0_54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128" name="Google Shape;128;g1839ccbe62d_0_54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129" name="Google Shape;129;g1839ccbe62d_0_54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30;g1839ccbe62d_0_54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31" name="Google Shape;131;g1839ccbe62d_0_54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2" name="Google Shape;132;g1839ccbe62d_0_54"/>
          <p:cNvGrpSpPr/>
          <p:nvPr/>
        </p:nvGrpSpPr>
        <p:grpSpPr>
          <a:xfrm>
            <a:off x="1822775" y="2309688"/>
            <a:ext cx="9697975" cy="5676925"/>
            <a:chOff x="1680125" y="1291638"/>
            <a:chExt cx="9697975" cy="5676925"/>
          </a:xfrm>
        </p:grpSpPr>
        <p:pic>
          <p:nvPicPr>
            <p:cNvPr id="133" name="Google Shape;133;g1839ccbe62d_0_54"/>
            <p:cNvPicPr preferRelativeResize="0"/>
            <p:nvPr/>
          </p:nvPicPr>
          <p:blipFill rotWithShape="1">
            <a:blip r:embed="rId5">
              <a:alphaModFix/>
            </a:blip>
            <a:srcRect b="30671" l="33302" r="33127" t="37642"/>
            <a:stretch/>
          </p:blipFill>
          <p:spPr>
            <a:xfrm>
              <a:off x="2757900" y="1452425"/>
              <a:ext cx="7506403" cy="53553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4" name="Google Shape;134;g1839ccbe62d_0_54"/>
            <p:cNvPicPr preferRelativeResize="0"/>
            <p:nvPr/>
          </p:nvPicPr>
          <p:blipFill rotWithShape="1">
            <a:blip r:embed="rId6">
              <a:alphaModFix/>
            </a:blip>
            <a:srcRect b="0" l="0" r="89524" t="9247"/>
            <a:stretch/>
          </p:blipFill>
          <p:spPr>
            <a:xfrm>
              <a:off x="1680125" y="1291638"/>
              <a:ext cx="928124" cy="55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5" name="Google Shape;135;g1839ccbe62d_0_54"/>
            <p:cNvPicPr preferRelativeResize="0"/>
            <p:nvPr/>
          </p:nvPicPr>
          <p:blipFill rotWithShape="1">
            <a:blip r:embed="rId6">
              <a:alphaModFix/>
            </a:blip>
            <a:srcRect b="0" l="64471" r="24647" t="9247"/>
            <a:stretch/>
          </p:blipFill>
          <p:spPr>
            <a:xfrm>
              <a:off x="10413950" y="1452413"/>
              <a:ext cx="964150" cy="55161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6" name="Google Shape;136;g1839ccbe62d_0_54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Що потрібно взяти з </a:t>
            </a: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собою</a:t>
            </a: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перед виїздом</a:t>
            </a:r>
            <a:r>
              <a:rPr b="1" i="0" lang="uk" sz="41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?</a:t>
            </a:r>
            <a:endParaRPr b="1" i="0" sz="41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7" name="Google Shape;137;g1839ccbe62d_0_54"/>
          <p:cNvPicPr preferRelativeResize="0"/>
          <p:nvPr/>
        </p:nvPicPr>
        <p:blipFill rotWithShape="1">
          <a:blip r:embed="rId7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839ccbe62d_0_6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g1839ccbe62d_0_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g1839ccbe62d_0_6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lang="uk" sz="5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Актуалізація опорних знань</a:t>
            </a:r>
            <a:endParaRPr/>
          </a:p>
        </p:txBody>
      </p:sp>
      <p:grpSp>
        <p:nvGrpSpPr>
          <p:cNvPr id="145" name="Google Shape;145;g1839ccbe62d_0_6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146" name="Google Shape;146;g1839ccbe62d_0_6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147" name="Google Shape;147;g1839ccbe62d_0_6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148;g1839ccbe62d_0_6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49" name="Google Shape;149;g1839ccbe62d_0_6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0" name="Google Shape;150;g1839ccbe62d_0_6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151" name="Google Shape;151;g1839ccbe62d_0_6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152" name="Google Shape;152;g1839ccbe62d_0_6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g1839ccbe62d_0_6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54" name="Google Shape;154;g1839ccbe62d_0_6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5" name="Google Shape;155;g1839ccbe62d_0_6"/>
          <p:cNvPicPr preferRelativeResize="0"/>
          <p:nvPr/>
        </p:nvPicPr>
        <p:blipFill rotWithShape="1">
          <a:blip r:embed="rId5">
            <a:alphaModFix/>
          </a:blip>
          <a:srcRect b="14695" l="27633" r="37218" t="26380"/>
          <a:stretch/>
        </p:blipFill>
        <p:spPr>
          <a:xfrm>
            <a:off x="5864550" y="1164600"/>
            <a:ext cx="7750724" cy="620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g1839ccbe62d_0_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1275" y="2237516"/>
            <a:ext cx="5796948" cy="3537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g1839ccbe62d_0_6"/>
          <p:cNvPicPr preferRelativeResize="0"/>
          <p:nvPr/>
        </p:nvPicPr>
        <p:blipFill rotWithShape="1">
          <a:blip r:embed="rId7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3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165" name="Google Shape;165;p3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166" name="Google Shape;166;p3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167" name="Google Shape;167;p3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8" name="Google Shape;168;p3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69" name="Google Shape;169;p3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70" name="Google Shape;170;p3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171" name="Google Shape;171;p3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172" name="Google Shape;172;p3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3" name="Google Shape;173;p3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74" name="Google Shape;174;p3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75" name="Google Shape;175;p3"/>
          <p:cNvGrpSpPr/>
          <p:nvPr/>
        </p:nvGrpSpPr>
        <p:grpSpPr>
          <a:xfrm>
            <a:off x="2096234" y="2087801"/>
            <a:ext cx="10266776" cy="5805395"/>
            <a:chOff x="1712475" y="1097875"/>
            <a:chExt cx="10650182" cy="6795499"/>
          </a:xfrm>
        </p:grpSpPr>
        <p:pic>
          <p:nvPicPr>
            <p:cNvPr id="176" name="Google Shape;176;p3"/>
            <p:cNvPicPr preferRelativeResize="0"/>
            <p:nvPr/>
          </p:nvPicPr>
          <p:blipFill rotWithShape="1">
            <a:blip r:embed="rId5">
              <a:alphaModFix/>
            </a:blip>
            <a:srcRect b="7137" l="7526" r="26454" t="25463"/>
            <a:stretch/>
          </p:blipFill>
          <p:spPr>
            <a:xfrm>
              <a:off x="1712475" y="1097875"/>
              <a:ext cx="10650182" cy="679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7" name="Google Shape;177;p3"/>
            <p:cNvSpPr/>
            <p:nvPr/>
          </p:nvSpPr>
          <p:spPr>
            <a:xfrm>
              <a:off x="5737100" y="4630175"/>
              <a:ext cx="1112725" cy="1979850"/>
            </a:xfrm>
            <a:custGeom>
              <a:rect b="b" l="l" r="r" t="t"/>
              <a:pathLst>
                <a:path extrusionOk="0" h="79194" w="44509">
                  <a:moveTo>
                    <a:pt x="19798" y="79194"/>
                  </a:moveTo>
                  <a:cubicBezTo>
                    <a:pt x="23848" y="71845"/>
                    <a:pt x="47397" y="48296"/>
                    <a:pt x="44097" y="35097"/>
                  </a:cubicBezTo>
                  <a:cubicBezTo>
                    <a:pt x="40797" y="21898"/>
                    <a:pt x="7350" y="58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oval"/>
              <a:tailEnd len="med" w="med" type="oval"/>
            </a:ln>
          </p:spPr>
        </p:sp>
        <p:sp>
          <p:nvSpPr>
            <p:cNvPr id="178" name="Google Shape;178;p3"/>
            <p:cNvSpPr/>
            <p:nvPr/>
          </p:nvSpPr>
          <p:spPr>
            <a:xfrm>
              <a:off x="2857300" y="2807800"/>
              <a:ext cx="3280500" cy="1732375"/>
            </a:xfrm>
            <a:custGeom>
              <a:rect b="b" l="l" r="r" t="t"/>
              <a:pathLst>
                <a:path extrusionOk="0" h="69295" w="131220">
                  <a:moveTo>
                    <a:pt x="123291" y="69295"/>
                  </a:moveTo>
                  <a:cubicBezTo>
                    <a:pt x="124341" y="61646"/>
                    <a:pt x="135141" y="33597"/>
                    <a:pt x="129591" y="23398"/>
                  </a:cubicBezTo>
                  <a:cubicBezTo>
                    <a:pt x="124041" y="13199"/>
                    <a:pt x="97043" y="7949"/>
                    <a:pt x="89993" y="8099"/>
                  </a:cubicBezTo>
                  <a:cubicBezTo>
                    <a:pt x="82944" y="8249"/>
                    <a:pt x="102293" y="25648"/>
                    <a:pt x="87294" y="24298"/>
                  </a:cubicBezTo>
                  <a:cubicBezTo>
                    <a:pt x="72295" y="22948"/>
                    <a:pt x="14549" y="40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179" name="Google Shape;179;p3"/>
            <p:cNvSpPr/>
            <p:nvPr/>
          </p:nvSpPr>
          <p:spPr>
            <a:xfrm>
              <a:off x="10146775" y="1565222"/>
              <a:ext cx="764950" cy="882600"/>
            </a:xfrm>
            <a:custGeom>
              <a:rect b="b" l="l" r="r" t="t"/>
              <a:pathLst>
                <a:path extrusionOk="0" h="35304" w="30598">
                  <a:moveTo>
                    <a:pt x="0" y="35304"/>
                  </a:moveTo>
                  <a:cubicBezTo>
                    <a:pt x="1950" y="29604"/>
                    <a:pt x="6599" y="5306"/>
                    <a:pt x="11699" y="1106"/>
                  </a:cubicBezTo>
                  <a:cubicBezTo>
                    <a:pt x="16799" y="-3094"/>
                    <a:pt x="27448" y="8606"/>
                    <a:pt x="30598" y="10106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180" name="Google Shape;180;p3"/>
            <p:cNvSpPr txBox="1"/>
            <p:nvPr/>
          </p:nvSpPr>
          <p:spPr>
            <a:xfrm>
              <a:off x="6457050" y="5957575"/>
              <a:ext cx="540000" cy="9549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1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181" name="Google Shape;181;p3"/>
            <p:cNvSpPr txBox="1"/>
            <p:nvPr/>
          </p:nvSpPr>
          <p:spPr>
            <a:xfrm>
              <a:off x="5197100" y="4087775"/>
              <a:ext cx="540000" cy="9549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2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182" name="Google Shape;182;p3"/>
            <p:cNvSpPr txBox="1"/>
            <p:nvPr/>
          </p:nvSpPr>
          <p:spPr>
            <a:xfrm>
              <a:off x="2857300" y="1992100"/>
              <a:ext cx="540000" cy="9549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3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183" name="Google Shape;183;p3"/>
            <p:cNvSpPr txBox="1"/>
            <p:nvPr/>
          </p:nvSpPr>
          <p:spPr>
            <a:xfrm>
              <a:off x="10146775" y="2695300"/>
              <a:ext cx="540000" cy="9549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4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184" name="Google Shape;184;p3"/>
            <p:cNvSpPr txBox="1"/>
            <p:nvPr/>
          </p:nvSpPr>
          <p:spPr>
            <a:xfrm>
              <a:off x="11014050" y="1268150"/>
              <a:ext cx="540000" cy="9549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5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185" name="Google Shape;185;p3"/>
            <p:cNvSpPr/>
            <p:nvPr/>
          </p:nvSpPr>
          <p:spPr>
            <a:xfrm>
              <a:off x="5984575" y="2447825"/>
              <a:ext cx="4207200" cy="2055325"/>
            </a:xfrm>
            <a:custGeom>
              <a:rect b="b" l="l" r="r" t="t"/>
              <a:pathLst>
                <a:path extrusionOk="0" h="82213" w="168288">
                  <a:moveTo>
                    <a:pt x="0" y="33298"/>
                  </a:moveTo>
                  <a:cubicBezTo>
                    <a:pt x="16649" y="41397"/>
                    <a:pt x="77245" y="84444"/>
                    <a:pt x="99893" y="81894"/>
                  </a:cubicBezTo>
                  <a:cubicBezTo>
                    <a:pt x="122541" y="79344"/>
                    <a:pt x="124491" y="31648"/>
                    <a:pt x="135890" y="17999"/>
                  </a:cubicBezTo>
                  <a:cubicBezTo>
                    <a:pt x="147289" y="4350"/>
                    <a:pt x="162888" y="3000"/>
                    <a:pt x="168288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</p:grpSp>
      <p:sp>
        <p:nvSpPr>
          <p:cNvPr id="186" name="Google Shape;186;p3"/>
          <p:cNvSpPr/>
          <p:nvPr/>
        </p:nvSpPr>
        <p:spPr>
          <a:xfrm>
            <a:off x="372700" y="1021678"/>
            <a:ext cx="13082100" cy="8157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6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rPr>
              <a:t>Схема маршруту</a:t>
            </a:r>
            <a:endParaRPr b="1" i="0" sz="7400" u="none" cap="none" strike="noStrike">
              <a:solidFill>
                <a:srgbClr val="00B05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87" name="Google Shape;187;p3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839cd30fa1_0_129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3" name="Google Shape;193;g1839cd30fa1_0_1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g1839cd30fa1_0_129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195" name="Google Shape;195;g1839cd30fa1_0_129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196" name="Google Shape;196;g1839cd30fa1_0_129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197" name="Google Shape;197;g1839cd30fa1_0_12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8" name="Google Shape;198;g1839cd30fa1_0_129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199" name="Google Shape;199;g1839cd30fa1_0_129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0" name="Google Shape;200;g1839cd30fa1_0_129"/>
          <p:cNvGrpSpPr/>
          <p:nvPr/>
        </p:nvGrpSpPr>
        <p:grpSpPr>
          <a:xfrm>
            <a:off x="1712475" y="1097875"/>
            <a:ext cx="12670314" cy="6974835"/>
            <a:chOff x="1712475" y="1097875"/>
            <a:chExt cx="12670314" cy="6974835"/>
          </a:xfrm>
        </p:grpSpPr>
        <p:grpSp>
          <p:nvGrpSpPr>
            <p:cNvPr id="201" name="Google Shape;201;g1839cd30fa1_0_129"/>
            <p:cNvGrpSpPr/>
            <p:nvPr/>
          </p:nvGrpSpPr>
          <p:grpSpPr>
            <a:xfrm>
              <a:off x="13454663" y="7144584"/>
              <a:ext cx="928126" cy="928126"/>
              <a:chOff x="6448782" y="6769662"/>
              <a:chExt cx="1101110" cy="1101110"/>
            </a:xfrm>
          </p:grpSpPr>
          <p:grpSp>
            <p:nvGrpSpPr>
              <p:cNvPr id="202" name="Google Shape;202;g1839cd30fa1_0_129"/>
              <p:cNvGrpSpPr/>
              <p:nvPr/>
            </p:nvGrpSpPr>
            <p:grpSpPr>
              <a:xfrm>
                <a:off x="6448782" y="6769662"/>
                <a:ext cx="1101110" cy="1101110"/>
                <a:chOff x="8872710" y="5297835"/>
                <a:chExt cx="1872000" cy="1872000"/>
              </a:xfrm>
            </p:grpSpPr>
            <p:sp>
              <p:nvSpPr>
                <p:cNvPr id="203" name="Google Shape;203;g1839cd30fa1_0_129"/>
                <p:cNvSpPr/>
                <p:nvPr/>
              </p:nvSpPr>
              <p:spPr>
                <a:xfrm>
                  <a:off x="8872710" y="5297835"/>
                  <a:ext cx="1872000" cy="187200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4" name="Google Shape;204;g1839cd30fa1_0_129"/>
                <p:cNvSpPr/>
                <p:nvPr/>
              </p:nvSpPr>
              <p:spPr>
                <a:xfrm>
                  <a:off x="9030790" y="5455915"/>
                  <a:ext cx="1555800" cy="1555800"/>
                </a:xfrm>
                <a:prstGeom prst="ellipse">
                  <a:avLst/>
                </a:prstGeom>
                <a:solidFill>
                  <a:srgbClr val="0A72C4"/>
                </a:solidFill>
                <a:ln cap="flat" cmpd="sng" w="38100">
                  <a:solidFill>
                    <a:srgbClr val="0A72C4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effectLst>
                  <a:outerShdw blurRad="101600" rotWithShape="0" algn="ctr" dir="4800000" dist="12700">
                    <a:srgbClr val="000000">
                      <a:alpha val="40000"/>
                    </a:srgbClr>
                  </a:outerShdw>
                </a:effectLst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2511"/>
                    <a:buFont typeface="Calibri"/>
                    <a:buNone/>
                  </a:pPr>
                  <a:r>
                    <a:t/>
                  </a:r>
                  <a:endParaRPr b="0" i="0" sz="2511" u="none" cap="none" strike="noStrike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p:grpSp>
          <p:pic>
            <p:nvPicPr>
              <p:cNvPr id="205" name="Google Shape;205;g1839cd30fa1_0_129">
                <a:hlinkClick action="ppaction://hlinkshowjump?jump=nextslide"/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6603116" y="6921825"/>
                <a:ext cx="827550" cy="82755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06" name="Google Shape;206;g1839cd30fa1_0_129"/>
            <p:cNvPicPr preferRelativeResize="0"/>
            <p:nvPr/>
          </p:nvPicPr>
          <p:blipFill rotWithShape="1">
            <a:blip r:embed="rId5">
              <a:alphaModFix/>
            </a:blip>
            <a:srcRect b="7137" l="7526" r="26454" t="25463"/>
            <a:stretch/>
          </p:blipFill>
          <p:spPr>
            <a:xfrm>
              <a:off x="1712475" y="1097875"/>
              <a:ext cx="10650182" cy="679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" name="Google Shape;207;g1839cd30fa1_0_129"/>
            <p:cNvSpPr/>
            <p:nvPr/>
          </p:nvSpPr>
          <p:spPr>
            <a:xfrm>
              <a:off x="5737100" y="4630175"/>
              <a:ext cx="1112725" cy="1979850"/>
            </a:xfrm>
            <a:custGeom>
              <a:rect b="b" l="l" r="r" t="t"/>
              <a:pathLst>
                <a:path extrusionOk="0" h="79194" w="44509">
                  <a:moveTo>
                    <a:pt x="19798" y="79194"/>
                  </a:moveTo>
                  <a:cubicBezTo>
                    <a:pt x="23848" y="71845"/>
                    <a:pt x="47397" y="48296"/>
                    <a:pt x="44097" y="35097"/>
                  </a:cubicBezTo>
                  <a:cubicBezTo>
                    <a:pt x="40797" y="21898"/>
                    <a:pt x="7350" y="58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oval"/>
              <a:tailEnd len="med" w="med" type="oval"/>
            </a:ln>
          </p:spPr>
        </p:sp>
        <p:sp>
          <p:nvSpPr>
            <p:cNvPr id="208" name="Google Shape;208;g1839cd30fa1_0_129"/>
            <p:cNvSpPr txBox="1"/>
            <p:nvPr/>
          </p:nvSpPr>
          <p:spPr>
            <a:xfrm>
              <a:off x="6457050" y="59575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1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209" name="Google Shape;209;g1839cd30fa1_0_129"/>
            <p:cNvSpPr txBox="1"/>
            <p:nvPr/>
          </p:nvSpPr>
          <p:spPr>
            <a:xfrm>
              <a:off x="5197100" y="40877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2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pic>
        <p:nvPicPr>
          <p:cNvPr id="210" name="Google Shape;210;g1839cd30fa1_0_129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1839ccbe62d_0_31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6" name="Google Shape;216;g1839ccbe62d_0_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g1839ccbe62d_0_31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sp>
        <p:nvSpPr>
          <p:cNvPr id="218" name="Google Shape;218;g1839ccbe62d_0_31"/>
          <p:cNvSpPr/>
          <p:nvPr/>
        </p:nvSpPr>
        <p:spPr>
          <a:xfrm>
            <a:off x="7912275" y="2333925"/>
            <a:ext cx="6292500" cy="32307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Пам'ятайте</a:t>
            </a: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!</a:t>
            </a:r>
            <a:endParaRPr b="1" sz="3500">
              <a:solidFill>
                <a:srgbClr val="FFFF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У нас  відкриється світле завтра тоді, коли буде </a:t>
            </a: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зв'язок</a:t>
            </a: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славетного минулого та героїчної сучасності!</a:t>
            </a:r>
            <a:r>
              <a:rPr b="1" lang="uk" sz="35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b="1" i="0" sz="3500" u="none" cap="none" strike="noStrike">
              <a:solidFill>
                <a:srgbClr val="FFFF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219" name="Google Shape;219;g1839ccbe62d_0_31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220" name="Google Shape;220;g1839ccbe62d_0_31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221" name="Google Shape;221;g1839ccbe62d_0_3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2" name="Google Shape;222;g1839ccbe62d_0_3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23" name="Google Shape;223;g1839ccbe62d_0_31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24" name="Google Shape;224;g1839ccbe62d_0_31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225" name="Google Shape;225;g1839ccbe62d_0_31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226" name="Google Shape;226;g1839ccbe62d_0_3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227;g1839ccbe62d_0_3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28" name="Google Shape;228;g1839ccbe62d_0_31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29" name="Google Shape;229;g1839ccbe62d_0_31"/>
          <p:cNvPicPr preferRelativeResize="0"/>
          <p:nvPr/>
        </p:nvPicPr>
        <p:blipFill rotWithShape="1">
          <a:blip r:embed="rId5">
            <a:alphaModFix/>
          </a:blip>
          <a:srcRect b="21128" l="31385" r="33476" t="21128"/>
          <a:stretch/>
        </p:blipFill>
        <p:spPr>
          <a:xfrm>
            <a:off x="1062300" y="2251900"/>
            <a:ext cx="6625476" cy="5731474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g1839ccbe62d_0_31"/>
          <p:cNvSpPr/>
          <p:nvPr/>
        </p:nvSpPr>
        <p:spPr>
          <a:xfrm>
            <a:off x="448888" y="10216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51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“Алея Героїв”</a:t>
            </a:r>
            <a:endParaRPr b="1" i="0" sz="78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31" name="Google Shape;231;g1839ccbe62d_0_31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1839cd30fa1_0_210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7" name="Google Shape;237;g1839cd30fa1_0_2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g1839cd30fa1_0_210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239" name="Google Shape;239;g1839cd30fa1_0_210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240" name="Google Shape;240;g1839cd30fa1_0_210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241" name="Google Shape;241;g1839cd30fa1_0_210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2" name="Google Shape;242;g1839cd30fa1_0_210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43" name="Google Shape;243;g1839cd30fa1_0_210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4" name="Google Shape;244;g1839cd30fa1_0_210"/>
          <p:cNvGrpSpPr/>
          <p:nvPr/>
        </p:nvGrpSpPr>
        <p:grpSpPr>
          <a:xfrm>
            <a:off x="1712475" y="1097875"/>
            <a:ext cx="12670314" cy="6974835"/>
            <a:chOff x="1712475" y="1097875"/>
            <a:chExt cx="12670314" cy="6974835"/>
          </a:xfrm>
        </p:grpSpPr>
        <p:grpSp>
          <p:nvGrpSpPr>
            <p:cNvPr id="245" name="Google Shape;245;g1839cd30fa1_0_210"/>
            <p:cNvGrpSpPr/>
            <p:nvPr/>
          </p:nvGrpSpPr>
          <p:grpSpPr>
            <a:xfrm>
              <a:off x="13454663" y="7144584"/>
              <a:ext cx="928126" cy="928126"/>
              <a:chOff x="6448782" y="6769662"/>
              <a:chExt cx="1101110" cy="1101110"/>
            </a:xfrm>
          </p:grpSpPr>
          <p:grpSp>
            <p:nvGrpSpPr>
              <p:cNvPr id="246" name="Google Shape;246;g1839cd30fa1_0_210"/>
              <p:cNvGrpSpPr/>
              <p:nvPr/>
            </p:nvGrpSpPr>
            <p:grpSpPr>
              <a:xfrm>
                <a:off x="6448782" y="6769662"/>
                <a:ext cx="1101110" cy="1101110"/>
                <a:chOff x="8872710" y="5297835"/>
                <a:chExt cx="1872000" cy="1872000"/>
              </a:xfrm>
            </p:grpSpPr>
            <p:sp>
              <p:nvSpPr>
                <p:cNvPr id="247" name="Google Shape;247;g1839cd30fa1_0_210"/>
                <p:cNvSpPr/>
                <p:nvPr/>
              </p:nvSpPr>
              <p:spPr>
                <a:xfrm>
                  <a:off x="8872710" y="5297835"/>
                  <a:ext cx="1872000" cy="187200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48" name="Google Shape;248;g1839cd30fa1_0_210"/>
                <p:cNvSpPr/>
                <p:nvPr/>
              </p:nvSpPr>
              <p:spPr>
                <a:xfrm>
                  <a:off x="9030790" y="5455915"/>
                  <a:ext cx="1555800" cy="1555800"/>
                </a:xfrm>
                <a:prstGeom prst="ellipse">
                  <a:avLst/>
                </a:prstGeom>
                <a:solidFill>
                  <a:srgbClr val="0A72C4"/>
                </a:solidFill>
                <a:ln cap="flat" cmpd="sng" w="38100">
                  <a:solidFill>
                    <a:srgbClr val="0A72C4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effectLst>
                  <a:outerShdw blurRad="101600" rotWithShape="0" algn="ctr" dir="4800000" dist="12700">
                    <a:srgbClr val="000000">
                      <a:alpha val="40000"/>
                    </a:srgbClr>
                  </a:outerShdw>
                </a:effectLst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2511"/>
                    <a:buFont typeface="Calibri"/>
                    <a:buNone/>
                  </a:pPr>
                  <a:r>
                    <a:t/>
                  </a:r>
                  <a:endParaRPr b="0" i="0" sz="2511" u="none" cap="none" strike="noStrike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p:grpSp>
          <p:pic>
            <p:nvPicPr>
              <p:cNvPr id="249" name="Google Shape;249;g1839cd30fa1_0_210">
                <a:hlinkClick action="ppaction://hlinkshowjump?jump=nextslide"/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6603116" y="6921825"/>
                <a:ext cx="827550" cy="82755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50" name="Google Shape;250;g1839cd30fa1_0_210"/>
            <p:cNvPicPr preferRelativeResize="0"/>
            <p:nvPr/>
          </p:nvPicPr>
          <p:blipFill rotWithShape="1">
            <a:blip r:embed="rId5">
              <a:alphaModFix/>
            </a:blip>
            <a:srcRect b="7137" l="7526" r="26454" t="25463"/>
            <a:stretch/>
          </p:blipFill>
          <p:spPr>
            <a:xfrm>
              <a:off x="1712475" y="1097875"/>
              <a:ext cx="10650182" cy="679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1" name="Google Shape;251;g1839cd30fa1_0_210"/>
            <p:cNvSpPr/>
            <p:nvPr/>
          </p:nvSpPr>
          <p:spPr>
            <a:xfrm>
              <a:off x="5737100" y="4630175"/>
              <a:ext cx="1112725" cy="1979850"/>
            </a:xfrm>
            <a:custGeom>
              <a:rect b="b" l="l" r="r" t="t"/>
              <a:pathLst>
                <a:path extrusionOk="0" h="79194" w="44509">
                  <a:moveTo>
                    <a:pt x="19798" y="79194"/>
                  </a:moveTo>
                  <a:cubicBezTo>
                    <a:pt x="23848" y="71845"/>
                    <a:pt x="47397" y="48296"/>
                    <a:pt x="44097" y="35097"/>
                  </a:cubicBezTo>
                  <a:cubicBezTo>
                    <a:pt x="40797" y="21898"/>
                    <a:pt x="7350" y="58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oval"/>
              <a:tailEnd len="med" w="med" type="oval"/>
            </a:ln>
          </p:spPr>
        </p:sp>
        <p:sp>
          <p:nvSpPr>
            <p:cNvPr id="252" name="Google Shape;252;g1839cd30fa1_0_210"/>
            <p:cNvSpPr/>
            <p:nvPr/>
          </p:nvSpPr>
          <p:spPr>
            <a:xfrm>
              <a:off x="2857300" y="2807800"/>
              <a:ext cx="3280500" cy="1732375"/>
            </a:xfrm>
            <a:custGeom>
              <a:rect b="b" l="l" r="r" t="t"/>
              <a:pathLst>
                <a:path extrusionOk="0" h="69295" w="131220">
                  <a:moveTo>
                    <a:pt x="123291" y="69295"/>
                  </a:moveTo>
                  <a:cubicBezTo>
                    <a:pt x="124341" y="61646"/>
                    <a:pt x="135141" y="33597"/>
                    <a:pt x="129591" y="23398"/>
                  </a:cubicBezTo>
                  <a:cubicBezTo>
                    <a:pt x="124041" y="13199"/>
                    <a:pt x="97043" y="7949"/>
                    <a:pt x="89993" y="8099"/>
                  </a:cubicBezTo>
                  <a:cubicBezTo>
                    <a:pt x="82944" y="8249"/>
                    <a:pt x="102293" y="25648"/>
                    <a:pt x="87294" y="24298"/>
                  </a:cubicBezTo>
                  <a:cubicBezTo>
                    <a:pt x="72295" y="22948"/>
                    <a:pt x="14549" y="40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253" name="Google Shape;253;g1839cd30fa1_0_210"/>
            <p:cNvSpPr txBox="1"/>
            <p:nvPr/>
          </p:nvSpPr>
          <p:spPr>
            <a:xfrm>
              <a:off x="6457050" y="59575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1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254" name="Google Shape;254;g1839cd30fa1_0_210"/>
            <p:cNvSpPr txBox="1"/>
            <p:nvPr/>
          </p:nvSpPr>
          <p:spPr>
            <a:xfrm>
              <a:off x="5197100" y="40877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2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255" name="Google Shape;255;g1839cd30fa1_0_210"/>
            <p:cNvSpPr txBox="1"/>
            <p:nvPr/>
          </p:nvSpPr>
          <p:spPr>
            <a:xfrm>
              <a:off x="2857300" y="199210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3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256" name="Google Shape;256;g1839cd30fa1_0_210"/>
          <p:cNvSpPr/>
          <p:nvPr/>
        </p:nvSpPr>
        <p:spPr>
          <a:xfrm>
            <a:off x="448900" y="1097875"/>
            <a:ext cx="11634000" cy="9642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Колесо Огляду</a:t>
            </a:r>
            <a:endParaRPr b="1" i="0" sz="41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57" name="Google Shape;257;g1839cd30fa1_0_210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839cd30fa1_0_61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3" name="Google Shape;263;g1839cd30fa1_0_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g1839cd30fa1_0_61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265" name="Google Shape;265;g1839cd30fa1_0_61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266" name="Google Shape;266;g1839cd30fa1_0_61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267" name="Google Shape;267;g1839cd30fa1_0_6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8" name="Google Shape;268;g1839cd30fa1_0_6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69" name="Google Shape;269;g1839cd30fa1_0_61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70" name="Google Shape;270;g1839cd30fa1_0_61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271" name="Google Shape;271;g1839cd30fa1_0_61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272" name="Google Shape;272;g1839cd30fa1_0_6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3" name="Google Shape;273;g1839cd30fa1_0_6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74" name="Google Shape;274;g1839cd30fa1_0_61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75" name="Google Shape;275;g1839cd30fa1_0_61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Колесо Огляду</a:t>
            </a:r>
            <a:endParaRPr b="1" i="0" sz="41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76" name="Google Shape;276;g1839cd30fa1_0_61"/>
          <p:cNvPicPr preferRelativeResize="0"/>
          <p:nvPr/>
        </p:nvPicPr>
        <p:blipFill rotWithShape="1">
          <a:blip r:embed="rId5">
            <a:alphaModFix/>
          </a:blip>
          <a:srcRect b="15019" l="15291" r="14012" t="21609"/>
          <a:stretch/>
        </p:blipFill>
        <p:spPr>
          <a:xfrm>
            <a:off x="5579075" y="2370550"/>
            <a:ext cx="8353026" cy="495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g1839cd30fa1_0_61"/>
          <p:cNvPicPr preferRelativeResize="0"/>
          <p:nvPr/>
        </p:nvPicPr>
        <p:blipFill rotWithShape="1">
          <a:blip r:embed="rId6">
            <a:alphaModFix/>
          </a:blip>
          <a:srcRect b="29192" l="70494" r="12286" t="43141"/>
          <a:stretch/>
        </p:blipFill>
        <p:spPr>
          <a:xfrm>
            <a:off x="11803275" y="2520175"/>
            <a:ext cx="1954649" cy="1962974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g1839cd30fa1_0_61"/>
          <p:cNvSpPr/>
          <p:nvPr/>
        </p:nvSpPr>
        <p:spPr>
          <a:xfrm>
            <a:off x="575725" y="2370550"/>
            <a:ext cx="4908300" cy="3478200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t/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25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Дослідіть:</a:t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Verdana"/>
              <a:buChar char="●"/>
            </a:pPr>
            <a:r>
              <a:rPr b="1" lang="uk" sz="25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скільки часу працював атракціон?</a:t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Verdana"/>
              <a:buChar char="●"/>
            </a:pPr>
            <a:r>
              <a:rPr b="1" lang="uk" sz="25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скільки було відвідувачів?</a:t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Verdana"/>
              <a:buChar char="●"/>
            </a:pPr>
            <a:r>
              <a:rPr b="1" lang="uk" sz="25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який відсоток із витрачених коштів на реконструкцію було повернуто?</a:t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t/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79" name="Google Shape;279;g1839cd30fa1_0_61"/>
          <p:cNvPicPr preferRelativeResize="0"/>
          <p:nvPr/>
        </p:nvPicPr>
        <p:blipFill rotWithShape="1">
          <a:blip r:embed="rId7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839cd30fa1_0_41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g1839cd30fa1_0_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g1839cd30fa1_0_41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287" name="Google Shape;287;g1839cd30fa1_0_41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288" name="Google Shape;288;g1839cd30fa1_0_41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289" name="Google Shape;289;g1839cd30fa1_0_4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0" name="Google Shape;290;g1839cd30fa1_0_4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91" name="Google Shape;291;g1839cd30fa1_0_41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92" name="Google Shape;292;g1839cd30fa1_0_41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293" name="Google Shape;293;g1839cd30fa1_0_41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294" name="Google Shape;294;g1839cd30fa1_0_4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5" name="Google Shape;295;g1839cd30fa1_0_41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296" name="Google Shape;296;g1839cd30fa1_0_41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97" name="Google Shape;297;g1839cd30fa1_0_41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Колесо Огляду</a:t>
            </a:r>
            <a:endParaRPr b="1" i="0" sz="41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98" name="Google Shape;298;g1839cd30fa1_0_41"/>
          <p:cNvPicPr preferRelativeResize="0"/>
          <p:nvPr/>
        </p:nvPicPr>
        <p:blipFill rotWithShape="1">
          <a:blip r:embed="rId5">
            <a:alphaModFix/>
          </a:blip>
          <a:srcRect b="15019" l="15291" r="14012" t="21609"/>
          <a:stretch/>
        </p:blipFill>
        <p:spPr>
          <a:xfrm>
            <a:off x="6276650" y="2370550"/>
            <a:ext cx="7655450" cy="495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g1839cd30fa1_0_41"/>
          <p:cNvPicPr preferRelativeResize="0"/>
          <p:nvPr/>
        </p:nvPicPr>
        <p:blipFill rotWithShape="1">
          <a:blip r:embed="rId6">
            <a:alphaModFix/>
          </a:blip>
          <a:srcRect b="29192" l="70494" r="12286" t="43141"/>
          <a:stretch/>
        </p:blipFill>
        <p:spPr>
          <a:xfrm>
            <a:off x="11803275" y="2520175"/>
            <a:ext cx="1954649" cy="1962974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g1839cd30fa1_0_41"/>
          <p:cNvSpPr/>
          <p:nvPr/>
        </p:nvSpPr>
        <p:spPr>
          <a:xfrm>
            <a:off x="550175" y="2370550"/>
            <a:ext cx="5462100" cy="3478200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Висота колеса Огляду 27м. Повний оберт колесо робить за 6хв. Визначте період                      та лінійну швидкість кабінки.</a:t>
            </a:r>
            <a:endParaRPr b="1" sz="30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t/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01" name="Google Shape;301;g1839cd30fa1_0_41"/>
          <p:cNvPicPr preferRelativeResize="0"/>
          <p:nvPr/>
        </p:nvPicPr>
        <p:blipFill rotWithShape="1">
          <a:blip r:embed="rId7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1839cd30fa1_0_239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" name="Google Shape;307;g1839cd30fa1_0_2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g1839cd30fa1_0_239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pic>
        <p:nvPicPr>
          <p:cNvPr id="309" name="Google Shape;309;g1839cd30fa1_0_239"/>
          <p:cNvPicPr preferRelativeResize="0"/>
          <p:nvPr/>
        </p:nvPicPr>
        <p:blipFill rotWithShape="1">
          <a:blip r:embed="rId4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0" name="Google Shape;310;g1839cd30fa1_0_239"/>
          <p:cNvGrpSpPr/>
          <p:nvPr/>
        </p:nvGrpSpPr>
        <p:grpSpPr>
          <a:xfrm>
            <a:off x="21957" y="1097875"/>
            <a:ext cx="12340701" cy="6993072"/>
            <a:chOff x="21957" y="1097875"/>
            <a:chExt cx="12340701" cy="6993072"/>
          </a:xfrm>
        </p:grpSpPr>
        <p:grpSp>
          <p:nvGrpSpPr>
            <p:cNvPr id="311" name="Google Shape;311;g1839cd30fa1_0_239"/>
            <p:cNvGrpSpPr/>
            <p:nvPr/>
          </p:nvGrpSpPr>
          <p:grpSpPr>
            <a:xfrm>
              <a:off x="21957" y="7126815"/>
              <a:ext cx="964132" cy="964132"/>
              <a:chOff x="2780956" y="6672059"/>
              <a:chExt cx="1101110" cy="1101110"/>
            </a:xfrm>
          </p:grpSpPr>
          <p:grpSp>
            <p:nvGrpSpPr>
              <p:cNvPr id="312" name="Google Shape;312;g1839cd30fa1_0_239"/>
              <p:cNvGrpSpPr/>
              <p:nvPr/>
            </p:nvGrpSpPr>
            <p:grpSpPr>
              <a:xfrm>
                <a:off x="2780956" y="6672059"/>
                <a:ext cx="1101110" cy="1101110"/>
                <a:chOff x="8872710" y="5297835"/>
                <a:chExt cx="1872000" cy="1872000"/>
              </a:xfrm>
            </p:grpSpPr>
            <p:sp>
              <p:nvSpPr>
                <p:cNvPr id="313" name="Google Shape;313;g1839cd30fa1_0_239"/>
                <p:cNvSpPr/>
                <p:nvPr/>
              </p:nvSpPr>
              <p:spPr>
                <a:xfrm>
                  <a:off x="8872710" y="5297835"/>
                  <a:ext cx="1872000" cy="187200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4" name="Google Shape;314;g1839cd30fa1_0_239"/>
                <p:cNvSpPr/>
                <p:nvPr/>
              </p:nvSpPr>
              <p:spPr>
                <a:xfrm>
                  <a:off x="9030790" y="5455915"/>
                  <a:ext cx="1555800" cy="1555800"/>
                </a:xfrm>
                <a:prstGeom prst="ellipse">
                  <a:avLst/>
                </a:prstGeom>
                <a:solidFill>
                  <a:srgbClr val="0A72C4"/>
                </a:solidFill>
                <a:ln cap="flat" cmpd="sng" w="38100">
                  <a:solidFill>
                    <a:srgbClr val="0A72C4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effectLst>
                  <a:outerShdw blurRad="101600" rotWithShape="0" algn="ctr" dir="4800000" dist="12700">
                    <a:srgbClr val="000000">
                      <a:alpha val="40000"/>
                    </a:srgbClr>
                  </a:outerShdw>
                </a:effectLst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2511"/>
                    <a:buFont typeface="Calibri"/>
                    <a:buNone/>
                  </a:pPr>
                  <a:r>
                    <a:t/>
                  </a:r>
                  <a:endParaRPr b="0" i="0" sz="2511" u="none" cap="none" strike="noStrike">
                    <a:solidFill>
                      <a:schemeClr val="lt1"/>
                    </a:solidFill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p:grpSp>
          <p:pic>
            <p:nvPicPr>
              <p:cNvPr id="315" name="Google Shape;315;g1839cd30fa1_0_239">
                <a:hlinkClick action="ppaction://hlinkshowjump?jump=previousslide"/>
              </p:cNvPr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 rot="10800000">
                <a:off x="2893361" y="6808958"/>
                <a:ext cx="827550" cy="82755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16" name="Google Shape;316;g1839cd30fa1_0_239"/>
            <p:cNvPicPr preferRelativeResize="0"/>
            <p:nvPr/>
          </p:nvPicPr>
          <p:blipFill rotWithShape="1">
            <a:blip r:embed="rId6">
              <a:alphaModFix/>
            </a:blip>
            <a:srcRect b="7137" l="7526" r="26454" t="25463"/>
            <a:stretch/>
          </p:blipFill>
          <p:spPr>
            <a:xfrm>
              <a:off x="1712475" y="1097875"/>
              <a:ext cx="10650182" cy="679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7" name="Google Shape;317;g1839cd30fa1_0_239"/>
            <p:cNvSpPr/>
            <p:nvPr/>
          </p:nvSpPr>
          <p:spPr>
            <a:xfrm>
              <a:off x="5737100" y="4630175"/>
              <a:ext cx="1112725" cy="1979850"/>
            </a:xfrm>
            <a:custGeom>
              <a:rect b="b" l="l" r="r" t="t"/>
              <a:pathLst>
                <a:path extrusionOk="0" h="79194" w="44509">
                  <a:moveTo>
                    <a:pt x="19798" y="79194"/>
                  </a:moveTo>
                  <a:cubicBezTo>
                    <a:pt x="23848" y="71845"/>
                    <a:pt x="47397" y="48296"/>
                    <a:pt x="44097" y="35097"/>
                  </a:cubicBezTo>
                  <a:cubicBezTo>
                    <a:pt x="40797" y="21898"/>
                    <a:pt x="7350" y="58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oval"/>
              <a:tailEnd len="med" w="med" type="oval"/>
            </a:ln>
          </p:spPr>
        </p:sp>
        <p:sp>
          <p:nvSpPr>
            <p:cNvPr id="318" name="Google Shape;318;g1839cd30fa1_0_239"/>
            <p:cNvSpPr/>
            <p:nvPr/>
          </p:nvSpPr>
          <p:spPr>
            <a:xfrm>
              <a:off x="2857300" y="2807800"/>
              <a:ext cx="3280500" cy="1732375"/>
            </a:xfrm>
            <a:custGeom>
              <a:rect b="b" l="l" r="r" t="t"/>
              <a:pathLst>
                <a:path extrusionOk="0" h="69295" w="131220">
                  <a:moveTo>
                    <a:pt x="123291" y="69295"/>
                  </a:moveTo>
                  <a:cubicBezTo>
                    <a:pt x="124341" y="61646"/>
                    <a:pt x="135141" y="33597"/>
                    <a:pt x="129591" y="23398"/>
                  </a:cubicBezTo>
                  <a:cubicBezTo>
                    <a:pt x="124041" y="13199"/>
                    <a:pt x="97043" y="7949"/>
                    <a:pt x="89993" y="8099"/>
                  </a:cubicBezTo>
                  <a:cubicBezTo>
                    <a:pt x="82944" y="8249"/>
                    <a:pt x="102293" y="25648"/>
                    <a:pt x="87294" y="24298"/>
                  </a:cubicBezTo>
                  <a:cubicBezTo>
                    <a:pt x="72295" y="22948"/>
                    <a:pt x="14549" y="40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319" name="Google Shape;319;g1839cd30fa1_0_239"/>
            <p:cNvSpPr txBox="1"/>
            <p:nvPr/>
          </p:nvSpPr>
          <p:spPr>
            <a:xfrm>
              <a:off x="6457050" y="59575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1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20" name="Google Shape;320;g1839cd30fa1_0_239"/>
            <p:cNvSpPr txBox="1"/>
            <p:nvPr/>
          </p:nvSpPr>
          <p:spPr>
            <a:xfrm>
              <a:off x="5197100" y="40877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2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21" name="Google Shape;321;g1839cd30fa1_0_239"/>
            <p:cNvSpPr txBox="1"/>
            <p:nvPr/>
          </p:nvSpPr>
          <p:spPr>
            <a:xfrm>
              <a:off x="2857300" y="199210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3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22" name="Google Shape;322;g1839cd30fa1_0_239"/>
            <p:cNvSpPr txBox="1"/>
            <p:nvPr/>
          </p:nvSpPr>
          <p:spPr>
            <a:xfrm>
              <a:off x="10146775" y="269530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4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23" name="Google Shape;323;g1839cd30fa1_0_239"/>
            <p:cNvSpPr/>
            <p:nvPr/>
          </p:nvSpPr>
          <p:spPr>
            <a:xfrm>
              <a:off x="5984575" y="2447825"/>
              <a:ext cx="4207200" cy="2055325"/>
            </a:xfrm>
            <a:custGeom>
              <a:rect b="b" l="l" r="r" t="t"/>
              <a:pathLst>
                <a:path extrusionOk="0" h="82213" w="168288">
                  <a:moveTo>
                    <a:pt x="0" y="33298"/>
                  </a:moveTo>
                  <a:cubicBezTo>
                    <a:pt x="16649" y="41397"/>
                    <a:pt x="77245" y="84444"/>
                    <a:pt x="99893" y="81894"/>
                  </a:cubicBezTo>
                  <a:cubicBezTo>
                    <a:pt x="122541" y="79344"/>
                    <a:pt x="124491" y="31648"/>
                    <a:pt x="135890" y="17999"/>
                  </a:cubicBezTo>
                  <a:cubicBezTo>
                    <a:pt x="147289" y="4350"/>
                    <a:pt x="162888" y="3000"/>
                    <a:pt x="168288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839cd30fa1_0_157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9" name="Google Shape;329;g1839cd30fa1_0_1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g1839cd30fa1_0_157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331" name="Google Shape;331;g1839cd30fa1_0_157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332" name="Google Shape;332;g1839cd30fa1_0_157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333" name="Google Shape;333;g1839cd30fa1_0_157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4" name="Google Shape;334;g1839cd30fa1_0_157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35" name="Google Shape;335;g1839cd30fa1_0_157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6" name="Google Shape;336;g1839cd30fa1_0_157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337" name="Google Shape;337;g1839cd30fa1_0_157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338" name="Google Shape;338;g1839cd30fa1_0_157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9" name="Google Shape;339;g1839cd30fa1_0_157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40" name="Google Shape;340;g1839cd30fa1_0_157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1" name="Google Shape;341;g1839cd30fa1_0_157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67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Вправи для очей</a:t>
            </a:r>
            <a:endParaRPr b="1" i="0" sz="67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42" name="Google Shape;342;g1839cd30fa1_0_157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g1839cd30fa1_0_157"/>
          <p:cNvPicPr preferRelativeResize="0"/>
          <p:nvPr/>
        </p:nvPicPr>
        <p:blipFill rotWithShape="1">
          <a:blip r:embed="rId6">
            <a:alphaModFix/>
          </a:blip>
          <a:srcRect b="11324" l="30555" r="30159" t="19327"/>
          <a:stretch/>
        </p:blipFill>
        <p:spPr>
          <a:xfrm>
            <a:off x="7165000" y="2695300"/>
            <a:ext cx="5759575" cy="5163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g1839cd30fa1_0_157"/>
          <p:cNvPicPr preferRelativeResize="0"/>
          <p:nvPr/>
        </p:nvPicPr>
        <p:blipFill rotWithShape="1">
          <a:blip r:embed="rId7">
            <a:alphaModFix/>
          </a:blip>
          <a:srcRect b="28039" l="38007" r="37946" t="35526"/>
          <a:stretch/>
        </p:blipFill>
        <p:spPr>
          <a:xfrm>
            <a:off x="10232300" y="3311175"/>
            <a:ext cx="2501798" cy="2369050"/>
          </a:xfrm>
          <a:prstGeom prst="rect">
            <a:avLst/>
          </a:prstGeom>
          <a:noFill/>
          <a:ln cap="flat" cmpd="sng" w="38100">
            <a:solidFill>
              <a:srgbClr val="074C82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</p:pic>
      <p:pic>
        <p:nvPicPr>
          <p:cNvPr id="345" name="Google Shape;345;g1839cd30fa1_0_157"/>
          <p:cNvPicPr preferRelativeResize="0"/>
          <p:nvPr/>
        </p:nvPicPr>
        <p:blipFill rotWithShape="1">
          <a:blip r:embed="rId8">
            <a:alphaModFix/>
          </a:blip>
          <a:srcRect b="22305" l="20811" r="43771" t="46305"/>
          <a:stretch/>
        </p:blipFill>
        <p:spPr>
          <a:xfrm>
            <a:off x="448900" y="2763630"/>
            <a:ext cx="6456625" cy="357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1839cd30fa1_0_186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1" name="Google Shape;351;g1839cd30fa1_0_1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g1839cd30fa1_0_186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353" name="Google Shape;353;g1839cd30fa1_0_186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354" name="Google Shape;354;g1839cd30fa1_0_186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355" name="Google Shape;355;g1839cd30fa1_0_186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" name="Google Shape;356;g1839cd30fa1_0_186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57" name="Google Shape;357;g1839cd30fa1_0_186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58" name="Google Shape;358;g1839cd30fa1_0_186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359" name="Google Shape;359;g1839cd30fa1_0_186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360" name="Google Shape;360;g1839cd30fa1_0_186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1" name="Google Shape;361;g1839cd30fa1_0_186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62" name="Google Shape;362;g1839cd30fa1_0_186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3" name="Google Shape;363;g1839cd30fa1_0_186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3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Найбільший в області прапор України</a:t>
            </a:r>
            <a:endParaRPr b="1" i="0" sz="67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64" name="Google Shape;364;g1839cd30fa1_0_186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g1839cd30fa1_0_186"/>
          <p:cNvSpPr/>
          <p:nvPr/>
        </p:nvSpPr>
        <p:spPr>
          <a:xfrm>
            <a:off x="448900" y="2370550"/>
            <a:ext cx="5198400" cy="2462100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Розмір стяга 10 на 15 метрів, висота флагштоку 50 метрів.</a:t>
            </a:r>
            <a:endParaRPr b="1" sz="47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t/>
            </a:r>
            <a:endParaRPr b="1" sz="25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66" name="Google Shape;366;g1839cd30fa1_0_186"/>
          <p:cNvPicPr preferRelativeResize="0"/>
          <p:nvPr/>
        </p:nvPicPr>
        <p:blipFill rotWithShape="1">
          <a:blip r:embed="rId6">
            <a:alphaModFix/>
          </a:blip>
          <a:srcRect b="20290" l="19857" r="13529" t="12073"/>
          <a:stretch/>
        </p:blipFill>
        <p:spPr>
          <a:xfrm>
            <a:off x="5744275" y="2370550"/>
            <a:ext cx="8187826" cy="477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g1839cd30fa1_0_186"/>
          <p:cNvPicPr preferRelativeResize="0"/>
          <p:nvPr/>
        </p:nvPicPr>
        <p:blipFill rotWithShape="1">
          <a:blip r:embed="rId7">
            <a:alphaModFix/>
          </a:blip>
          <a:srcRect b="29080" l="69858" r="11916" t="41761"/>
          <a:stretch/>
        </p:blipFill>
        <p:spPr>
          <a:xfrm>
            <a:off x="12067245" y="2519850"/>
            <a:ext cx="1589954" cy="159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1839cd30fa1_0_267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3" name="Google Shape;373;g1839cd30fa1_0_2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g1839cd30fa1_0_267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375" name="Google Shape;375;g1839cd30fa1_0_267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376" name="Google Shape;376;g1839cd30fa1_0_267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377" name="Google Shape;377;g1839cd30fa1_0_267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" name="Google Shape;378;g1839cd30fa1_0_267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79" name="Google Shape;379;g1839cd30fa1_0_267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80" name="Google Shape;380;g1839cd30fa1_0_267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1" name="Google Shape;381;g1839cd30fa1_0_267"/>
          <p:cNvGrpSpPr/>
          <p:nvPr/>
        </p:nvGrpSpPr>
        <p:grpSpPr>
          <a:xfrm>
            <a:off x="1712475" y="1097875"/>
            <a:ext cx="10650182" cy="6795499"/>
            <a:chOff x="1712475" y="1097875"/>
            <a:chExt cx="10650182" cy="6795499"/>
          </a:xfrm>
        </p:grpSpPr>
        <p:pic>
          <p:nvPicPr>
            <p:cNvPr id="382" name="Google Shape;382;g1839cd30fa1_0_267"/>
            <p:cNvPicPr preferRelativeResize="0"/>
            <p:nvPr/>
          </p:nvPicPr>
          <p:blipFill rotWithShape="1">
            <a:blip r:embed="rId6">
              <a:alphaModFix/>
            </a:blip>
            <a:srcRect b="7137" l="7526" r="26454" t="25463"/>
            <a:stretch/>
          </p:blipFill>
          <p:spPr>
            <a:xfrm>
              <a:off x="1712475" y="1097875"/>
              <a:ext cx="10650182" cy="679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3" name="Google Shape;383;g1839cd30fa1_0_267"/>
            <p:cNvSpPr/>
            <p:nvPr/>
          </p:nvSpPr>
          <p:spPr>
            <a:xfrm>
              <a:off x="5737100" y="4630175"/>
              <a:ext cx="1112725" cy="1979850"/>
            </a:xfrm>
            <a:custGeom>
              <a:rect b="b" l="l" r="r" t="t"/>
              <a:pathLst>
                <a:path extrusionOk="0" h="79194" w="44509">
                  <a:moveTo>
                    <a:pt x="19798" y="79194"/>
                  </a:moveTo>
                  <a:cubicBezTo>
                    <a:pt x="23848" y="71845"/>
                    <a:pt x="47397" y="48296"/>
                    <a:pt x="44097" y="35097"/>
                  </a:cubicBezTo>
                  <a:cubicBezTo>
                    <a:pt x="40797" y="21898"/>
                    <a:pt x="7350" y="58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oval"/>
              <a:tailEnd len="med" w="med" type="oval"/>
            </a:ln>
          </p:spPr>
        </p:sp>
        <p:sp>
          <p:nvSpPr>
            <p:cNvPr id="384" name="Google Shape;384;g1839cd30fa1_0_267"/>
            <p:cNvSpPr/>
            <p:nvPr/>
          </p:nvSpPr>
          <p:spPr>
            <a:xfrm>
              <a:off x="2857300" y="2807800"/>
              <a:ext cx="3280500" cy="1732375"/>
            </a:xfrm>
            <a:custGeom>
              <a:rect b="b" l="l" r="r" t="t"/>
              <a:pathLst>
                <a:path extrusionOk="0" h="69295" w="131220">
                  <a:moveTo>
                    <a:pt x="123291" y="69295"/>
                  </a:moveTo>
                  <a:cubicBezTo>
                    <a:pt x="124341" y="61646"/>
                    <a:pt x="135141" y="33597"/>
                    <a:pt x="129591" y="23398"/>
                  </a:cubicBezTo>
                  <a:cubicBezTo>
                    <a:pt x="124041" y="13199"/>
                    <a:pt x="97043" y="7949"/>
                    <a:pt x="89993" y="8099"/>
                  </a:cubicBezTo>
                  <a:cubicBezTo>
                    <a:pt x="82944" y="8249"/>
                    <a:pt x="102293" y="25648"/>
                    <a:pt x="87294" y="24298"/>
                  </a:cubicBezTo>
                  <a:cubicBezTo>
                    <a:pt x="72295" y="22948"/>
                    <a:pt x="14549" y="4050"/>
                    <a:pt x="0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385" name="Google Shape;385;g1839cd30fa1_0_267"/>
            <p:cNvSpPr/>
            <p:nvPr/>
          </p:nvSpPr>
          <p:spPr>
            <a:xfrm>
              <a:off x="10146775" y="1565222"/>
              <a:ext cx="764950" cy="882600"/>
            </a:xfrm>
            <a:custGeom>
              <a:rect b="b" l="l" r="r" t="t"/>
              <a:pathLst>
                <a:path extrusionOk="0" h="35304" w="30598">
                  <a:moveTo>
                    <a:pt x="0" y="35304"/>
                  </a:moveTo>
                  <a:cubicBezTo>
                    <a:pt x="1950" y="29604"/>
                    <a:pt x="6599" y="5306"/>
                    <a:pt x="11699" y="1106"/>
                  </a:cubicBezTo>
                  <a:cubicBezTo>
                    <a:pt x="16799" y="-3094"/>
                    <a:pt x="27448" y="8606"/>
                    <a:pt x="30598" y="10106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  <p:sp>
          <p:nvSpPr>
            <p:cNvPr id="386" name="Google Shape;386;g1839cd30fa1_0_267"/>
            <p:cNvSpPr txBox="1"/>
            <p:nvPr/>
          </p:nvSpPr>
          <p:spPr>
            <a:xfrm>
              <a:off x="6457050" y="59575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1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87" name="Google Shape;387;g1839cd30fa1_0_267"/>
            <p:cNvSpPr txBox="1"/>
            <p:nvPr/>
          </p:nvSpPr>
          <p:spPr>
            <a:xfrm>
              <a:off x="5197100" y="4087775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2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88" name="Google Shape;388;g1839cd30fa1_0_267"/>
            <p:cNvSpPr txBox="1"/>
            <p:nvPr/>
          </p:nvSpPr>
          <p:spPr>
            <a:xfrm>
              <a:off x="2857300" y="199210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3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89" name="Google Shape;389;g1839cd30fa1_0_267"/>
            <p:cNvSpPr txBox="1"/>
            <p:nvPr/>
          </p:nvSpPr>
          <p:spPr>
            <a:xfrm>
              <a:off x="10146775" y="269530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4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90" name="Google Shape;390;g1839cd30fa1_0_267"/>
            <p:cNvSpPr txBox="1"/>
            <p:nvPr/>
          </p:nvSpPr>
          <p:spPr>
            <a:xfrm>
              <a:off x="11014050" y="1268150"/>
              <a:ext cx="540000" cy="815700"/>
            </a:xfrm>
            <a:prstGeom prst="rect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" sz="4100">
                  <a:solidFill>
                    <a:srgbClr val="00B050"/>
                  </a:solidFill>
                  <a:latin typeface="Verdana"/>
                  <a:ea typeface="Verdana"/>
                  <a:cs typeface="Verdana"/>
                  <a:sym typeface="Verdana"/>
                </a:rPr>
                <a:t>5</a:t>
              </a:r>
              <a:endParaRPr b="1" sz="41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sp>
          <p:nvSpPr>
            <p:cNvPr id="391" name="Google Shape;391;g1839cd30fa1_0_267"/>
            <p:cNvSpPr/>
            <p:nvPr/>
          </p:nvSpPr>
          <p:spPr>
            <a:xfrm>
              <a:off x="5984575" y="2447825"/>
              <a:ext cx="4207200" cy="2055325"/>
            </a:xfrm>
            <a:custGeom>
              <a:rect b="b" l="l" r="r" t="t"/>
              <a:pathLst>
                <a:path extrusionOk="0" h="82213" w="168288">
                  <a:moveTo>
                    <a:pt x="0" y="33298"/>
                  </a:moveTo>
                  <a:cubicBezTo>
                    <a:pt x="16649" y="41397"/>
                    <a:pt x="77245" y="84444"/>
                    <a:pt x="99893" y="81894"/>
                  </a:cubicBezTo>
                  <a:cubicBezTo>
                    <a:pt x="122541" y="79344"/>
                    <a:pt x="124491" y="31648"/>
                    <a:pt x="135890" y="17999"/>
                  </a:cubicBezTo>
                  <a:cubicBezTo>
                    <a:pt x="147289" y="4350"/>
                    <a:pt x="162888" y="3000"/>
                    <a:pt x="168288" y="0"/>
                  </a:cubicBezTo>
                </a:path>
              </a:pathLst>
            </a:custGeom>
            <a:noFill/>
            <a:ln cap="flat" cmpd="sng" w="76200">
              <a:solidFill>
                <a:srgbClr val="00B050"/>
              </a:solidFill>
              <a:prstDash val="solid"/>
              <a:round/>
              <a:headEnd len="med" w="med" type="none"/>
              <a:tailEnd len="med" w="med" type="oval"/>
            </a:ln>
          </p:spPr>
        </p:sp>
      </p:grpSp>
      <p:grpSp>
        <p:nvGrpSpPr>
          <p:cNvPr id="392" name="Google Shape;392;g1839cd30fa1_0_267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393" name="Google Shape;393;g1839cd30fa1_0_267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394" name="Google Shape;394;g1839cd30fa1_0_267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5" name="Google Shape;395;g1839cd30fa1_0_267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396" name="Google Shape;396;g1839cd30fa1_0_267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183da5829d0_1_25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2" name="Google Shape;402;g183da5829d0_1_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g183da5829d0_1_25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404" name="Google Shape;404;g183da5829d0_1_25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405" name="Google Shape;405;g183da5829d0_1_25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406" name="Google Shape;406;g183da5829d0_1_25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7" name="Google Shape;407;g183da5829d0_1_25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08" name="Google Shape;408;g183da5829d0_1_25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09" name="Google Shape;409;g183da5829d0_1_25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410" name="Google Shape;410;g183da5829d0_1_25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411" name="Google Shape;411;g183da5829d0_1_25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2" name="Google Shape;412;g183da5829d0_1_25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13" name="Google Shape;413;g183da5829d0_1_25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14" name="Google Shape;414;g183da5829d0_1_25"/>
          <p:cNvPicPr preferRelativeResize="0"/>
          <p:nvPr/>
        </p:nvPicPr>
        <p:blipFill rotWithShape="1">
          <a:blip r:embed="rId5">
            <a:alphaModFix/>
          </a:blip>
          <a:srcRect b="41310" l="63754" r="4038" t="20292"/>
          <a:stretch/>
        </p:blipFill>
        <p:spPr>
          <a:xfrm>
            <a:off x="5059450" y="1935975"/>
            <a:ext cx="8616874" cy="5152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g183da5829d0_1_25"/>
          <p:cNvPicPr preferRelativeResize="0"/>
          <p:nvPr/>
        </p:nvPicPr>
        <p:blipFill rotWithShape="1">
          <a:blip r:embed="rId6">
            <a:alphaModFix/>
          </a:blip>
          <a:srcRect b="11790" l="17492" r="43773" t="16969"/>
          <a:stretch/>
        </p:blipFill>
        <p:spPr>
          <a:xfrm>
            <a:off x="188425" y="2000575"/>
            <a:ext cx="4758527" cy="5081375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g183da5829d0_1_25"/>
          <p:cNvSpPr/>
          <p:nvPr/>
        </p:nvSpPr>
        <p:spPr>
          <a:xfrm>
            <a:off x="372700" y="1021678"/>
            <a:ext cx="13082100" cy="8157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600">
                <a:solidFill>
                  <a:srgbClr val="00B050"/>
                </a:solidFill>
                <a:latin typeface="Verdana"/>
                <a:ea typeface="Verdana"/>
                <a:cs typeface="Verdana"/>
                <a:sym typeface="Verdana"/>
              </a:rPr>
              <a:t>Дендропарк</a:t>
            </a:r>
            <a:endParaRPr b="1" i="0" sz="7400" u="none" cap="none" strike="noStrike">
              <a:solidFill>
                <a:srgbClr val="00B05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17" name="Google Shape;417;g183da5829d0_1_25"/>
          <p:cNvPicPr preferRelativeResize="0"/>
          <p:nvPr/>
        </p:nvPicPr>
        <p:blipFill rotWithShape="1">
          <a:blip r:embed="rId7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3" name="Google Shape;42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2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sp>
        <p:nvSpPr>
          <p:cNvPr id="425" name="Google Shape;425;p2"/>
          <p:cNvSpPr/>
          <p:nvPr/>
        </p:nvSpPr>
        <p:spPr>
          <a:xfrm>
            <a:off x="594276" y="1169558"/>
            <a:ext cx="13483200" cy="1409400"/>
          </a:xfrm>
          <a:prstGeom prst="rect">
            <a:avLst/>
          </a:prstGeom>
          <a:solidFill>
            <a:srgbClr val="00B050"/>
          </a:solidFill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Verdana"/>
              <a:buNone/>
            </a:pPr>
            <a:r>
              <a:rPr b="1" i="0" lang="uk" sz="4400" u="none" cap="none" strike="noStrike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Тема. </a:t>
            </a:r>
            <a:r>
              <a:rPr b="1" lang="uk" sz="4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Дослідження рівномірного руху по колу</a:t>
            </a:r>
            <a:r>
              <a:rPr b="1" i="0" lang="uk" sz="44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.  </a:t>
            </a:r>
            <a:endParaRPr b="0" i="0" sz="2511" u="none" cap="none" strike="noStrik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6" name="Google Shape;426;p2"/>
          <p:cNvSpPr/>
          <p:nvPr/>
        </p:nvSpPr>
        <p:spPr>
          <a:xfrm>
            <a:off x="594263" y="271381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i="0" lang="uk" sz="44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Яка </a:t>
            </a:r>
            <a:r>
              <a:rPr b="1" i="0" lang="uk" sz="4400" u="none" cap="none" strike="noStrike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мета</a:t>
            </a:r>
            <a:r>
              <a:rPr b="1" i="0" lang="uk" sz="44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лабораторної роботи?</a:t>
            </a:r>
            <a:endParaRPr/>
          </a:p>
        </p:txBody>
      </p:sp>
      <p:sp>
        <p:nvSpPr>
          <p:cNvPr id="427" name="Google Shape;427;p2"/>
          <p:cNvSpPr/>
          <p:nvPr/>
        </p:nvSpPr>
        <p:spPr>
          <a:xfrm>
            <a:off x="706800" y="4056200"/>
            <a:ext cx="13483200" cy="2075400"/>
          </a:xfrm>
          <a:prstGeom prst="rect">
            <a:avLst/>
          </a:prstGeom>
          <a:solidFill>
            <a:srgbClr val="00B050"/>
          </a:solidFill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Verdana"/>
              <a:buNone/>
            </a:pPr>
            <a:r>
              <a:rPr b="1" i="0" lang="uk" sz="4400" u="none" cap="none" strike="noStrike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Мета. </a:t>
            </a:r>
            <a:r>
              <a:rPr b="1" i="0" lang="uk" sz="44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Дослідити рівномірний рух тіла по колу, виміряти швидкість його руху, період обертання та обертову частоту. </a:t>
            </a:r>
            <a:endParaRPr b="0" i="0" sz="2511" u="none" cap="none" strike="noStrik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28" name="Google Shape;428;p2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429" name="Google Shape;429;p2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430" name="Google Shape;430;p2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1" name="Google Shape;431;p2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32" name="Google Shape;432;p2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33" name="Google Shape;433;p2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434" name="Google Shape;434;p2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435" name="Google Shape;435;p2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6" name="Google Shape;436;p2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37" name="Google Shape;437;p2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38" name="Google Shape;438;p2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8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4" name="Google Shape;44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8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Експеримент</a:t>
            </a:r>
            <a:endParaRPr/>
          </a:p>
        </p:txBody>
      </p:sp>
      <p:grpSp>
        <p:nvGrpSpPr>
          <p:cNvPr id="446" name="Google Shape;446;p8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447" name="Google Shape;447;p8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448" name="Google Shape;448;p8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126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9" name="Google Shape;449;p8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50" name="Google Shape;450;p8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51" name="Google Shape;451;p8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452" name="Google Shape;452;p8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453" name="Google Shape;453;p8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126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4" name="Google Shape;454;p8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55" name="Google Shape;455;p8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вітряк своїми руками" id="456" name="Google Shape;456;p8"/>
          <p:cNvPicPr preferRelativeResize="0"/>
          <p:nvPr/>
        </p:nvPicPr>
        <p:blipFill rotWithShape="1">
          <a:blip r:embed="rId5">
            <a:alphaModFix/>
          </a:blip>
          <a:srcRect b="0" l="0" r="36321" t="0"/>
          <a:stretch/>
        </p:blipFill>
        <p:spPr>
          <a:xfrm>
            <a:off x="11872425" y="1213879"/>
            <a:ext cx="2369725" cy="2492300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8"/>
          <p:cNvSpPr/>
          <p:nvPr/>
        </p:nvSpPr>
        <p:spPr>
          <a:xfrm>
            <a:off x="368400" y="1213875"/>
            <a:ext cx="11240700" cy="5930700"/>
          </a:xfrm>
          <a:prstGeom prst="rect">
            <a:avLst/>
          </a:prstGeom>
          <a:solidFill>
            <a:srgbClr val="6C992B"/>
          </a:solidFill>
          <a:ln cap="flat" cmpd="sng" w="38100">
            <a:solidFill>
              <a:srgbClr val="6C992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3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1.Перевірте на справність свій вітряк, створіть потік повітря і з'ясуйте: чи він реагує, чи виникає рух по колу.</a:t>
            </a:r>
            <a:endParaRPr b="1" sz="39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3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2.Наклейте кольоровий стікер на одну із лопатей </a:t>
            </a:r>
            <a:endParaRPr b="1" sz="39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3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3.Створіть умови для рівномірного руху по колу і дослідіть, за який час буде здійснено 5,10,15 обертів. </a:t>
            </a:r>
            <a:endParaRPr b="1" sz="39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3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4.Використайте отримані дані для обчислення періоду, частоти, лінійної швидкості.</a:t>
            </a:r>
            <a:endParaRPr b="1" sz="3900">
              <a:solidFill>
                <a:schemeClr val="lt1"/>
              </a:solidFill>
            </a:endParaRPr>
          </a:p>
        </p:txBody>
      </p:sp>
      <p:pic>
        <p:nvPicPr>
          <p:cNvPr id="458" name="Google Shape;458;p8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9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070C0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4" name="Google Shape;46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9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Експеримент</a:t>
            </a:r>
            <a:endParaRPr/>
          </a:p>
        </p:txBody>
      </p:sp>
      <p:grpSp>
        <p:nvGrpSpPr>
          <p:cNvPr id="466" name="Google Shape;466;p9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467" name="Google Shape;467;p9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468" name="Google Shape;468;p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126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9" name="Google Shape;469;p9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70" name="Google Shape;470;p9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71" name="Google Shape;471;p9"/>
          <p:cNvSpPr/>
          <p:nvPr/>
        </p:nvSpPr>
        <p:spPr>
          <a:xfrm>
            <a:off x="584950" y="1167800"/>
            <a:ext cx="13347300" cy="20001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О</a:t>
            </a:r>
            <a:r>
              <a:rPr b="1" lang="uk" sz="37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працювання результатів </a:t>
            </a:r>
            <a:r>
              <a:rPr b="1" i="0" lang="uk" sz="3700" u="none" cap="none" strike="noStrike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b="1" sz="37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7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Визначте період обертання Т, обертову частоту n, лінійну швидкість V вітряка</a:t>
            </a:r>
            <a:endParaRPr b="1" i="0" sz="3700" u="none" cap="none" strike="noStrike">
              <a:solidFill>
                <a:srgbClr val="FFFF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472" name="Google Shape;472;p9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473" name="Google Shape;473;p9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474" name="Google Shape;474;p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126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5" name="Google Shape;475;p9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76" name="Google Shape;476;p9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77" name="Google Shape;477;p9"/>
          <p:cNvPicPr preferRelativeResize="0"/>
          <p:nvPr/>
        </p:nvPicPr>
        <p:blipFill rotWithShape="1">
          <a:blip r:embed="rId5">
            <a:alphaModFix/>
          </a:blip>
          <a:srcRect b="67420" l="29707" r="24869" t="19725"/>
          <a:stretch/>
        </p:blipFill>
        <p:spPr>
          <a:xfrm>
            <a:off x="188425" y="3607725"/>
            <a:ext cx="13844465" cy="29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9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11"/>
          <p:cNvSpPr/>
          <p:nvPr/>
        </p:nvSpPr>
        <p:spPr>
          <a:xfrm>
            <a:off x="504022" y="5979661"/>
            <a:ext cx="13428108" cy="1228325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4) які </a:t>
            </a: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чинники вплинули </a:t>
            </a: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на точність вимірювання.</a:t>
            </a:r>
            <a:endParaRPr sz="251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4" name="Google Shape;484;p11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0A72C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486" name="Google Shape;486;p11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Експеримент</a:t>
            </a:r>
            <a:endParaRPr/>
          </a:p>
        </p:txBody>
      </p:sp>
      <p:sp>
        <p:nvSpPr>
          <p:cNvPr id="487" name="Google Shape;487;p11"/>
          <p:cNvSpPr/>
          <p:nvPr/>
        </p:nvSpPr>
        <p:spPr>
          <a:xfrm>
            <a:off x="504022" y="1077550"/>
            <a:ext cx="13428108" cy="1243735"/>
          </a:xfrm>
          <a:prstGeom prst="rect">
            <a:avLst/>
          </a:prstGeom>
          <a:solidFill>
            <a:srgbClr val="D3190B"/>
          </a:solidFill>
          <a:ln cap="flat" cmpd="sng" w="38100">
            <a:solidFill>
              <a:srgbClr val="D3190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Пишемо </a:t>
            </a: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висновок </a:t>
            </a:r>
            <a:endParaRPr/>
          </a:p>
        </p:txBody>
      </p:sp>
      <p:sp>
        <p:nvSpPr>
          <p:cNvPr id="488" name="Google Shape;488;p11"/>
          <p:cNvSpPr/>
          <p:nvPr/>
        </p:nvSpPr>
        <p:spPr>
          <a:xfrm>
            <a:off x="504022" y="2542611"/>
            <a:ext cx="13428108" cy="905984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1) який </a:t>
            </a: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рух</a:t>
            </a: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ви сьогодні вивчали;</a:t>
            </a:r>
            <a:endParaRPr sz="251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89" name="Google Shape;489;p11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490" name="Google Shape;490;p11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491" name="Google Shape;491;p1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126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2" name="Google Shape;492;p11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51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93" name="Google Shape;493;p11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94" name="Google Shape;494;p11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495" name="Google Shape;495;p11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496" name="Google Shape;496;p11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126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7" name="Google Shape;497;p11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51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498" name="Google Shape;498;p11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99" name="Google Shape;499;p11"/>
          <p:cNvSpPr/>
          <p:nvPr/>
        </p:nvSpPr>
        <p:spPr>
          <a:xfrm>
            <a:off x="504022" y="3689522"/>
            <a:ext cx="13428108" cy="905984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2) які </a:t>
            </a: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фізичні величини </a:t>
            </a: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вимірювали;</a:t>
            </a:r>
            <a:endParaRPr sz="251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0" name="Google Shape;500;p11"/>
          <p:cNvSpPr/>
          <p:nvPr/>
        </p:nvSpPr>
        <p:spPr>
          <a:xfrm>
            <a:off x="504022" y="4837529"/>
            <a:ext cx="13428108" cy="905984"/>
          </a:xfrm>
          <a:prstGeom prst="rect">
            <a:avLst/>
          </a:prstGeom>
          <a:solidFill>
            <a:srgbClr val="227447"/>
          </a:solidFill>
          <a:ln cap="flat" cmpd="sng" w="38100">
            <a:solidFill>
              <a:srgbClr val="227447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3) які </a:t>
            </a:r>
            <a:r>
              <a:rPr b="1" lang="uk" sz="44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результати</a:t>
            </a:r>
            <a:r>
              <a:rPr b="1" lang="uk" sz="44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отримали;</a:t>
            </a:r>
            <a:endParaRPr sz="251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01" name="Google Shape;501;p11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14"/>
          <p:cNvSpPr/>
          <p:nvPr/>
        </p:nvSpPr>
        <p:spPr>
          <a:xfrm>
            <a:off x="-160020" y="-37999"/>
            <a:ext cx="14721839" cy="980790"/>
          </a:xfrm>
          <a:prstGeom prst="rect">
            <a:avLst/>
          </a:prstGeom>
          <a:solidFill>
            <a:srgbClr val="0070C0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14"/>
          <p:cNvSpPr txBox="1"/>
          <p:nvPr/>
        </p:nvSpPr>
        <p:spPr>
          <a:xfrm>
            <a:off x="1168065" y="-37999"/>
            <a:ext cx="127640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5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Творче завдання</a:t>
            </a:r>
            <a:endParaRPr b="1" i="0" sz="5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09" name="Google Shape;509;p14"/>
          <p:cNvGrpSpPr/>
          <p:nvPr/>
        </p:nvGrpSpPr>
        <p:grpSpPr>
          <a:xfrm>
            <a:off x="13454700" y="7144558"/>
            <a:ext cx="928138" cy="928138"/>
            <a:chOff x="6448951" y="6769763"/>
            <a:chExt cx="1101146" cy="1101146"/>
          </a:xfrm>
        </p:grpSpPr>
        <p:grpSp>
          <p:nvGrpSpPr>
            <p:cNvPr id="510" name="Google Shape;510;p14"/>
            <p:cNvGrpSpPr/>
            <p:nvPr/>
          </p:nvGrpSpPr>
          <p:grpSpPr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511" name="Google Shape;511;p14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2" name="Google Shape;512;p14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13" name="Google Shape;513;p14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14" name="Google Shape;514;p14"/>
          <p:cNvSpPr/>
          <p:nvPr/>
        </p:nvSpPr>
        <p:spPr>
          <a:xfrm>
            <a:off x="482200" y="1693611"/>
            <a:ext cx="13435800" cy="37122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4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Дослідіть як зміниться лінійна швидкість обертання, в разі збільшення розмірів вітряка при незмінному періодові. Відповідь поясніть. </a:t>
            </a:r>
            <a:endParaRPr b="1" i="0" sz="44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515" name="Google Shape;515;p14"/>
          <p:cNvGrpSpPr/>
          <p:nvPr/>
        </p:nvGrpSpPr>
        <p:grpSpPr>
          <a:xfrm>
            <a:off x="21967" y="7126573"/>
            <a:ext cx="964109" cy="964109"/>
            <a:chOff x="2781125" y="6672160"/>
            <a:chExt cx="1101146" cy="1101146"/>
          </a:xfrm>
        </p:grpSpPr>
        <p:grpSp>
          <p:nvGrpSpPr>
            <p:cNvPr id="516" name="Google Shape;516;p14"/>
            <p:cNvGrpSpPr/>
            <p:nvPr/>
          </p:nvGrpSpPr>
          <p:grpSpPr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517" name="Google Shape;517;p14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8" name="Google Shape;518;p14"/>
              <p:cNvSpPr/>
              <p:nvPr/>
            </p:nvSpPr>
            <p:spPr>
              <a:xfrm>
                <a:off x="9030790" y="5455915"/>
                <a:ext cx="1555840" cy="155584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19" name="Google Shape;519;p14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20" name="Google Shape;520;p14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1839cd30fa1_1_0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6" name="Google Shape;526;g1839cd30fa1_1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g1839cd30fa1_1_0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528" name="Google Shape;528;g1839cd30fa1_1_0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529" name="Google Shape;529;g1839cd30fa1_1_0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530" name="Google Shape;530;g1839cd30fa1_1_0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1" name="Google Shape;531;g1839cd30fa1_1_0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32" name="Google Shape;532;g1839cd30fa1_1_0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33" name="Google Shape;533;g1839cd30fa1_1_0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534" name="Google Shape;534;g1839cd30fa1_1_0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535" name="Google Shape;535;g1839cd30fa1_1_0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6" name="Google Shape;536;g1839cd30fa1_1_0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37" name="Google Shape;537;g1839cd30fa1_1_0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38" name="Google Shape;538;g1839cd30fa1_1_0"/>
          <p:cNvPicPr preferRelativeResize="0"/>
          <p:nvPr/>
        </p:nvPicPr>
        <p:blipFill rotWithShape="1">
          <a:blip r:embed="rId5">
            <a:alphaModFix/>
          </a:blip>
          <a:srcRect b="30671" l="33302" r="33127" t="37642"/>
          <a:stretch/>
        </p:blipFill>
        <p:spPr>
          <a:xfrm>
            <a:off x="347175" y="4331772"/>
            <a:ext cx="3387074" cy="2416478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g1839cd30fa1_1_0"/>
          <p:cNvSpPr/>
          <p:nvPr/>
        </p:nvSpPr>
        <p:spPr>
          <a:xfrm>
            <a:off x="448888" y="1097887"/>
            <a:ext cx="13483200" cy="11175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Яка користь від їзди на велосипеді?</a:t>
            </a:r>
            <a:endParaRPr b="1" i="0" sz="41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40" name="Google Shape;540;g1839cd30fa1_1_0"/>
          <p:cNvPicPr preferRelativeResize="0"/>
          <p:nvPr/>
        </p:nvPicPr>
        <p:blipFill rotWithShape="1">
          <a:blip r:embed="rId6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g1839cd30fa1_1_0"/>
          <p:cNvPicPr preferRelativeResize="0"/>
          <p:nvPr/>
        </p:nvPicPr>
        <p:blipFill rotWithShape="1">
          <a:blip r:embed="rId7">
            <a:alphaModFix/>
          </a:blip>
          <a:srcRect b="11458" l="10259" r="10576" t="5145"/>
          <a:stretch/>
        </p:blipFill>
        <p:spPr>
          <a:xfrm>
            <a:off x="4129475" y="2370550"/>
            <a:ext cx="8052523" cy="4698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839cd30fa1_1_23"/>
          <p:cNvSpPr/>
          <p:nvPr/>
        </p:nvSpPr>
        <p:spPr>
          <a:xfrm>
            <a:off x="-160020" y="-37999"/>
            <a:ext cx="14721900" cy="980700"/>
          </a:xfrm>
          <a:prstGeom prst="rect">
            <a:avLst/>
          </a:prstGeom>
          <a:solidFill>
            <a:srgbClr val="0A72C4"/>
          </a:solidFill>
          <a:ln cap="flat" cmpd="sng" w="127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11"/>
              <a:buFont typeface="Calibri"/>
              <a:buNone/>
            </a:pPr>
            <a:r>
              <a:t/>
            </a:r>
            <a:endParaRPr b="0" i="0" sz="251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g1839cd30fa1_1_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420" y="96760"/>
            <a:ext cx="631205" cy="631205"/>
          </a:xfrm>
          <a:prstGeom prst="rect">
            <a:avLst/>
          </a:prstGeom>
          <a:noFill/>
          <a:ln>
            <a:noFill/>
          </a:ln>
        </p:spPr>
      </p:pic>
      <p:sp>
        <p:nvSpPr>
          <p:cNvPr id="548" name="Google Shape;548;g1839cd30fa1_1_23"/>
          <p:cNvSpPr txBox="1"/>
          <p:nvPr/>
        </p:nvSpPr>
        <p:spPr>
          <a:xfrm>
            <a:off x="1168065" y="-37999"/>
            <a:ext cx="12764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uk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Виконання лабораторної роботи №4</a:t>
            </a:r>
            <a:endParaRPr/>
          </a:p>
        </p:txBody>
      </p:sp>
      <p:grpSp>
        <p:nvGrpSpPr>
          <p:cNvPr id="549" name="Google Shape;549;g1839cd30fa1_1_23"/>
          <p:cNvGrpSpPr/>
          <p:nvPr/>
        </p:nvGrpSpPr>
        <p:grpSpPr>
          <a:xfrm>
            <a:off x="21957" y="7126815"/>
            <a:ext cx="964132" cy="964132"/>
            <a:chOff x="2780956" y="6672059"/>
            <a:chExt cx="1101110" cy="1101110"/>
          </a:xfrm>
        </p:grpSpPr>
        <p:grpSp>
          <p:nvGrpSpPr>
            <p:cNvPr id="550" name="Google Shape;550;g1839cd30fa1_1_23"/>
            <p:cNvGrpSpPr/>
            <p:nvPr/>
          </p:nvGrpSpPr>
          <p:grpSpPr>
            <a:xfrm>
              <a:off x="2780956" y="6672059"/>
              <a:ext cx="1101110" cy="1101110"/>
              <a:chOff x="8872710" y="5297835"/>
              <a:chExt cx="1872000" cy="1872000"/>
            </a:xfrm>
          </p:grpSpPr>
          <p:sp>
            <p:nvSpPr>
              <p:cNvPr id="551" name="Google Shape;551;g1839cd30fa1_1_23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2" name="Google Shape;552;g1839cd30fa1_1_23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53" name="Google Shape;553;g1839cd30fa1_1_23">
              <a:hlinkClick action="ppaction://hlinkshowjump?jump=previous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54" name="Google Shape;554;g1839cd30fa1_1_23"/>
          <p:cNvGrpSpPr/>
          <p:nvPr/>
        </p:nvGrpSpPr>
        <p:grpSpPr>
          <a:xfrm>
            <a:off x="13454663" y="7144584"/>
            <a:ext cx="928126" cy="928126"/>
            <a:chOff x="6448782" y="6769662"/>
            <a:chExt cx="1101110" cy="1101110"/>
          </a:xfrm>
        </p:grpSpPr>
        <p:grpSp>
          <p:nvGrpSpPr>
            <p:cNvPr id="555" name="Google Shape;555;g1839cd30fa1_1_23"/>
            <p:cNvGrpSpPr/>
            <p:nvPr/>
          </p:nvGrpSpPr>
          <p:grpSpPr>
            <a:xfrm>
              <a:off x="6448782" y="6769662"/>
              <a:ext cx="1101110" cy="1101110"/>
              <a:chOff x="8872710" y="5297835"/>
              <a:chExt cx="1872000" cy="1872000"/>
            </a:xfrm>
          </p:grpSpPr>
          <p:sp>
            <p:nvSpPr>
              <p:cNvPr id="556" name="Google Shape;556;g1839cd30fa1_1_23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1800"/>
                  <a:buFont typeface="Calibri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7" name="Google Shape;557;g1839cd30fa1_1_23"/>
              <p:cNvSpPr/>
              <p:nvPr/>
            </p:nvSpPr>
            <p:spPr>
              <a:xfrm>
                <a:off x="9030790" y="5455915"/>
                <a:ext cx="1555800" cy="1555800"/>
              </a:xfrm>
              <a:prstGeom prst="ellipse">
                <a:avLst/>
              </a:prstGeom>
              <a:solidFill>
                <a:srgbClr val="0A72C4"/>
              </a:solidFill>
              <a:ln cap="flat" cmpd="sng" w="38100">
                <a:solidFill>
                  <a:srgbClr val="0A72C4"/>
                </a:solidFill>
                <a:prstDash val="solid"/>
                <a:miter lim="800000"/>
                <a:headEnd len="sm" w="sm" type="none"/>
                <a:tailEnd len="sm" w="sm" type="none"/>
              </a:ln>
              <a:effectLst>
                <a:outerShdw blurRad="101600" rotWithShape="0" algn="ctr" dir="4800000" dist="12700">
                  <a:srgbClr val="000000">
                    <a:alpha val="40000"/>
                  </a:srgbClr>
                </a:outerShdw>
              </a:effectLst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511"/>
                  <a:buFont typeface="Calibri"/>
                  <a:buNone/>
                </a:pPr>
                <a:r>
                  <a:t/>
                </a:r>
                <a:endParaRPr b="0" i="0" sz="2511" u="none" cap="none" strike="noStrike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pic>
          <p:nvPicPr>
            <p:cNvPr id="558" name="Google Shape;558;g1839cd30fa1_1_23">
              <a:hlinkClick action="ppaction://hlinkshowjump?jump=nextslide"/>
            </p:cNvPr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59" name="Google Shape;559;g1839cd30fa1_1_23"/>
          <p:cNvSpPr/>
          <p:nvPr/>
        </p:nvSpPr>
        <p:spPr>
          <a:xfrm>
            <a:off x="448900" y="1097876"/>
            <a:ext cx="13483200" cy="2169600"/>
          </a:xfrm>
          <a:prstGeom prst="rect">
            <a:avLst/>
          </a:prstGeom>
          <a:solidFill>
            <a:srgbClr val="074C82"/>
          </a:solidFill>
          <a:ln cap="flat" cmpd="sng" w="38100">
            <a:solidFill>
              <a:srgbClr val="074C8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t/>
            </a:r>
            <a:endParaRPr b="1" sz="41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Благодійний</a:t>
            </a: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велопробіг для ЗСУ</a:t>
            </a:r>
            <a:endParaRPr b="1" sz="41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Учасники подолали 25км, </a:t>
            </a:r>
            <a:endParaRPr b="1" sz="41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зібрали 70550грн для ЗСУ</a:t>
            </a:r>
            <a:endParaRPr sz="120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Verdana"/>
              <a:buNone/>
            </a:pPr>
            <a:r>
              <a:rPr b="1" lang="uk" sz="41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b="1" sz="41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60" name="Google Shape;560;g1839cd30fa1_1_23"/>
          <p:cNvPicPr preferRelativeResize="0"/>
          <p:nvPr/>
        </p:nvPicPr>
        <p:blipFill rotWithShape="1">
          <a:blip r:embed="rId5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g1839cd30fa1_1_23"/>
          <p:cNvPicPr preferRelativeResize="0"/>
          <p:nvPr/>
        </p:nvPicPr>
        <p:blipFill rotWithShape="1">
          <a:blip r:embed="rId6">
            <a:alphaModFix/>
          </a:blip>
          <a:srcRect b="3781" l="541" r="2727" t="9691"/>
          <a:stretch/>
        </p:blipFill>
        <p:spPr>
          <a:xfrm>
            <a:off x="7281075" y="3534450"/>
            <a:ext cx="6426101" cy="359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2" name="Google Shape;562;g1839cd30fa1_1_23"/>
          <p:cNvPicPr preferRelativeResize="0"/>
          <p:nvPr/>
        </p:nvPicPr>
        <p:blipFill rotWithShape="1">
          <a:blip r:embed="rId7">
            <a:alphaModFix/>
          </a:blip>
          <a:srcRect b="5205" l="0" r="0" t="5348"/>
          <a:stretch/>
        </p:blipFill>
        <p:spPr>
          <a:xfrm>
            <a:off x="684625" y="3534450"/>
            <a:ext cx="6426101" cy="3592375"/>
          </a:xfrm>
          <a:prstGeom prst="rect">
            <a:avLst/>
          </a:prstGeom>
          <a:noFill/>
          <a:ln>
            <a:noFill/>
          </a:ln>
        </p:spPr>
      </p:pic>
      <p:sp>
        <p:nvSpPr>
          <p:cNvPr id="563" name="Google Shape;563;g1839cd30fa1_1_23"/>
          <p:cNvSpPr txBox="1"/>
          <p:nvPr/>
        </p:nvSpPr>
        <p:spPr>
          <a:xfrm>
            <a:off x="1571050" y="7144575"/>
            <a:ext cx="9381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https://vsim.ua/dopomahayemo/u-hmelnitskomu-veloprobig-zibrav-ponad-70-tis-grn-dlya-zsu-video-11646171.html</a:t>
            </a:r>
            <a:endParaRPr/>
          </a:p>
        </p:txBody>
      </p:sp>
      <p:pic>
        <p:nvPicPr>
          <p:cNvPr id="564" name="Google Shape;564;g1839cd30fa1_1_23"/>
          <p:cNvPicPr preferRelativeResize="0"/>
          <p:nvPr/>
        </p:nvPicPr>
        <p:blipFill rotWithShape="1">
          <a:blip r:embed="rId8">
            <a:alphaModFix/>
          </a:blip>
          <a:srcRect b="30683" l="64397" r="22919" t="49173"/>
          <a:stretch/>
        </p:blipFill>
        <p:spPr>
          <a:xfrm>
            <a:off x="684625" y="1896000"/>
            <a:ext cx="1272726" cy="126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16"/>
          <p:cNvSpPr/>
          <p:nvPr/>
        </p:nvSpPr>
        <p:spPr>
          <a:xfrm>
            <a:off x="-78126" y="-551609"/>
            <a:ext cx="14685665" cy="4894872"/>
          </a:xfrm>
          <a:prstGeom prst="rect">
            <a:avLst/>
          </a:prstGeom>
          <a:solidFill>
            <a:srgbClr val="0A72C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1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16"/>
          <p:cNvSpPr/>
          <p:nvPr/>
        </p:nvSpPr>
        <p:spPr>
          <a:xfrm>
            <a:off x="2255521" y="848918"/>
            <a:ext cx="9845040" cy="2773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2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16"/>
          <p:cNvSpPr/>
          <p:nvPr/>
        </p:nvSpPr>
        <p:spPr>
          <a:xfrm>
            <a:off x="2255520" y="3622513"/>
            <a:ext cx="9845041" cy="447691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2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16"/>
          <p:cNvSpPr/>
          <p:nvPr/>
        </p:nvSpPr>
        <p:spPr>
          <a:xfrm>
            <a:off x="2842033" y="1171417"/>
            <a:ext cx="8845346" cy="2128600"/>
          </a:xfrm>
          <a:prstGeom prst="rect">
            <a:avLst/>
          </a:prstGeom>
          <a:solidFill>
            <a:srgbClr val="C63102"/>
          </a:solidFill>
          <a:ln cap="flat" cmpd="sng" w="38100">
            <a:solidFill>
              <a:srgbClr val="C6310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Домашнє завдання</a:t>
            </a:r>
            <a:endParaRPr b="1" sz="44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73" name="Google Shape;573;p16"/>
          <p:cNvSpPr/>
          <p:nvPr/>
        </p:nvSpPr>
        <p:spPr>
          <a:xfrm>
            <a:off x="1242725" y="3945027"/>
            <a:ext cx="12044100" cy="3839400"/>
          </a:xfrm>
          <a:prstGeom prst="rect">
            <a:avLst/>
          </a:prstGeom>
          <a:solidFill>
            <a:srgbClr val="C63102"/>
          </a:solidFill>
          <a:ln cap="flat" cmpd="sng" w="38100">
            <a:solidFill>
              <a:srgbClr val="C6310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Повторити § 12</a:t>
            </a:r>
            <a:endParaRPr b="1" sz="44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Виконати творче завдання за покликанням на QR код  </a:t>
            </a:r>
            <a:endParaRPr b="1" sz="44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74" name="Google Shape;574;p16"/>
          <p:cNvPicPr preferRelativeResize="0"/>
          <p:nvPr/>
        </p:nvPicPr>
        <p:blipFill rotWithShape="1">
          <a:blip r:embed="rId3">
            <a:alphaModFix/>
          </a:blip>
          <a:srcRect b="33149" l="38505" r="39543" t="39934"/>
          <a:stretch/>
        </p:blipFill>
        <p:spPr>
          <a:xfrm>
            <a:off x="12924575" y="0"/>
            <a:ext cx="1458227" cy="111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16"/>
          <p:cNvPicPr preferRelativeResize="0"/>
          <p:nvPr/>
        </p:nvPicPr>
        <p:blipFill rotWithShape="1">
          <a:blip r:embed="rId4">
            <a:alphaModFix/>
          </a:blip>
          <a:srcRect b="34443" l="65968" r="24029" t="47501"/>
          <a:stretch/>
        </p:blipFill>
        <p:spPr>
          <a:xfrm>
            <a:off x="11458774" y="6169625"/>
            <a:ext cx="1296227" cy="1462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0" name="Google Shape;58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7" y="-1"/>
            <a:ext cx="14398978" cy="8099425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17"/>
          <p:cNvSpPr/>
          <p:nvPr/>
        </p:nvSpPr>
        <p:spPr>
          <a:xfrm>
            <a:off x="6737735" y="3399657"/>
            <a:ext cx="6928389" cy="42508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2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17"/>
          <p:cNvPicPr preferRelativeResize="0"/>
          <p:nvPr/>
        </p:nvPicPr>
        <p:blipFill rotWithShape="1">
          <a:blip r:embed="rId4">
            <a:alphaModFix/>
          </a:blip>
          <a:srcRect b="44104" l="14966" r="63158" t="33118"/>
          <a:stretch/>
        </p:blipFill>
        <p:spPr>
          <a:xfrm>
            <a:off x="625" y="0"/>
            <a:ext cx="14400202" cy="8008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17"/>
          <p:cNvSpPr/>
          <p:nvPr/>
        </p:nvSpPr>
        <p:spPr>
          <a:xfrm>
            <a:off x="7144725" y="5104017"/>
            <a:ext cx="6114409" cy="1534861"/>
          </a:xfrm>
          <a:prstGeom prst="rect">
            <a:avLst/>
          </a:prstGeom>
          <a:solidFill>
            <a:srgbClr val="0A72C4"/>
          </a:solidFill>
          <a:ln cap="flat" cmpd="sng" w="38100">
            <a:solidFill>
              <a:srgbClr val="0A72C4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ДЯКУЮ ЗА УВАГУ!</a:t>
            </a:r>
            <a:endParaRPr sz="4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Офіс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44336"/>
      </a:accent1>
      <a:accent2>
        <a:srgbClr val="FF4081"/>
      </a:accent2>
      <a:accent3>
        <a:srgbClr val="3F51B5"/>
      </a:accent3>
      <a:accent4>
        <a:srgbClr val="2196F3"/>
      </a:accent4>
      <a:accent5>
        <a:srgbClr val="4CAF50"/>
      </a:accent5>
      <a:accent6>
        <a:srgbClr val="FFC10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2015-01-15T13:10:55Z</dcterms:created>
  <dc:creator>Мартин Коноплянка</dc:creator>
</cp:coreProperties>
</file>