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8" r:id="rId2"/>
    <p:sldId id="272" r:id="rId3"/>
    <p:sldId id="256" r:id="rId4"/>
    <p:sldId id="257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61" r:id="rId13"/>
    <p:sldId id="260" r:id="rId14"/>
    <p:sldId id="267" r:id="rId15"/>
    <p:sldId id="259" r:id="rId16"/>
    <p:sldId id="270" r:id="rId17"/>
    <p:sldId id="27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FF23A9-588E-42F0-8FB2-0B294D0DAF41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1B9B9-85A6-4604-89DB-D6733EA7024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0566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1B9B9-85A6-4604-89DB-D6733EA7024B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1459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2522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0896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6287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432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3225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240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9647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9159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8122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90165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1955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B08AB-53CB-4E51-824E-D41C3C4E42A8}" type="datetimeFigureOut">
              <a:rPr lang="uk-UA" smtClean="0"/>
              <a:t>12.03.2023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D9C49-2A78-4162-8FA0-2402D39D3E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6434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41540"/>
            <a:ext cx="10515600" cy="69011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Злови помилку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9563" y="931654"/>
            <a:ext cx="11524890" cy="5727938"/>
          </a:xfrm>
        </p:spPr>
        <p:txBody>
          <a:bodyPr>
            <a:normAutofit lnSpcReduction="1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uk-UA" sz="3200" b="1" dirty="0" smtClean="0"/>
              <a:t>Амплітуда </a:t>
            </a:r>
            <a:r>
              <a:rPr lang="uk-UA" sz="3200" b="1" dirty="0"/>
              <a:t>– мінімальне відхилення від положення рівноваги</a:t>
            </a:r>
            <a:endParaRPr lang="ru-RU" sz="3200" b="1" dirty="0"/>
          </a:p>
          <a:p>
            <a:pPr marL="514350" lvl="0" indent="-514350">
              <a:buFont typeface="+mj-lt"/>
              <a:buAutoNum type="arabicPeriod"/>
            </a:pPr>
            <a:r>
              <a:rPr lang="uk-UA" sz="3200" b="1" dirty="0"/>
              <a:t>Період коливань – максимальний інтервал часу, через який відбувається повторення руху тіла</a:t>
            </a:r>
            <a:endParaRPr lang="ru-RU" sz="3200" b="1" dirty="0"/>
          </a:p>
          <a:p>
            <a:pPr marL="514350" lvl="0" indent="-514350">
              <a:buFont typeface="+mj-lt"/>
              <a:buAutoNum type="arabicPeriod"/>
            </a:pPr>
            <a:r>
              <a:rPr lang="uk-UA" sz="3200" b="1" dirty="0"/>
              <a:t>Математичний маятник - </a:t>
            </a:r>
            <a:r>
              <a:rPr lang="ru-RU" sz="3200" b="1" dirty="0" err="1"/>
              <a:t>це</a:t>
            </a:r>
            <a:r>
              <a:rPr lang="ru-RU" sz="3200" b="1" dirty="0"/>
              <a:t> </a:t>
            </a:r>
            <a:r>
              <a:rPr lang="ru-RU" sz="3200" b="1" dirty="0" err="1"/>
              <a:t>фізична</a:t>
            </a:r>
            <a:r>
              <a:rPr lang="ru-RU" sz="3200" b="1" dirty="0"/>
              <a:t> модель, яка </a:t>
            </a:r>
            <a:r>
              <a:rPr lang="ru-RU" sz="3200" b="1" dirty="0" err="1"/>
              <a:t>являє</a:t>
            </a:r>
            <a:r>
              <a:rPr lang="ru-RU" sz="3200" b="1" dirty="0"/>
              <a:t> собою </a:t>
            </a:r>
            <a:r>
              <a:rPr lang="ru-RU" sz="3200" b="1" dirty="0" err="1"/>
              <a:t>матеріальну</a:t>
            </a:r>
            <a:r>
              <a:rPr lang="ru-RU" sz="3200" b="1" dirty="0"/>
              <a:t> точку, </a:t>
            </a:r>
            <a:r>
              <a:rPr lang="ru-RU" sz="3200" b="1" dirty="0" err="1"/>
              <a:t>підвішену</a:t>
            </a:r>
            <a:r>
              <a:rPr lang="ru-RU" sz="3200" b="1" dirty="0"/>
              <a:t> на </a:t>
            </a:r>
            <a:r>
              <a:rPr lang="ru-RU" sz="3200" b="1" dirty="0" err="1"/>
              <a:t>тонкій</a:t>
            </a:r>
            <a:r>
              <a:rPr lang="ru-RU" sz="3200" b="1" dirty="0"/>
              <a:t>, </a:t>
            </a:r>
            <a:r>
              <a:rPr lang="ru-RU" sz="3200" b="1" dirty="0" err="1"/>
              <a:t>невагомій</a:t>
            </a:r>
            <a:r>
              <a:rPr lang="ru-RU" sz="3200" b="1" dirty="0"/>
              <a:t> і </a:t>
            </a:r>
            <a:r>
              <a:rPr lang="ru-RU" sz="3200" b="1" dirty="0" err="1"/>
              <a:t>розтяжній</a:t>
            </a:r>
            <a:r>
              <a:rPr lang="ru-RU" sz="3200" b="1" dirty="0"/>
              <a:t> </a:t>
            </a:r>
            <a:r>
              <a:rPr lang="ru-RU" sz="3200" b="1" dirty="0" err="1"/>
              <a:t>нитці</a:t>
            </a:r>
            <a:r>
              <a:rPr lang="ru-RU" sz="3200" b="1" dirty="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uk-UA" sz="3200" b="1" dirty="0"/>
              <a:t>Коливання бувають лише вільними.</a:t>
            </a:r>
            <a:endParaRPr lang="ru-RU" sz="3200" b="1" dirty="0"/>
          </a:p>
          <a:p>
            <a:pPr marL="514350" lvl="0" indent="-514350">
              <a:buFont typeface="+mj-lt"/>
              <a:buAutoNum type="arabicPeriod"/>
            </a:pPr>
            <a:r>
              <a:rPr lang="uk-UA" sz="3200" b="1" dirty="0"/>
              <a:t>Затухаючі коливання – коливання, амплітуда яких з часом не змінюється</a:t>
            </a:r>
            <a:endParaRPr lang="ru-RU" sz="3200" b="1" dirty="0"/>
          </a:p>
          <a:p>
            <a:pPr marL="514350" lvl="0" indent="-514350">
              <a:buFont typeface="+mj-lt"/>
              <a:buAutoNum type="arabicPeriod"/>
            </a:pPr>
            <a:r>
              <a:rPr lang="uk-UA" sz="3200" b="1" dirty="0"/>
              <a:t>Циклічна частота коливань  визначає кількість коливань, що відбуваються за 1 секунду</a:t>
            </a:r>
            <a:endParaRPr lang="ru-RU" sz="3200" b="1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5062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Птичка взорвалась от пения Фионы _ Прикол из Шрека (2001)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1505.1744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0376" y="139258"/>
            <a:ext cx="11332191" cy="6374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00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34241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№27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3562" y="2963684"/>
            <a:ext cx="9144000" cy="1655762"/>
          </a:xfrm>
        </p:spPr>
        <p:txBody>
          <a:bodyPr>
            <a:normAutofit/>
          </a:bodyPr>
          <a:lstStyle/>
          <a:p>
            <a:r>
              <a:rPr lang="uk-UA" sz="5400" dirty="0" smtClean="0"/>
              <a:t>Вимушені коливання. Автоколивання. Резонанс </a:t>
            </a:r>
            <a:endParaRPr lang="uk-UA" sz="5400" dirty="0"/>
          </a:p>
        </p:txBody>
      </p:sp>
    </p:spTree>
    <p:extLst>
      <p:ext uri="{BB962C8B-B14F-4D97-AF65-F5344CB8AC3E}">
        <p14:creationId xmlns:p14="http://schemas.microsoft.com/office/powerpoint/2010/main" val="361644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6309"/>
          </a:xfrm>
        </p:spPr>
        <p:txBody>
          <a:bodyPr/>
          <a:lstStyle/>
          <a:p>
            <a:r>
              <a:rPr lang="uk-UA" dirty="0" smtClean="0"/>
              <a:t>Очікуванні вміння: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28468"/>
            <a:ext cx="10515600" cy="5345287"/>
          </a:xfrm>
        </p:spPr>
        <p:txBody>
          <a:bodyPr/>
          <a:lstStyle/>
          <a:p>
            <a:pPr>
              <a:buFontTx/>
              <a:buChar char="-"/>
            </a:pPr>
            <a:r>
              <a:rPr lang="uk-UA" dirty="0"/>
              <a:t>з</a:t>
            </a:r>
            <a:r>
              <a:rPr lang="uk-UA" dirty="0" smtClean="0"/>
              <a:t>нати означення понять вимушені коливання, автоколивання, резонанс</a:t>
            </a:r>
          </a:p>
          <a:p>
            <a:pPr marL="0" indent="0">
              <a:buNone/>
            </a:pPr>
            <a:r>
              <a:rPr lang="uk-UA" dirty="0" smtClean="0"/>
              <a:t>- знати умови виникнення резонансу</a:t>
            </a:r>
          </a:p>
          <a:p>
            <a:pPr>
              <a:buFontTx/>
              <a:buChar char="-"/>
            </a:pPr>
            <a:r>
              <a:rPr lang="uk-UA" dirty="0"/>
              <a:t>р</a:t>
            </a:r>
            <a:r>
              <a:rPr lang="uk-UA" dirty="0" smtClean="0"/>
              <a:t>озуміти чим відрізняються вимушені коливання від автоколивань</a:t>
            </a:r>
          </a:p>
          <a:p>
            <a:pPr>
              <a:buFontTx/>
              <a:buChar char="-"/>
            </a:pPr>
            <a:r>
              <a:rPr lang="uk-UA" dirty="0"/>
              <a:t>н</a:t>
            </a:r>
            <a:r>
              <a:rPr lang="uk-UA" dirty="0" smtClean="0"/>
              <a:t>аводити приклади (не менше 5) шкідливої і корисної дії резонансу, використання автоколивань</a:t>
            </a:r>
          </a:p>
          <a:p>
            <a:pPr>
              <a:buFontTx/>
              <a:buChar char="-"/>
            </a:pPr>
            <a:r>
              <a:rPr lang="uk-UA" dirty="0"/>
              <a:t>в</a:t>
            </a:r>
            <a:r>
              <a:rPr lang="uk-UA" dirty="0" smtClean="0"/>
              <a:t>міти аргументовано давати відповідь на запитання «Корисний чи шкідливий резонанс?»</a:t>
            </a:r>
          </a:p>
          <a:p>
            <a:pPr>
              <a:buFontTx/>
              <a:buChar char="-"/>
            </a:pPr>
            <a:r>
              <a:rPr lang="uk-UA" dirty="0"/>
              <a:t>з</a:t>
            </a:r>
            <a:r>
              <a:rPr lang="uk-UA" dirty="0" smtClean="0"/>
              <a:t>нати будову автоколивальної системи (блок-схему)</a:t>
            </a:r>
          </a:p>
          <a:p>
            <a:pPr>
              <a:buFontTx/>
              <a:buChar char="-"/>
            </a:pPr>
            <a:r>
              <a:rPr lang="uk-UA" dirty="0"/>
              <a:t>н</a:t>
            </a:r>
            <a:r>
              <a:rPr lang="uk-UA" dirty="0" smtClean="0"/>
              <a:t>аводити приклади дій для уникнення резонансу</a:t>
            </a:r>
          </a:p>
          <a:p>
            <a:pPr>
              <a:buFontTx/>
              <a:buChar char="-"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9711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Вынужденные колебания — урок. Физика, 9 класс.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20" y="309730"/>
            <a:ext cx="5853618" cy="6229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7825" y="365125"/>
            <a:ext cx="6745857" cy="6173698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7030A0"/>
                </a:solidFill>
              </a:rPr>
              <a:t>Коливання, які здійснюються під дією як внутрішніх, так і зовнішніх періодичних сил, називають </a:t>
            </a:r>
            <a:r>
              <a:rPr lang="uk-UA" b="1" u="sng" dirty="0" smtClean="0">
                <a:solidFill>
                  <a:srgbClr val="7030A0"/>
                </a:solidFill>
              </a:rPr>
              <a:t>вимушеними</a:t>
            </a:r>
            <a:r>
              <a:rPr lang="ru-RU" u="sng" dirty="0"/>
              <a:t/>
            </a:r>
            <a:br>
              <a:rPr lang="ru-RU" u="sng" dirty="0"/>
            </a:br>
            <a:endParaRPr lang="uk-UA" u="sng" dirty="0"/>
          </a:p>
        </p:txBody>
      </p:sp>
    </p:spTree>
    <p:extLst>
      <p:ext uri="{BB962C8B-B14F-4D97-AF65-F5344CB8AC3E}">
        <p14:creationId xmlns:p14="http://schemas.microsoft.com/office/powerpoint/2010/main" val="360206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Картки-шаблони для проведення прийому &quot;Фішбоун&quot; | Ілюстрації. Різн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46" b="6847"/>
          <a:stretch/>
        </p:blipFill>
        <p:spPr bwMode="auto">
          <a:xfrm>
            <a:off x="336430" y="2139352"/>
            <a:ext cx="11430000" cy="4554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321" y="120770"/>
            <a:ext cx="11335109" cy="2018581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«</a:t>
            </a:r>
            <a:r>
              <a:rPr lang="uk-UA" dirty="0" err="1"/>
              <a:t>Фішбоун</a:t>
            </a:r>
            <a:r>
              <a:rPr lang="uk-UA" dirty="0"/>
              <a:t>» ( голова –явище, хребет – означення, верхні кістки – позитивна дія, нижні кістки – негативна дія, хвіст – висновок)</a:t>
            </a:r>
            <a:r>
              <a:rPr lang="ru-RU" dirty="0"/>
              <a:t/>
            </a:r>
            <a:br>
              <a:rPr lang="ru-RU" dirty="0"/>
            </a:br>
            <a:endParaRPr lang="uk-UA" dirty="0"/>
          </a:p>
        </p:txBody>
      </p:sp>
      <p:pic>
        <p:nvPicPr>
          <p:cNvPr id="5122" name="Picture 2" descr="Использование приёма « фишбоун» для развития критического мышления  обучающихся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" t="12556" b="26457"/>
          <a:stretch/>
        </p:blipFill>
        <p:spPr bwMode="auto">
          <a:xfrm>
            <a:off x="9730596" y="5672447"/>
            <a:ext cx="2461404" cy="1173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62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videoplayback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54826"/>
            <a:ext cx="12192000" cy="6950725"/>
          </a:xfrm>
        </p:spPr>
      </p:pic>
    </p:spTree>
    <p:extLst>
      <p:ext uri="{BB962C8B-B14F-4D97-AF65-F5344CB8AC3E}">
        <p14:creationId xmlns:p14="http://schemas.microsoft.com/office/powerpoint/2010/main" val="270599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videoplayback (1)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5944" y="0"/>
            <a:ext cx="11913784" cy="6176514"/>
          </a:xfrm>
        </p:spPr>
      </p:pic>
    </p:spTree>
    <p:extLst>
      <p:ext uri="{BB962C8B-B14F-4D97-AF65-F5344CB8AC3E}">
        <p14:creationId xmlns:p14="http://schemas.microsoft.com/office/powerpoint/2010/main" val="396496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0948" y="707366"/>
            <a:ext cx="10531414" cy="527936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5400" b="1" i="1" dirty="0"/>
              <a:t>Резонанс</a:t>
            </a:r>
            <a:r>
              <a:rPr lang="uk-UA" sz="5400" i="1" dirty="0"/>
              <a:t> </a:t>
            </a:r>
            <a:r>
              <a:rPr lang="uk-UA" sz="5400" dirty="0"/>
              <a:t>— явище різкого зростання амплітуди вимушених коливань, коли частота зовнішньої періодичної сили збігається із частотою власних </a:t>
            </a:r>
            <a:r>
              <a:rPr lang="uk-UA" sz="5400" dirty="0" smtClean="0"/>
              <a:t>коливань</a:t>
            </a:r>
            <a:endParaRPr lang="ru-RU" sz="5400" dirty="0"/>
          </a:p>
          <a:p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184936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96951" y="2887737"/>
            <a:ext cx="2853487" cy="291775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/>
          <a:srcRect l="18919" t="13202" r="15873" b="17565"/>
          <a:stretch/>
        </p:blipFill>
        <p:spPr>
          <a:xfrm>
            <a:off x="4173028" y="4244439"/>
            <a:ext cx="2254590" cy="239376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6927" y="116157"/>
            <a:ext cx="5016261" cy="1281322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</a:rPr>
              <a:t>Використання явища </a:t>
            </a:r>
            <a:br>
              <a:rPr lang="uk-UA" sz="4000" b="1" dirty="0" smtClean="0">
                <a:solidFill>
                  <a:srgbClr val="FF0000"/>
                </a:solidFill>
              </a:rPr>
            </a:br>
            <a:r>
              <a:rPr lang="uk-UA" sz="4000" b="1" dirty="0" smtClean="0">
                <a:solidFill>
                  <a:srgbClr val="FF0000"/>
                </a:solidFill>
              </a:rPr>
              <a:t>резонансу </a:t>
            </a:r>
            <a:endParaRPr lang="uk-UA" sz="4000" b="1" dirty="0">
              <a:solidFill>
                <a:srgbClr val="FF000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0" y="1362419"/>
            <a:ext cx="5016260" cy="5495581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Віброущільнювач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 В</a:t>
            </a: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ібраційне  занурення </a:t>
            </a:r>
            <a:r>
              <a:rPr lang="uk-UA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свай</a:t>
            </a: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труб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вимірювання частоти коливань (променевий частотомір)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акустиці для аналізу звуку, їх підсилення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Резонансні ключі і замки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Магніто</a:t>
            </a: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-резонансна терапія (МРТ)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Магніто</a:t>
            </a: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-резонансний аналізатор</a:t>
            </a:r>
            <a:endParaRPr lang="uk-U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74018" y="-2307"/>
            <a:ext cx="3020457" cy="124626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/>
          <a:srcRect l="26353" t="22229" r="50972" b="36969"/>
          <a:stretch/>
        </p:blipFill>
        <p:spPr>
          <a:xfrm>
            <a:off x="8494286" y="1176394"/>
            <a:ext cx="3697713" cy="374096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/>
          <a:srcRect l="29006" t="20578" r="28960" b="36734"/>
          <a:stretch/>
        </p:blipFill>
        <p:spPr>
          <a:xfrm>
            <a:off x="8497351" y="4917355"/>
            <a:ext cx="3398808" cy="194064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4679" y="134559"/>
            <a:ext cx="3417131" cy="255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40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264184" y="1580584"/>
            <a:ext cx="4507841" cy="5003321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3200" dirty="0" smtClean="0"/>
              <a:t>Руйнування споруд, мостів, деталей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3200" dirty="0" smtClean="0"/>
              <a:t>Обрив проводів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3200" dirty="0" smtClean="0"/>
              <a:t>Розгойдування вагона на стиках рейок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3200" dirty="0" smtClean="0"/>
              <a:t>Вібрації в трубопроводах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3200" dirty="0" smtClean="0"/>
              <a:t>Розгойдування вантажів на підіймальному крані</a:t>
            </a:r>
            <a:endParaRPr lang="uk-UA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4184" y="134034"/>
            <a:ext cx="450784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>
                <a:solidFill>
                  <a:srgbClr val="FF0000"/>
                </a:solidFill>
              </a:rPr>
              <a:t>Негативна дія </a:t>
            </a:r>
            <a:r>
              <a:rPr lang="uk-UA" sz="4400" b="1" dirty="0" smtClean="0">
                <a:solidFill>
                  <a:srgbClr val="FF0000"/>
                </a:solidFill>
              </a:rPr>
              <a:t>резонансу</a:t>
            </a:r>
            <a:endParaRPr lang="uk-UA" sz="4400" dirty="0"/>
          </a:p>
        </p:txBody>
      </p:sp>
      <p:pic>
        <p:nvPicPr>
          <p:cNvPr id="8" name="Picture 4" descr="breaking a wine glass using resonance on Make 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650" y="987425"/>
            <a:ext cx="6353275" cy="476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</p:spTree>
    <p:extLst>
      <p:ext uri="{BB962C8B-B14F-4D97-AF65-F5344CB8AC3E}">
        <p14:creationId xmlns:p14="http://schemas.microsoft.com/office/powerpoint/2010/main" val="29639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772" y="81862"/>
            <a:ext cx="6780362" cy="534404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Резонанс на </a:t>
            </a:r>
            <a:r>
              <a:rPr lang="uk-UA" sz="3600" b="1" dirty="0" err="1" smtClean="0">
                <a:solidFill>
                  <a:srgbClr val="FF0000"/>
                </a:solidFill>
              </a:rPr>
              <a:t>Токомському</a:t>
            </a:r>
            <a:r>
              <a:rPr lang="uk-UA" sz="3600" b="1" dirty="0" smtClean="0">
                <a:solidFill>
                  <a:srgbClr val="FF0000"/>
                </a:solidFill>
              </a:rPr>
              <a:t> мосту</a:t>
            </a:r>
            <a:endParaRPr lang="uk-UA" sz="36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Queensboro bridge GIFs - Hole dir die besten GIFs auf GIFER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71" y="758181"/>
            <a:ext cx="6573327" cy="5935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e Strangest, Most Spectacular Bridge Collapse (And How We Got It Wrong)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682" y="81862"/>
            <a:ext cx="5274318" cy="661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03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Гифка резонанс, пример,  gif картинки,  гиф анимация скачать бесплатно 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163" y="632369"/>
            <a:ext cx="9682443" cy="6004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99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542381" y="54497"/>
            <a:ext cx="71294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Наприклад, настінний годинник з маятником або наручний механічний годинник - це </a:t>
            </a:r>
            <a:r>
              <a:rPr lang="uk-UA" sz="2400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механічні автоколивальні системи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6" name="Picture 2" descr="C:\Documents and Settings\Admin\Рабочий стол\Новая папка\20060.jpg"/>
          <p:cNvPicPr>
            <a:picLocks noChangeAspect="1" noChangeArrowheads="1"/>
          </p:cNvPicPr>
          <p:nvPr/>
        </p:nvPicPr>
        <p:blipFill rotWithShape="1">
          <a:blip r:embed="rId2"/>
          <a:srcRect b="14168"/>
          <a:stretch/>
        </p:blipFill>
        <p:spPr bwMode="auto">
          <a:xfrm>
            <a:off x="7926385" y="154192"/>
            <a:ext cx="3659734" cy="5723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817307" y="5181332"/>
            <a:ext cx="1822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Маятник у годиннику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01040" y="1340769"/>
            <a:ext cx="69653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AutoNum type="arabicParenBoth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Відхиляємо маятник годинника на деяку відстань.  Відпускаємо його.  </a:t>
            </a:r>
          </a:p>
          <a:p>
            <a:pPr marL="342900" indent="-342900">
              <a:buAutoNum type="arabicParenBoth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Маятник приводиться в рух відхиляючись </a:t>
            </a:r>
          </a:p>
          <a:p>
            <a:pPr marL="342900" indent="-342900">
              <a:buAutoNum type="arabicParenBoth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передає коливання на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шерстеню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, що в свою чергу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arenBoth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єднана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з тягарцем, який також приводиться в рух.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9142757" y="5345694"/>
            <a:ext cx="357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0167938" y="2076764"/>
            <a:ext cx="285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842951" y="3109118"/>
            <a:ext cx="285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673976" y="3573016"/>
            <a:ext cx="428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Calibri" pitchFamily="34" charset="0"/>
              </a:rPr>
              <a:t>4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6752137" y="1630373"/>
            <a:ext cx="3469721" cy="36654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5553332" y="2076764"/>
            <a:ext cx="4854316" cy="9765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6187440" y="2076764"/>
            <a:ext cx="3568812" cy="3698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346309" y="2668908"/>
            <a:ext cx="2382223" cy="6077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165369" y="4616689"/>
            <a:ext cx="2165837" cy="1451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Джерело енергії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770652" y="4647569"/>
            <a:ext cx="2347177" cy="1396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>
                <a:solidFill>
                  <a:schemeClr val="tx1"/>
                </a:solidFill>
              </a:rPr>
              <a:t>Пристрій, що регулює надходження енергії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5553332" y="4672921"/>
            <a:ext cx="2156557" cy="1395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Коливальна система</a:t>
            </a:r>
          </a:p>
        </p:txBody>
      </p:sp>
      <p:cxnSp>
        <p:nvCxnSpPr>
          <p:cNvPr id="21" name="Прямая со стрелкой 20"/>
          <p:cNvCxnSpPr>
            <a:stCxn id="19" idx="3"/>
            <a:endCxn id="22" idx="1"/>
          </p:cNvCxnSpPr>
          <p:nvPr/>
        </p:nvCxnSpPr>
        <p:spPr>
          <a:xfrm>
            <a:off x="2331206" y="5342501"/>
            <a:ext cx="439446" cy="31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23" idx="1"/>
          </p:cNvCxnSpPr>
          <p:nvPr/>
        </p:nvCxnSpPr>
        <p:spPr>
          <a:xfrm flipV="1">
            <a:off x="5145953" y="5370617"/>
            <a:ext cx="407379" cy="6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Соединительная линия уступом 24"/>
          <p:cNvCxnSpPr>
            <a:stCxn id="23" idx="0"/>
            <a:endCxn id="22" idx="0"/>
          </p:cNvCxnSpPr>
          <p:nvPr/>
        </p:nvCxnSpPr>
        <p:spPr>
          <a:xfrm rot="16200000" flipV="1">
            <a:off x="5275250" y="3316560"/>
            <a:ext cx="25352" cy="2687370"/>
          </a:xfrm>
          <a:prstGeom prst="bentConnector3">
            <a:avLst>
              <a:gd name="adj1" fmla="val 1001704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580974" y="3479005"/>
            <a:ext cx="17310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Зворотній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зв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язок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77593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  <p:bldP spid="10" grpId="0"/>
      <p:bldP spid="11" grpId="0"/>
      <p:bldP spid="19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7004"/>
            <a:ext cx="7504981" cy="653754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4070" y="157004"/>
            <a:ext cx="5020574" cy="619373"/>
          </a:xfrm>
        </p:spPr>
        <p:txBody>
          <a:bodyPr>
            <a:normAutofit fontScale="90000"/>
          </a:bodyPr>
          <a:lstStyle/>
          <a:p>
            <a:r>
              <a:rPr lang="uk-UA" sz="5400" b="1" dirty="0" smtClean="0">
                <a:solidFill>
                  <a:srgbClr val="0070C0"/>
                </a:solidFill>
              </a:rPr>
              <a:t>Автоколивання</a:t>
            </a:r>
            <a:endParaRPr lang="uk-UA" sz="54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http://4.bp.blogspot.com/-5KNFJ-at_vM/VM_PkHvHnvI/AAAAAAAAKMM/YWdvjWKi1cU/s320/Clock-pendulu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925" y="0"/>
            <a:ext cx="2311579" cy="405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-xBBB3zU3Uk/VM_WaVShz2I/AAAAAAAAKMc/lWoqvk5So5Y/s1600/%D0%B0%D0%BD%D0%BA%D0%B5%D1%8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189" y="4728799"/>
            <a:ext cx="4827053" cy="196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304704" y="4007149"/>
            <a:ext cx="29606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Схема храпового </a:t>
            </a:r>
            <a:r>
              <a:rPr lang="ru-RU" dirty="0" err="1" smtClean="0"/>
              <a:t>механізму</a:t>
            </a:r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маятникового </a:t>
            </a:r>
            <a:r>
              <a:rPr lang="ru-RU" dirty="0" err="1" smtClean="0"/>
              <a:t>годинника</a:t>
            </a:r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2552131" y="4531057"/>
            <a:ext cx="136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Джерело енергії</a:t>
            </a:r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4681182" y="5841242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Коливальна система</a:t>
            </a:r>
            <a:endParaRPr lang="uk-UA" dirty="0"/>
          </a:p>
        </p:txBody>
      </p:sp>
      <p:sp>
        <p:nvSpPr>
          <p:cNvPr id="11" name="TextBox 10"/>
          <p:cNvSpPr txBox="1"/>
          <p:nvPr/>
        </p:nvSpPr>
        <p:spPr>
          <a:xfrm>
            <a:off x="5266748" y="1614128"/>
            <a:ext cx="22382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Пристрій, </a:t>
            </a:r>
          </a:p>
          <a:p>
            <a:pPr algn="ctr"/>
            <a:r>
              <a:rPr lang="uk-UA" dirty="0" smtClean="0"/>
              <a:t>що регулює надходження енергії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0522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13" y="144439"/>
            <a:ext cx="11969087" cy="693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441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3457" y="900751"/>
            <a:ext cx="1106833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srgbClr val="FF0000"/>
                </a:solidFill>
              </a:rPr>
              <a:t>Домашнє завдання: </a:t>
            </a:r>
            <a:endParaRPr lang="uk-UA" sz="4800" b="1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uk-UA" sz="3600" dirty="0" smtClean="0"/>
              <a:t> Опрацювати </a:t>
            </a:r>
            <a:r>
              <a:rPr lang="uk-UA" sz="3600"/>
              <a:t>§ </a:t>
            </a:r>
            <a:r>
              <a:rPr lang="uk-UA" sz="3600" smtClean="0"/>
              <a:t>21</a:t>
            </a:r>
            <a:endParaRPr lang="uk-UA" sz="3600" dirty="0" smtClean="0"/>
          </a:p>
          <a:p>
            <a:pPr marL="342900" indent="-342900">
              <a:buAutoNum type="arabicPeriod"/>
            </a:pPr>
            <a:r>
              <a:rPr lang="uk-UA" sz="3600" dirty="0" smtClean="0"/>
              <a:t> Доопрацювати </a:t>
            </a:r>
            <a:r>
              <a:rPr lang="uk-UA" sz="3600" dirty="0"/>
              <a:t>«</a:t>
            </a:r>
            <a:r>
              <a:rPr lang="uk-UA" sz="3600" dirty="0" err="1" smtClean="0"/>
              <a:t>Фішбоун</a:t>
            </a:r>
            <a:r>
              <a:rPr lang="uk-UA" sz="3600" dirty="0" smtClean="0"/>
              <a:t>»</a:t>
            </a:r>
          </a:p>
          <a:p>
            <a:pPr marL="342900" indent="-342900">
              <a:buAutoNum type="arabicPeriod" startAt="3"/>
            </a:pPr>
            <a:r>
              <a:rPr lang="uk-UA" sz="3600" dirty="0" smtClean="0"/>
              <a:t> Творче </a:t>
            </a:r>
            <a:r>
              <a:rPr lang="uk-UA" sz="3600" dirty="0"/>
              <a:t>завдання: підготувати презентацію «Застосування резонансу</a:t>
            </a:r>
            <a:r>
              <a:rPr lang="uk-UA" sz="3600" dirty="0" smtClean="0"/>
              <a:t>»</a:t>
            </a:r>
          </a:p>
          <a:p>
            <a:pPr marL="342900" indent="-342900">
              <a:buAutoNum type="arabicPeriod" startAt="3"/>
            </a:pPr>
            <a:r>
              <a:rPr lang="uk-UA" sz="3600" dirty="0" smtClean="0"/>
              <a:t> Прочитати «Цікаві факти про коливання та резонанс»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358855012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350</Words>
  <Application>Microsoft Office PowerPoint</Application>
  <PresentationFormat>Широкоэкранный</PresentationFormat>
  <Paragraphs>62</Paragraphs>
  <Slides>17</Slides>
  <Notes>1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Wingdings</vt:lpstr>
      <vt:lpstr>Тема Office</vt:lpstr>
      <vt:lpstr>Злови помилку</vt:lpstr>
      <vt:lpstr>Презентация PowerPoint</vt:lpstr>
      <vt:lpstr>Урок №27 </vt:lpstr>
      <vt:lpstr>Очікуванні вміння:</vt:lpstr>
      <vt:lpstr>Коливання, які здійснюються під дією як внутрішніх, так і зовнішніх періодичних сил, називають вимушеними </vt:lpstr>
      <vt:lpstr> «Фішбоун» ( голова –явище, хребет – означення, верхні кістки – позитивна дія, нижні кістки – негативна дія, хвіст – висновок) </vt:lpstr>
      <vt:lpstr>Презентация PowerPoint</vt:lpstr>
      <vt:lpstr>Презентация PowerPoint</vt:lpstr>
      <vt:lpstr>Презентация PowerPoint</vt:lpstr>
      <vt:lpstr>Використання явища  резонансу </vt:lpstr>
      <vt:lpstr>Презентация PowerPoint</vt:lpstr>
      <vt:lpstr>Резонанс на Токомському мосту</vt:lpstr>
      <vt:lpstr>Презентация PowerPoint</vt:lpstr>
      <vt:lpstr>Презентация PowerPoint</vt:lpstr>
      <vt:lpstr>Автоколивання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Злови помилку</dc:title>
  <dc:creator>Пользователь</dc:creator>
  <cp:lastModifiedBy>Пользователь</cp:lastModifiedBy>
  <cp:revision>29</cp:revision>
  <dcterms:created xsi:type="dcterms:W3CDTF">2022-11-13T17:16:20Z</dcterms:created>
  <dcterms:modified xsi:type="dcterms:W3CDTF">2023-03-12T15:22:13Z</dcterms:modified>
</cp:coreProperties>
</file>