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6"/>
  </p:notesMasterIdLst>
  <p:handoutMasterIdLst>
    <p:handoutMasterId r:id="rId27"/>
  </p:handoutMasterIdLst>
  <p:sldIdLst>
    <p:sldId id="274" r:id="rId2"/>
    <p:sldId id="275" r:id="rId3"/>
    <p:sldId id="287" r:id="rId4"/>
    <p:sldId id="276" r:id="rId5"/>
    <p:sldId id="266" r:id="rId6"/>
    <p:sldId id="277" r:id="rId7"/>
    <p:sldId id="283" r:id="rId8"/>
    <p:sldId id="281" r:id="rId9"/>
    <p:sldId id="278" r:id="rId10"/>
    <p:sldId id="279" r:id="rId11"/>
    <p:sldId id="280" r:id="rId12"/>
    <p:sldId id="285" r:id="rId13"/>
    <p:sldId id="286" r:id="rId14"/>
    <p:sldId id="264" r:id="rId15"/>
    <p:sldId id="270" r:id="rId16"/>
    <p:sldId id="271" r:id="rId17"/>
    <p:sldId id="262" r:id="rId18"/>
    <p:sldId id="282" r:id="rId19"/>
    <p:sldId id="263" r:id="rId20"/>
    <p:sldId id="269" r:id="rId21"/>
    <p:sldId id="268" r:id="rId22"/>
    <p:sldId id="272" r:id="rId23"/>
    <p:sldId id="259" r:id="rId24"/>
    <p:sldId id="28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088" autoAdjust="0"/>
    <p:restoredTop sz="94660"/>
  </p:normalViewPr>
  <p:slideViewPr>
    <p:cSldViewPr snapToGrid="0">
      <p:cViewPr varScale="1">
        <p:scale>
          <a:sx n="89" d="100"/>
          <a:sy n="89" d="100"/>
        </p:scale>
        <p:origin x="91" y="2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31459A-C3E4-4D08-B648-9F7E770B548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31093D1-19C8-4E99-88FE-AB8A84FDE4BD}">
      <dgm:prSet custT="1"/>
      <dgm:spPr/>
      <dgm:t>
        <a:bodyPr/>
        <a:lstStyle/>
        <a:p>
          <a:pPr rtl="0"/>
          <a:r>
            <a:rPr lang="uk-UA" sz="3600" b="0" dirty="0"/>
            <a:t>Історія виникнення та розвитку</a:t>
          </a:r>
        </a:p>
      </dgm:t>
    </dgm:pt>
    <dgm:pt modelId="{B3070856-862E-40B1-A62E-0F651A117B84}" type="sibTrans" cxnId="{FD8689D1-8FF8-4940-B6DE-D69CFA4E3C7D}">
      <dgm:prSet/>
      <dgm:spPr/>
      <dgm:t>
        <a:bodyPr/>
        <a:lstStyle/>
        <a:p>
          <a:endParaRPr lang="ru-RU"/>
        </a:p>
      </dgm:t>
    </dgm:pt>
    <dgm:pt modelId="{56DAB236-DE93-46B2-8AED-3C0E275977EE}" type="parTrans" cxnId="{FD8689D1-8FF8-4940-B6DE-D69CFA4E3C7D}">
      <dgm:prSet/>
      <dgm:spPr/>
      <dgm:t>
        <a:bodyPr/>
        <a:lstStyle/>
        <a:p>
          <a:endParaRPr lang="ru-RU"/>
        </a:p>
      </dgm:t>
    </dgm:pt>
    <dgm:pt modelId="{8EEF246D-603A-4F09-B1C6-238A23B7DDD5}" type="pres">
      <dgm:prSet presAssocID="{A231459A-C3E4-4D08-B648-9F7E770B548F}" presName="linear" presStyleCnt="0">
        <dgm:presLayoutVars>
          <dgm:animLvl val="lvl"/>
          <dgm:resizeHandles val="exact"/>
        </dgm:presLayoutVars>
      </dgm:prSet>
      <dgm:spPr/>
    </dgm:pt>
    <dgm:pt modelId="{F7F09A17-164B-414D-ACCD-3A4FFF73187E}" type="pres">
      <dgm:prSet presAssocID="{D31093D1-19C8-4E99-88FE-AB8A84FDE4BD}" presName="parentText" presStyleLbl="node1" presStyleIdx="0" presStyleCnt="1" custLinFactNeighborX="38511" custLinFactNeighborY="-16213">
        <dgm:presLayoutVars>
          <dgm:chMax val="0"/>
          <dgm:bulletEnabled val="1"/>
        </dgm:presLayoutVars>
      </dgm:prSet>
      <dgm:spPr/>
    </dgm:pt>
  </dgm:ptLst>
  <dgm:cxnLst>
    <dgm:cxn modelId="{63286496-E717-4636-99E6-66209C4D1F59}" type="presOf" srcId="{D31093D1-19C8-4E99-88FE-AB8A84FDE4BD}" destId="{F7F09A17-164B-414D-ACCD-3A4FFF73187E}" srcOrd="0" destOrd="0" presId="urn:microsoft.com/office/officeart/2005/8/layout/vList2"/>
    <dgm:cxn modelId="{E6AAC8BD-BFEA-4CF2-AA14-54460F31EF99}" type="presOf" srcId="{A231459A-C3E4-4D08-B648-9F7E770B548F}" destId="{8EEF246D-603A-4F09-B1C6-238A23B7DDD5}" srcOrd="0" destOrd="0" presId="urn:microsoft.com/office/officeart/2005/8/layout/vList2"/>
    <dgm:cxn modelId="{FD8689D1-8FF8-4940-B6DE-D69CFA4E3C7D}" srcId="{A231459A-C3E4-4D08-B648-9F7E770B548F}" destId="{D31093D1-19C8-4E99-88FE-AB8A84FDE4BD}" srcOrd="0" destOrd="0" parTransId="{56DAB236-DE93-46B2-8AED-3C0E275977EE}" sibTransId="{B3070856-862E-40B1-A62E-0F651A117B84}"/>
    <dgm:cxn modelId="{2495D6ED-3182-4FD2-A5BF-8BFB83B262EF}" type="presParOf" srcId="{8EEF246D-603A-4F09-B1C6-238A23B7DDD5}" destId="{F7F09A17-164B-414D-ACCD-3A4FFF7318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31459A-C3E4-4D08-B648-9F7E770B548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31093D1-19C8-4E99-88FE-AB8A84FDE4BD}">
      <dgm:prSet custT="1"/>
      <dgm:spPr/>
      <dgm:t>
        <a:bodyPr/>
        <a:lstStyle/>
        <a:p>
          <a:pPr rtl="0"/>
          <a:r>
            <a:rPr lang="uk-UA" sz="3600" b="0" dirty="0"/>
            <a:t>Історія виникнення та розвитку.  1822-1840 </a:t>
          </a:r>
          <a:r>
            <a:rPr lang="uk-UA" sz="3600" b="0" dirty="0" err="1"/>
            <a:t>рр</a:t>
          </a:r>
          <a:endParaRPr lang="uk-UA" sz="3600" b="0" dirty="0"/>
        </a:p>
      </dgm:t>
    </dgm:pt>
    <dgm:pt modelId="{56DAB236-DE93-46B2-8AED-3C0E275977EE}" type="parTrans" cxnId="{FD8689D1-8FF8-4940-B6DE-D69CFA4E3C7D}">
      <dgm:prSet/>
      <dgm:spPr/>
      <dgm:t>
        <a:bodyPr/>
        <a:lstStyle/>
        <a:p>
          <a:endParaRPr lang="ru-RU"/>
        </a:p>
      </dgm:t>
    </dgm:pt>
    <dgm:pt modelId="{B3070856-862E-40B1-A62E-0F651A117B84}" type="sibTrans" cxnId="{FD8689D1-8FF8-4940-B6DE-D69CFA4E3C7D}">
      <dgm:prSet/>
      <dgm:spPr/>
      <dgm:t>
        <a:bodyPr/>
        <a:lstStyle/>
        <a:p>
          <a:endParaRPr lang="ru-RU"/>
        </a:p>
      </dgm:t>
    </dgm:pt>
    <dgm:pt modelId="{8EEF246D-603A-4F09-B1C6-238A23B7DDD5}" type="pres">
      <dgm:prSet presAssocID="{A231459A-C3E4-4D08-B648-9F7E770B548F}" presName="linear" presStyleCnt="0">
        <dgm:presLayoutVars>
          <dgm:animLvl val="lvl"/>
          <dgm:resizeHandles val="exact"/>
        </dgm:presLayoutVars>
      </dgm:prSet>
      <dgm:spPr/>
    </dgm:pt>
    <dgm:pt modelId="{F7F09A17-164B-414D-ACCD-3A4FFF73187E}" type="pres">
      <dgm:prSet presAssocID="{D31093D1-19C8-4E99-88FE-AB8A84FDE4BD}" presName="parentText" presStyleLbl="node1" presStyleIdx="0" presStyleCnt="1" custLinFactNeighborX="38511" custLinFactNeighborY="-16213">
        <dgm:presLayoutVars>
          <dgm:chMax val="0"/>
          <dgm:bulletEnabled val="1"/>
        </dgm:presLayoutVars>
      </dgm:prSet>
      <dgm:spPr/>
    </dgm:pt>
  </dgm:ptLst>
  <dgm:cxnLst>
    <dgm:cxn modelId="{63286496-E717-4636-99E6-66209C4D1F59}" type="presOf" srcId="{D31093D1-19C8-4E99-88FE-AB8A84FDE4BD}" destId="{F7F09A17-164B-414D-ACCD-3A4FFF73187E}" srcOrd="0" destOrd="0" presId="urn:microsoft.com/office/officeart/2005/8/layout/vList2"/>
    <dgm:cxn modelId="{E6AAC8BD-BFEA-4CF2-AA14-54460F31EF99}" type="presOf" srcId="{A231459A-C3E4-4D08-B648-9F7E770B548F}" destId="{8EEF246D-603A-4F09-B1C6-238A23B7DDD5}" srcOrd="0" destOrd="0" presId="urn:microsoft.com/office/officeart/2005/8/layout/vList2"/>
    <dgm:cxn modelId="{FD8689D1-8FF8-4940-B6DE-D69CFA4E3C7D}" srcId="{A231459A-C3E4-4D08-B648-9F7E770B548F}" destId="{D31093D1-19C8-4E99-88FE-AB8A84FDE4BD}" srcOrd="0" destOrd="0" parTransId="{56DAB236-DE93-46B2-8AED-3C0E275977EE}" sibTransId="{B3070856-862E-40B1-A62E-0F651A117B84}"/>
    <dgm:cxn modelId="{2495D6ED-3182-4FD2-A5BF-8BFB83B262EF}" type="presParOf" srcId="{8EEF246D-603A-4F09-B1C6-238A23B7DDD5}" destId="{F7F09A17-164B-414D-ACCD-3A4FFF7318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31459A-C3E4-4D08-B648-9F7E770B548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31093D1-19C8-4E99-88FE-AB8A84FDE4BD}">
      <dgm:prSet custT="1"/>
      <dgm:spPr/>
      <dgm:t>
        <a:bodyPr/>
        <a:lstStyle/>
        <a:p>
          <a:pPr rtl="0"/>
          <a:r>
            <a:rPr lang="uk-UA" sz="3600" b="0" dirty="0"/>
            <a:t>Історія виникнення та розвитку.  1851-1864 </a:t>
          </a:r>
          <a:r>
            <a:rPr lang="uk-UA" sz="3600" b="0" dirty="0" err="1"/>
            <a:t>рр</a:t>
          </a:r>
          <a:endParaRPr lang="uk-UA" sz="3600" b="0" dirty="0"/>
        </a:p>
      </dgm:t>
    </dgm:pt>
    <dgm:pt modelId="{56DAB236-DE93-46B2-8AED-3C0E275977EE}" type="parTrans" cxnId="{FD8689D1-8FF8-4940-B6DE-D69CFA4E3C7D}">
      <dgm:prSet/>
      <dgm:spPr/>
      <dgm:t>
        <a:bodyPr/>
        <a:lstStyle/>
        <a:p>
          <a:endParaRPr lang="ru-RU"/>
        </a:p>
      </dgm:t>
    </dgm:pt>
    <dgm:pt modelId="{B3070856-862E-40B1-A62E-0F651A117B84}" type="sibTrans" cxnId="{FD8689D1-8FF8-4940-B6DE-D69CFA4E3C7D}">
      <dgm:prSet/>
      <dgm:spPr/>
      <dgm:t>
        <a:bodyPr/>
        <a:lstStyle/>
        <a:p>
          <a:endParaRPr lang="ru-RU"/>
        </a:p>
      </dgm:t>
    </dgm:pt>
    <dgm:pt modelId="{8EEF246D-603A-4F09-B1C6-238A23B7DDD5}" type="pres">
      <dgm:prSet presAssocID="{A231459A-C3E4-4D08-B648-9F7E770B548F}" presName="linear" presStyleCnt="0">
        <dgm:presLayoutVars>
          <dgm:animLvl val="lvl"/>
          <dgm:resizeHandles val="exact"/>
        </dgm:presLayoutVars>
      </dgm:prSet>
      <dgm:spPr/>
    </dgm:pt>
    <dgm:pt modelId="{F7F09A17-164B-414D-ACCD-3A4FFF73187E}" type="pres">
      <dgm:prSet presAssocID="{D31093D1-19C8-4E99-88FE-AB8A84FDE4BD}" presName="parentText" presStyleLbl="node1" presStyleIdx="0" presStyleCnt="1" custLinFactNeighborX="38511" custLinFactNeighborY="-16213">
        <dgm:presLayoutVars>
          <dgm:chMax val="0"/>
          <dgm:bulletEnabled val="1"/>
        </dgm:presLayoutVars>
      </dgm:prSet>
      <dgm:spPr/>
    </dgm:pt>
  </dgm:ptLst>
  <dgm:cxnLst>
    <dgm:cxn modelId="{63286496-E717-4636-99E6-66209C4D1F59}" type="presOf" srcId="{D31093D1-19C8-4E99-88FE-AB8A84FDE4BD}" destId="{F7F09A17-164B-414D-ACCD-3A4FFF73187E}" srcOrd="0" destOrd="0" presId="urn:microsoft.com/office/officeart/2005/8/layout/vList2"/>
    <dgm:cxn modelId="{E6AAC8BD-BFEA-4CF2-AA14-54460F31EF99}" type="presOf" srcId="{A231459A-C3E4-4D08-B648-9F7E770B548F}" destId="{8EEF246D-603A-4F09-B1C6-238A23B7DDD5}" srcOrd="0" destOrd="0" presId="urn:microsoft.com/office/officeart/2005/8/layout/vList2"/>
    <dgm:cxn modelId="{FD8689D1-8FF8-4940-B6DE-D69CFA4E3C7D}" srcId="{A231459A-C3E4-4D08-B648-9F7E770B548F}" destId="{D31093D1-19C8-4E99-88FE-AB8A84FDE4BD}" srcOrd="0" destOrd="0" parTransId="{56DAB236-DE93-46B2-8AED-3C0E275977EE}" sibTransId="{B3070856-862E-40B1-A62E-0F651A117B84}"/>
    <dgm:cxn modelId="{2495D6ED-3182-4FD2-A5BF-8BFB83B262EF}" type="presParOf" srcId="{8EEF246D-603A-4F09-B1C6-238A23B7DDD5}" destId="{F7F09A17-164B-414D-ACCD-3A4FFF7318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31459A-C3E4-4D08-B648-9F7E770B548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31093D1-19C8-4E99-88FE-AB8A84FDE4BD}">
      <dgm:prSet custT="1"/>
      <dgm:spPr/>
      <dgm:t>
        <a:bodyPr/>
        <a:lstStyle/>
        <a:p>
          <a:pPr rtl="0"/>
          <a:r>
            <a:rPr lang="uk-UA" sz="3600" b="0" dirty="0"/>
            <a:t>Історія виникнення та розвитку.  1886-1888 </a:t>
          </a:r>
          <a:r>
            <a:rPr lang="uk-UA" sz="3600" b="0" dirty="0" err="1"/>
            <a:t>рр</a:t>
          </a:r>
          <a:endParaRPr lang="uk-UA" sz="3600" b="0" dirty="0"/>
        </a:p>
      </dgm:t>
    </dgm:pt>
    <dgm:pt modelId="{56DAB236-DE93-46B2-8AED-3C0E275977EE}" type="parTrans" cxnId="{FD8689D1-8FF8-4940-B6DE-D69CFA4E3C7D}">
      <dgm:prSet/>
      <dgm:spPr/>
      <dgm:t>
        <a:bodyPr/>
        <a:lstStyle/>
        <a:p>
          <a:endParaRPr lang="ru-RU"/>
        </a:p>
      </dgm:t>
    </dgm:pt>
    <dgm:pt modelId="{B3070856-862E-40B1-A62E-0F651A117B84}" type="sibTrans" cxnId="{FD8689D1-8FF8-4940-B6DE-D69CFA4E3C7D}">
      <dgm:prSet/>
      <dgm:spPr/>
      <dgm:t>
        <a:bodyPr/>
        <a:lstStyle/>
        <a:p>
          <a:endParaRPr lang="ru-RU"/>
        </a:p>
      </dgm:t>
    </dgm:pt>
    <dgm:pt modelId="{8EEF246D-603A-4F09-B1C6-238A23B7DDD5}" type="pres">
      <dgm:prSet presAssocID="{A231459A-C3E4-4D08-B648-9F7E770B548F}" presName="linear" presStyleCnt="0">
        <dgm:presLayoutVars>
          <dgm:animLvl val="lvl"/>
          <dgm:resizeHandles val="exact"/>
        </dgm:presLayoutVars>
      </dgm:prSet>
      <dgm:spPr/>
    </dgm:pt>
    <dgm:pt modelId="{F7F09A17-164B-414D-ACCD-3A4FFF73187E}" type="pres">
      <dgm:prSet presAssocID="{D31093D1-19C8-4E99-88FE-AB8A84FDE4BD}" presName="parentText" presStyleLbl="node1" presStyleIdx="0" presStyleCnt="1" custLinFactNeighborX="38511" custLinFactNeighborY="-16213">
        <dgm:presLayoutVars>
          <dgm:chMax val="0"/>
          <dgm:bulletEnabled val="1"/>
        </dgm:presLayoutVars>
      </dgm:prSet>
      <dgm:spPr/>
    </dgm:pt>
  </dgm:ptLst>
  <dgm:cxnLst>
    <dgm:cxn modelId="{63286496-E717-4636-99E6-66209C4D1F59}" type="presOf" srcId="{D31093D1-19C8-4E99-88FE-AB8A84FDE4BD}" destId="{F7F09A17-164B-414D-ACCD-3A4FFF73187E}" srcOrd="0" destOrd="0" presId="urn:microsoft.com/office/officeart/2005/8/layout/vList2"/>
    <dgm:cxn modelId="{E6AAC8BD-BFEA-4CF2-AA14-54460F31EF99}" type="presOf" srcId="{A231459A-C3E4-4D08-B648-9F7E770B548F}" destId="{8EEF246D-603A-4F09-B1C6-238A23B7DDD5}" srcOrd="0" destOrd="0" presId="urn:microsoft.com/office/officeart/2005/8/layout/vList2"/>
    <dgm:cxn modelId="{FD8689D1-8FF8-4940-B6DE-D69CFA4E3C7D}" srcId="{A231459A-C3E4-4D08-B648-9F7E770B548F}" destId="{D31093D1-19C8-4E99-88FE-AB8A84FDE4BD}" srcOrd="0" destOrd="0" parTransId="{56DAB236-DE93-46B2-8AED-3C0E275977EE}" sibTransId="{B3070856-862E-40B1-A62E-0F651A117B84}"/>
    <dgm:cxn modelId="{2495D6ED-3182-4FD2-A5BF-8BFB83B262EF}" type="presParOf" srcId="{8EEF246D-603A-4F09-B1C6-238A23B7DDD5}" destId="{F7F09A17-164B-414D-ACCD-3A4FFF7318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F09A17-164B-414D-ACCD-3A4FFF73187E}">
      <dsp:nvSpPr>
        <dsp:cNvPr id="0" name=""/>
        <dsp:cNvSpPr/>
      </dsp:nvSpPr>
      <dsp:spPr>
        <a:xfrm>
          <a:off x="0" y="0"/>
          <a:ext cx="7542075" cy="6392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0" kern="1200" dirty="0"/>
            <a:t>Історія виникнення та розвитку</a:t>
          </a:r>
        </a:p>
      </dsp:txBody>
      <dsp:txXfrm>
        <a:off x="31203" y="31203"/>
        <a:ext cx="7479669" cy="5767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F09A17-164B-414D-ACCD-3A4FFF73187E}">
      <dsp:nvSpPr>
        <dsp:cNvPr id="0" name=""/>
        <dsp:cNvSpPr/>
      </dsp:nvSpPr>
      <dsp:spPr>
        <a:xfrm>
          <a:off x="0" y="0"/>
          <a:ext cx="10238064" cy="6392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0" kern="1200" dirty="0"/>
            <a:t>Історія виникнення та розвитку.  1822-1840 </a:t>
          </a:r>
          <a:r>
            <a:rPr lang="uk-UA" sz="3600" b="0" kern="1200" dirty="0" err="1"/>
            <a:t>рр</a:t>
          </a:r>
          <a:endParaRPr lang="uk-UA" sz="3600" b="0" kern="1200" dirty="0"/>
        </a:p>
      </dsp:txBody>
      <dsp:txXfrm>
        <a:off x="31203" y="31203"/>
        <a:ext cx="10175658" cy="5767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F09A17-164B-414D-ACCD-3A4FFF73187E}">
      <dsp:nvSpPr>
        <dsp:cNvPr id="0" name=""/>
        <dsp:cNvSpPr/>
      </dsp:nvSpPr>
      <dsp:spPr>
        <a:xfrm>
          <a:off x="0" y="0"/>
          <a:ext cx="10238064" cy="6392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0" kern="1200" dirty="0"/>
            <a:t>Історія виникнення та розвитку.  1851-1864 </a:t>
          </a:r>
          <a:r>
            <a:rPr lang="uk-UA" sz="3600" b="0" kern="1200" dirty="0" err="1"/>
            <a:t>рр</a:t>
          </a:r>
          <a:endParaRPr lang="uk-UA" sz="3600" b="0" kern="1200" dirty="0"/>
        </a:p>
      </dsp:txBody>
      <dsp:txXfrm>
        <a:off x="31203" y="31203"/>
        <a:ext cx="10175658" cy="5767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F09A17-164B-414D-ACCD-3A4FFF73187E}">
      <dsp:nvSpPr>
        <dsp:cNvPr id="0" name=""/>
        <dsp:cNvSpPr/>
      </dsp:nvSpPr>
      <dsp:spPr>
        <a:xfrm>
          <a:off x="0" y="0"/>
          <a:ext cx="10238064" cy="6392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0" kern="1200" dirty="0"/>
            <a:t>Історія виникнення та розвитку.  1886-1888 </a:t>
          </a:r>
          <a:r>
            <a:rPr lang="uk-UA" sz="3600" b="0" kern="1200" dirty="0" err="1"/>
            <a:t>рр</a:t>
          </a:r>
          <a:endParaRPr lang="uk-UA" sz="3600" b="0" kern="1200" dirty="0"/>
        </a:p>
      </dsp:txBody>
      <dsp:txXfrm>
        <a:off x="31203" y="31203"/>
        <a:ext cx="10175658" cy="5767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id="{B4164BE0-1A16-F2F5-F440-AB1134F75E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B2E0AF18-19C0-B28A-9974-95BCAA5087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98658E-3BB1-438E-8AA8-21C1D07DAFB6}" type="datetimeFigureOut">
              <a:rPr lang="ru-RU" smtClean="0"/>
              <a:t>25.11.2023</a:t>
            </a:fld>
            <a:endParaRPr lang="ru-RU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3FF36001-C7FE-C9A7-EFD2-C4C4ACC9CC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Новгород-Сіверський ліцей №1.  Бельдяга Олена. 2023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2268B1DC-6891-CCB0-5E23-6E20EBE28A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74713-8372-45D3-9954-634C3B78044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45474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EBCDFA-8D93-4AAC-8B37-C7BD5B0DC5CA}" type="datetimeFigureOut">
              <a:rPr lang="uk-UA" smtClean="0"/>
              <a:t>25.11.2023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CBB49-2E9C-4DA5-8945-DBAD51B867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421345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554EB9-AD07-4C68-B3AE-0E08F27E01EC}" type="slidenum">
              <a:rPr lang="uk-UA" altLang="uk-UA"/>
              <a:pPr/>
              <a:t>7</a:t>
            </a:fld>
            <a:endParaRPr lang="uk-UA" altLang="uk-UA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uk-UA" alt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F62491D-1FAD-35D2-51D2-EBA787D9068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5283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8E3B6-691D-4D2B-A95B-374D3D93033C}" type="datetime1">
              <a:rPr lang="uk-UA" smtClean="0"/>
              <a:t>25.11.2023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4809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96B1-935A-4C87-BBA6-146E80C45CF4}" type="datetime1">
              <a:rPr lang="uk-UA" smtClean="0"/>
              <a:t>25.11.2023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3134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DAAD1-0A75-4284-9F5E-1AEC901DC252}" type="datetime1">
              <a:rPr lang="uk-UA" smtClean="0"/>
              <a:t>25.11.2023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987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9B733-E0C0-4114-9E44-DBA462C66830}" type="datetime1">
              <a:rPr lang="uk-UA" smtClean="0"/>
              <a:t>25.11.2023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8616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92053-786F-45F2-8EBF-8E4B5050036A}" type="datetime1">
              <a:rPr lang="uk-UA" smtClean="0"/>
              <a:t>25.11.2023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2027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33D90-01FF-406D-8383-B423408614ED}" type="datetime1">
              <a:rPr lang="uk-UA" smtClean="0"/>
              <a:t>25.11.2023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7774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D81E-4935-43D7-9653-756368347FD8}" type="datetime1">
              <a:rPr lang="uk-UA" smtClean="0"/>
              <a:t>25.11.2023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6062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0DE71-49D4-4D76-86EF-8CA98BD1C049}" type="datetime1">
              <a:rPr lang="uk-UA" smtClean="0"/>
              <a:t>25.11.2023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7444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8C993-9377-445E-A606-4CA91E4DF8B4}" type="datetime1">
              <a:rPr lang="uk-UA" smtClean="0"/>
              <a:t>25.11.2023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58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96F31-364A-4979-B52E-0A768D7A4E33}" type="datetime1">
              <a:rPr lang="uk-UA" smtClean="0"/>
              <a:t>25.11.2023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4062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99138-296B-40D5-B94B-5D5832919A4C}" type="datetime1">
              <a:rPr lang="uk-UA" smtClean="0"/>
              <a:t>25.11.2023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6397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122239"/>
            <a:ext cx="10972800" cy="6008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4D4D5200-DE8B-4D83-B363-1BC1B485BB26}" type="datetime1">
              <a:rPr lang="uk-UA" altLang="en-US" smtClean="0"/>
              <a:t>25.11.2023</a:t>
            </a:fld>
            <a:endParaRPr lang="uk-UA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ru-RU" altLang="en-US"/>
              <a:t>Новгород-Сіверський ліцей №1.  Бельдяга Олена. 2023</a:t>
            </a:r>
            <a:endParaRPr lang="uk-UA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1BA0279A-00F9-4FC6-BDAD-B0163996BE19}" type="slidenum">
              <a:rPr lang="uk-UA" altLang="en-US"/>
              <a:pPr/>
              <a:t>‹№›</a:t>
            </a:fld>
            <a:endParaRPr lang="uk-UA" altLang="en-US"/>
          </a:p>
        </p:txBody>
      </p:sp>
    </p:spTree>
    <p:extLst>
      <p:ext uri="{BB962C8B-B14F-4D97-AF65-F5344CB8AC3E}">
        <p14:creationId xmlns:p14="http://schemas.microsoft.com/office/powerpoint/2010/main" val="24713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gradFill flip="none" rotWithShape="1">
            <a:gsLst>
              <a:gs pos="7900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9F909-2EB6-496E-A761-F6D2F56A6DE2}" type="datetime1">
              <a:rPr lang="uk-UA" smtClean="0"/>
              <a:t>25.11.2023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E0F2A-4BDB-4BE9-AAD1-FE5DA79882D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847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fif"/><Relationship Id="rId13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g"/><Relationship Id="rId12" Type="http://schemas.openxmlformats.org/officeDocument/2006/relationships/diagramColors" Target="../diagrams/colors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Relationship Id="rId1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0.jpg"/><Relationship Id="rId7" Type="http://schemas.openxmlformats.org/officeDocument/2006/relationships/diagramColors" Target="../diagrams/colors4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1290" y="441076"/>
            <a:ext cx="4991963" cy="1962431"/>
          </a:xfrm>
        </p:spPr>
        <p:txBody>
          <a:bodyPr>
            <a:prstTxWarp prst="textPlain">
              <a:avLst>
                <a:gd name="adj" fmla="val 45439"/>
              </a:avLst>
            </a:prstTxWarp>
          </a:bodyPr>
          <a:lstStyle/>
          <a:p>
            <a:r>
              <a:rPr lang="uk-UA" b="1" cap="none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Радіо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5171" y="2768515"/>
            <a:ext cx="705941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uk-UA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Історія виникнення радіозв’язку</a:t>
            </a:r>
          </a:p>
          <a:p>
            <a:pPr marL="285750" indent="520700"/>
            <a:r>
              <a:rPr lang="uk-UA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Вібратор Герца</a:t>
            </a:r>
          </a:p>
          <a:p>
            <a:pPr marL="285750" indent="520700"/>
            <a:r>
              <a:rPr lang="uk-UA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Радіо Попова</a:t>
            </a:r>
          </a:p>
          <a:p>
            <a:r>
              <a:rPr lang="uk-UA" alt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ІІ.   Принципи радіозв’язку</a:t>
            </a:r>
          </a:p>
          <a:p>
            <a:pPr marL="285750" indent="520700"/>
            <a:r>
              <a:rPr lang="uk-UA" alt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1. Модуляція</a:t>
            </a:r>
          </a:p>
          <a:p>
            <a:pPr marL="285750" indent="520700"/>
            <a:r>
              <a:rPr lang="uk-UA" alt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2. Детектування </a:t>
            </a:r>
          </a:p>
          <a:p>
            <a:r>
              <a:rPr lang="uk-UA" alt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</a:rPr>
              <a:t>ІІІ.   Функції радіомовлення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uk-UA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130" y="0"/>
            <a:ext cx="2562983" cy="22456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80"/>
          <a:stretch/>
        </p:blipFill>
        <p:spPr>
          <a:xfrm>
            <a:off x="5843041" y="3619035"/>
            <a:ext cx="5533451" cy="2115391"/>
          </a:xfrm>
          <a:prstGeom prst="rect">
            <a:avLst/>
          </a:prstGeom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CE45F43-6383-4369-DD7F-F51D6E933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3132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648603043"/>
              </p:ext>
            </p:extLst>
          </p:nvPr>
        </p:nvGraphicFramePr>
        <p:xfrm>
          <a:off x="648472" y="389082"/>
          <a:ext cx="7542075" cy="639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182035" y="1266580"/>
            <a:ext cx="77360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err="1">
                <a:ln w="0"/>
              </a:rPr>
              <a:t>втворення</a:t>
            </a:r>
            <a:r>
              <a:rPr lang="uk-UA" sz="2400" dirty="0">
                <a:ln w="0"/>
              </a:rPr>
              <a:t> електрогенератора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>
                <a:ln w="0"/>
              </a:rPr>
              <a:t>відкриття електромагнітної індукції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>
                <a:ln w="0"/>
              </a:rPr>
              <a:t>дослідним шляхом намагався довести спорідненість електрикою та магнетизмом</a:t>
            </a:r>
            <a:endParaRPr lang="uk-UA" sz="2800" dirty="0">
              <a:ln w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787759" y="1289418"/>
            <a:ext cx="3111887" cy="4694084"/>
            <a:chOff x="8089288" y="1174914"/>
            <a:chExt cx="3171731" cy="4793090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9288" y="1174914"/>
              <a:ext cx="3171731" cy="383898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" name="TextBox 4"/>
            <p:cNvSpPr txBox="1"/>
            <p:nvPr/>
          </p:nvSpPr>
          <p:spPr>
            <a:xfrm>
              <a:off x="8089288" y="5013897"/>
              <a:ext cx="3171731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dirty="0"/>
                <a:t>Майкл Фарадей</a:t>
              </a:r>
            </a:p>
            <a:p>
              <a:pPr algn="ctr"/>
              <a:r>
                <a:rPr lang="uk-UA" sz="2800" dirty="0"/>
                <a:t>(1791-1867) </a:t>
              </a:r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968" y="4692929"/>
            <a:ext cx="1613699" cy="1005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FE50ACE-6D3D-3E57-1D8F-2631522E4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4A380DE7-EE7F-980F-7DB6-7D1EC93C63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9649923"/>
              </p:ext>
            </p:extLst>
          </p:nvPr>
        </p:nvGraphicFramePr>
        <p:xfrm>
          <a:off x="648472" y="389082"/>
          <a:ext cx="10238064" cy="639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6E32900B-A152-4F0C-5172-A09B4A6A1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433" y="3429000"/>
            <a:ext cx="3947963" cy="265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847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036341422"/>
              </p:ext>
            </p:extLst>
          </p:nvPr>
        </p:nvGraphicFramePr>
        <p:xfrm>
          <a:off x="727372" y="200002"/>
          <a:ext cx="10238064" cy="639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054415" y="1266580"/>
            <a:ext cx="7970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>
                <a:ln w="0"/>
              </a:rPr>
              <a:t>1851-1855</a:t>
            </a:r>
            <a:r>
              <a:rPr lang="de-DE" sz="2400" dirty="0">
                <a:ln w="0"/>
              </a:rPr>
              <a:t>pp. </a:t>
            </a:r>
            <a:r>
              <a:rPr lang="uk-UA" sz="2400" dirty="0">
                <a:ln w="0"/>
              </a:rPr>
              <a:t>запропонував концепцію електромагнітного поля</a:t>
            </a:r>
            <a:endParaRPr lang="uk-UA" sz="2800" dirty="0">
              <a:ln w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електромагнітне поле</a:t>
            </a:r>
            <a:r>
              <a:rPr lang="uk-UA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поширюється у вигляді </a:t>
            </a:r>
            <a:r>
              <a:rPr lang="uk-UA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електромагнітних хвиль</a:t>
            </a:r>
            <a:r>
              <a:rPr lang="uk-UA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зі </a:t>
            </a:r>
            <a:r>
              <a:rPr lang="uk-UA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швидкістю</a:t>
            </a:r>
            <a:r>
              <a:rPr lang="uk-UA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uk-UA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світла</a:t>
            </a:r>
            <a:r>
              <a:rPr lang="uk-UA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ґрунтуючись на зв'язку </a:t>
            </a:r>
            <a:r>
              <a:rPr lang="uk-UA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електромагнітних</a:t>
            </a:r>
            <a:r>
              <a:rPr lang="uk-UA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та </a:t>
            </a:r>
            <a:r>
              <a:rPr lang="uk-UA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світлових явищ</a:t>
            </a:r>
            <a:r>
              <a:rPr lang="uk-UA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розробив </a:t>
            </a:r>
            <a:r>
              <a:rPr lang="uk-UA" sz="2400" b="0" i="0" u="none" strike="noStrike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теорію світла</a:t>
            </a:r>
            <a:r>
              <a:rPr lang="uk-UA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uk-UA" sz="2800" dirty="0">
              <a:ln w="0"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9132" y="5013325"/>
            <a:ext cx="31118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/>
              <a:t>Джеймс Максвелл</a:t>
            </a:r>
          </a:p>
          <a:p>
            <a:pPr algn="ctr"/>
            <a:r>
              <a:rPr lang="uk-UA" sz="2800" dirty="0"/>
              <a:t>(1831-1879) 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FE50ACE-6D3D-3E57-1D8F-2631522E4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0FD47B-1D3A-227A-FED2-601363BE6C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131" y="1203385"/>
            <a:ext cx="3111887" cy="3720927"/>
          </a:xfrm>
          <a:prstGeom prst="rect">
            <a:avLst/>
          </a:prstGeom>
        </p:spPr>
      </p:pic>
      <p:pic>
        <p:nvPicPr>
          <p:cNvPr id="1026" name="Picture 2" descr="Електромагнітні хвилі. Властивості електромагнітних хвиль. Досліди Герца |  Тест на 10 запитань. Фізика">
            <a:extLst>
              <a:ext uri="{FF2B5EF4-FFF2-40B4-BE49-F238E27FC236}">
                <a16:creationId xmlns:a16="http://schemas.microsoft.com/office/drawing/2014/main" id="{B8032B1C-A95B-9326-7DEE-835555CE1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195" y="4121573"/>
            <a:ext cx="3860800" cy="203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809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5619" y="4374623"/>
            <a:ext cx="2498166" cy="1008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Генріх Герц</a:t>
            </a:r>
          </a:p>
          <a:p>
            <a:pPr algn="ctr"/>
            <a:r>
              <a:rPr lang="uk-UA" sz="2400" dirty="0"/>
              <a:t>(1857-1894)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208" y="4299752"/>
            <a:ext cx="3084925" cy="187676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" t="3007" r="532" b="4529"/>
          <a:stretch/>
        </p:blipFill>
        <p:spPr>
          <a:xfrm>
            <a:off x="8522898" y="3802569"/>
            <a:ext cx="3113483" cy="2749028"/>
          </a:xfrm>
          <a:prstGeom prst="rect">
            <a:avLst/>
          </a:prstGeom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C5DEFAF8-B6CB-E094-26F2-FB93193D3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Новгород-</a:t>
            </a:r>
            <a:r>
              <a:rPr lang="ru-RU" dirty="0" err="1"/>
              <a:t>Сіверський</a:t>
            </a:r>
            <a:r>
              <a:rPr lang="ru-RU" dirty="0"/>
              <a:t> </a:t>
            </a:r>
            <a:r>
              <a:rPr lang="ru-RU" dirty="0" err="1"/>
              <a:t>ліцей</a:t>
            </a:r>
            <a:r>
              <a:rPr lang="ru-RU" dirty="0"/>
              <a:t> №1.  Бельдяга Олена. 2023</a:t>
            </a:r>
            <a:endParaRPr lang="uk-UA" dirty="0"/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156EA5C4-6586-09D8-0797-67B51E203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6614583"/>
              </p:ext>
            </p:extLst>
          </p:nvPr>
        </p:nvGraphicFramePr>
        <p:xfrm>
          <a:off x="691604" y="236036"/>
          <a:ext cx="10238064" cy="639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074" name="Picture 2" descr="Генрих Герц Рудольф - услуги электромонтажа, строительства и ремонта">
            <a:extLst>
              <a:ext uri="{FF2B5EF4-FFF2-40B4-BE49-F238E27FC236}">
                <a16:creationId xmlns:a16="http://schemas.microsoft.com/office/drawing/2014/main" id="{376883B3-61BB-0816-4DAC-A524920CB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19" y="1096055"/>
            <a:ext cx="2725614" cy="329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B713CF5-4A40-637D-3002-B221B02E9EA1}"/>
              </a:ext>
            </a:extLst>
          </p:cNvPr>
          <p:cNvSpPr txBox="1"/>
          <p:nvPr/>
        </p:nvSpPr>
        <p:spPr>
          <a:xfrm>
            <a:off x="3422275" y="1138602"/>
            <a:ext cx="796754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Дослідами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іскрою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від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електричного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розряду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довів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хвилі Максвелла «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синхронні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» (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справедливість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теорії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Максвелла,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швидкість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поширення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радіохвиль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дорівнює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швидкості світла);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можна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передавати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енергію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електричного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магнітного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поля без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дротів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tx1"/>
                </a:solidFill>
              </a:rPr>
              <a:t>експериментально </a:t>
            </a:r>
            <a:r>
              <a:rPr lang="ru-RU" sz="2400" dirty="0" err="1">
                <a:ln w="0"/>
                <a:solidFill>
                  <a:schemeClr val="tx1"/>
                </a:solidFill>
              </a:rPr>
              <a:t>встановив</a:t>
            </a:r>
            <a:r>
              <a:rPr lang="ru-RU" sz="2400" dirty="0">
                <a:ln w="0"/>
                <a:solidFill>
                  <a:schemeClr val="tx1"/>
                </a:solidFill>
              </a:rPr>
              <a:t>, </a:t>
            </a:r>
            <a:r>
              <a:rPr lang="ru-RU" sz="2400" dirty="0" err="1">
                <a:ln w="0"/>
                <a:solidFill>
                  <a:schemeClr val="tx1"/>
                </a:solidFill>
              </a:rPr>
              <a:t>що</a:t>
            </a:r>
            <a:r>
              <a:rPr lang="ru-RU" sz="2400" dirty="0">
                <a:ln w="0"/>
                <a:solidFill>
                  <a:schemeClr val="tx1"/>
                </a:solidFill>
              </a:rPr>
              <a:t> ем-</a:t>
            </a:r>
            <a:r>
              <a:rPr lang="ru-RU" sz="2400" dirty="0" err="1">
                <a:ln w="0"/>
                <a:solidFill>
                  <a:schemeClr val="tx1"/>
                </a:solidFill>
              </a:rPr>
              <a:t>хвиля</a:t>
            </a:r>
            <a:r>
              <a:rPr lang="ru-RU" sz="2400" dirty="0">
                <a:ln w="0"/>
                <a:solidFill>
                  <a:schemeClr val="tx1"/>
                </a:solidFill>
              </a:rPr>
              <a:t> підлягає законам </a:t>
            </a:r>
            <a:r>
              <a:rPr lang="ru-RU" sz="2400" dirty="0" err="1">
                <a:ln w="0"/>
                <a:solidFill>
                  <a:schemeClr val="tx1"/>
                </a:solidFill>
              </a:rPr>
              <a:t>геометричної</a:t>
            </a:r>
            <a:r>
              <a:rPr lang="ru-RU" sz="2400" dirty="0">
                <a:ln w="0"/>
                <a:solidFill>
                  <a:schemeClr val="tx1"/>
                </a:solidFill>
              </a:rPr>
              <a:t> оптики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477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10961" y="327212"/>
            <a:ext cx="10708943" cy="82442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dirty="0" err="1">
                <a:solidFill>
                  <a:schemeClr val="bg1"/>
                </a:solidFill>
              </a:rPr>
              <a:t>Вібратор</a:t>
            </a:r>
            <a:r>
              <a:rPr lang="ru-RU" sz="4000" dirty="0">
                <a:solidFill>
                  <a:schemeClr val="bg1"/>
                </a:solidFill>
              </a:rPr>
              <a:t> Герца. </a:t>
            </a:r>
            <a:r>
              <a:rPr lang="ru-RU" sz="4000" dirty="0" err="1">
                <a:solidFill>
                  <a:schemeClr val="bg1"/>
                </a:solidFill>
              </a:rPr>
              <a:t>Відкритий</a:t>
            </a:r>
            <a:r>
              <a:rPr lang="ru-RU" sz="4000" dirty="0">
                <a:solidFill>
                  <a:schemeClr val="bg1"/>
                </a:solidFill>
              </a:rPr>
              <a:t> </a:t>
            </a:r>
            <a:r>
              <a:rPr lang="ru-RU" sz="4000" dirty="0" err="1">
                <a:solidFill>
                  <a:schemeClr val="bg1"/>
                </a:solidFill>
              </a:rPr>
              <a:t>коливальний</a:t>
            </a:r>
            <a:r>
              <a:rPr lang="ru-RU" sz="4000" dirty="0">
                <a:solidFill>
                  <a:schemeClr val="bg1"/>
                </a:solidFill>
              </a:rPr>
              <a:t> контур</a:t>
            </a:r>
            <a:endParaRPr lang="uk-UA" sz="4000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67"/>
          <a:stretch/>
        </p:blipFill>
        <p:spPr>
          <a:xfrm>
            <a:off x="310961" y="3336638"/>
            <a:ext cx="8159005" cy="1955663"/>
          </a:xfrm>
        </p:spPr>
      </p:pic>
      <p:sp>
        <p:nvSpPr>
          <p:cNvPr id="8" name="Прямоугольник 7"/>
          <p:cNvSpPr/>
          <p:nvPr/>
        </p:nvSpPr>
        <p:spPr>
          <a:xfrm>
            <a:off x="624290" y="5458035"/>
            <a:ext cx="91157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Пристрій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здатний</a:t>
            </a:r>
            <a:r>
              <a:rPr lang="ru-RU" sz="2400" dirty="0"/>
              <a:t> </a:t>
            </a:r>
            <a:r>
              <a:rPr lang="ru-RU" sz="2400" dirty="0" err="1"/>
              <a:t>випромінювати</a:t>
            </a:r>
            <a:r>
              <a:rPr lang="ru-RU" sz="2400" dirty="0"/>
              <a:t> </a:t>
            </a:r>
            <a:r>
              <a:rPr lang="ru-RU" sz="2400" dirty="0" err="1"/>
              <a:t>електромагнітні</a:t>
            </a:r>
            <a:r>
              <a:rPr lang="ru-RU" sz="2400" dirty="0"/>
              <a:t> хвилі, </a:t>
            </a:r>
          </a:p>
          <a:p>
            <a:r>
              <a:rPr lang="ru-RU" sz="2400" dirty="0"/>
              <a:t>Герц назвав </a:t>
            </a:r>
            <a:r>
              <a:rPr lang="ru-RU" sz="2400" b="1" dirty="0" err="1"/>
              <a:t>антеною</a:t>
            </a:r>
            <a:r>
              <a:rPr lang="ru-RU" sz="2400" dirty="0"/>
              <a:t>,  </a:t>
            </a:r>
            <a:r>
              <a:rPr lang="ru-RU" sz="2400" dirty="0" err="1"/>
              <a:t>що</a:t>
            </a:r>
            <a:r>
              <a:rPr lang="ru-RU" sz="2400" dirty="0"/>
              <a:t> в </a:t>
            </a:r>
            <a:r>
              <a:rPr lang="ru-RU" sz="2400" dirty="0" err="1"/>
              <a:t>перекладі</a:t>
            </a:r>
            <a:r>
              <a:rPr lang="ru-RU" sz="2400" dirty="0"/>
              <a:t> </a:t>
            </a:r>
            <a:r>
              <a:rPr lang="ru-RU" sz="2400" dirty="0" err="1"/>
              <a:t>означає</a:t>
            </a:r>
            <a:r>
              <a:rPr lang="ru-RU" sz="2400" dirty="0"/>
              <a:t> </a:t>
            </a:r>
            <a:r>
              <a:rPr lang="ru-RU" sz="2400" dirty="0" err="1"/>
              <a:t>вуса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Мідні</a:t>
            </a:r>
            <a:r>
              <a:rPr lang="ru-RU" sz="2400" dirty="0"/>
              <a:t> </a:t>
            </a:r>
            <a:r>
              <a:rPr lang="ru-RU" sz="2400" dirty="0" err="1"/>
              <a:t>прути</a:t>
            </a:r>
            <a:r>
              <a:rPr lang="ru-RU" sz="2400" dirty="0"/>
              <a:t>, </a:t>
            </a:r>
            <a:r>
              <a:rPr lang="ru-RU" sz="2400" dirty="0" err="1"/>
              <a:t>латунні</a:t>
            </a:r>
            <a:r>
              <a:rPr lang="ru-RU" sz="2400" dirty="0"/>
              <a:t> кульки</a:t>
            </a:r>
            <a:endParaRPr lang="uk-UA" sz="2400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262215" y="1253907"/>
            <a:ext cx="11405348" cy="153371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ru-RU" sz="3200" dirty="0"/>
              <a:t>Для </a:t>
            </a:r>
            <a:r>
              <a:rPr lang="ru-RU" sz="3200" dirty="0" err="1"/>
              <a:t>утворення</a:t>
            </a:r>
            <a:r>
              <a:rPr lang="ru-RU" sz="3200" dirty="0"/>
              <a:t> </a:t>
            </a:r>
            <a:r>
              <a:rPr lang="ru-RU" sz="3200" dirty="0" err="1"/>
              <a:t>інтенсивних</a:t>
            </a:r>
            <a:r>
              <a:rPr lang="ru-RU" sz="3200" dirty="0"/>
              <a:t> електромагнітних </a:t>
            </a:r>
            <a:r>
              <a:rPr lang="ru-RU" sz="3200" dirty="0" err="1"/>
              <a:t>хвиль</a:t>
            </a:r>
            <a:r>
              <a:rPr lang="ru-RU" sz="3200" dirty="0"/>
              <a:t> </a:t>
            </a:r>
            <a:r>
              <a:rPr lang="ru-RU" sz="3200" dirty="0" err="1"/>
              <a:t>необхідно</a:t>
            </a:r>
            <a:r>
              <a:rPr lang="ru-RU" sz="3200" dirty="0"/>
              <a:t> </a:t>
            </a:r>
            <a:r>
              <a:rPr lang="ru-RU" sz="3200" dirty="0" err="1"/>
              <a:t>створити</a:t>
            </a:r>
            <a:r>
              <a:rPr lang="ru-RU" sz="3200" dirty="0"/>
              <a:t> </a:t>
            </a:r>
            <a:r>
              <a:rPr lang="ru-RU" sz="3200" dirty="0" err="1"/>
              <a:t>електромагнітні</a:t>
            </a:r>
            <a:r>
              <a:rPr lang="ru-RU" sz="3200" dirty="0"/>
              <a:t> </a:t>
            </a:r>
            <a:r>
              <a:rPr lang="ru-RU" sz="3200" dirty="0" err="1"/>
              <a:t>коливання</a:t>
            </a:r>
            <a:r>
              <a:rPr lang="ru-RU" sz="3200" dirty="0"/>
              <a:t> </a:t>
            </a:r>
            <a:r>
              <a:rPr lang="ru-RU" sz="3200" dirty="0" err="1"/>
              <a:t>досить</a:t>
            </a:r>
            <a:r>
              <a:rPr lang="ru-RU" sz="3200" dirty="0"/>
              <a:t> </a:t>
            </a:r>
            <a:r>
              <a:rPr lang="ru-RU" sz="3200" dirty="0" err="1"/>
              <a:t>високої</a:t>
            </a:r>
            <a:r>
              <a:rPr lang="ru-RU" sz="3200" dirty="0"/>
              <a:t> </a:t>
            </a:r>
            <a:r>
              <a:rPr lang="ru-RU" sz="3200" dirty="0" err="1"/>
              <a:t>частоти</a:t>
            </a:r>
            <a:r>
              <a:rPr lang="ru-RU" sz="3200" dirty="0"/>
              <a:t>. </a:t>
            </a:r>
            <a:r>
              <a:rPr lang="ru-RU" sz="3200" dirty="0" err="1"/>
              <a:t>Коливання</a:t>
            </a:r>
            <a:r>
              <a:rPr lang="ru-RU" sz="3200" dirty="0"/>
              <a:t> </a:t>
            </a:r>
            <a:r>
              <a:rPr lang="ru-RU" sz="3200" dirty="0" err="1"/>
              <a:t>високої</a:t>
            </a:r>
            <a:r>
              <a:rPr lang="ru-RU" sz="3200" dirty="0"/>
              <a:t> </a:t>
            </a:r>
            <a:r>
              <a:rPr lang="ru-RU" sz="3200" dirty="0" err="1"/>
              <a:t>частоти</a:t>
            </a:r>
            <a:r>
              <a:rPr lang="ru-RU" sz="3200" dirty="0"/>
              <a:t>, яка </a:t>
            </a:r>
            <a:r>
              <a:rPr lang="ru-RU" sz="3200" dirty="0" err="1"/>
              <a:t>значно</a:t>
            </a:r>
            <a:r>
              <a:rPr lang="ru-RU" sz="3200" dirty="0"/>
              <a:t> </a:t>
            </a:r>
            <a:r>
              <a:rPr lang="ru-RU" sz="3200" dirty="0" err="1"/>
              <a:t>перевищує</a:t>
            </a:r>
            <a:r>
              <a:rPr lang="ru-RU" sz="3200" dirty="0"/>
              <a:t> частоту </a:t>
            </a:r>
            <a:r>
              <a:rPr lang="ru-RU" sz="3200" dirty="0" err="1"/>
              <a:t>промислового</a:t>
            </a:r>
            <a:r>
              <a:rPr lang="ru-RU" sz="3200" dirty="0"/>
              <a:t> струму (50 Гц), </a:t>
            </a:r>
            <a:r>
              <a:rPr lang="ru-RU" sz="3200" dirty="0" err="1"/>
              <a:t>можна</a:t>
            </a:r>
            <a:r>
              <a:rPr lang="ru-RU" sz="3200" dirty="0"/>
              <a:t> </a:t>
            </a:r>
            <a:r>
              <a:rPr lang="ru-RU" sz="3200" dirty="0" err="1"/>
              <a:t>отримати</a:t>
            </a:r>
            <a:r>
              <a:rPr lang="ru-RU" sz="3200" dirty="0"/>
              <a:t> за </a:t>
            </a:r>
            <a:r>
              <a:rPr lang="ru-RU" sz="3200" dirty="0" err="1"/>
              <a:t>допомогою</a:t>
            </a:r>
            <a:r>
              <a:rPr lang="ru-RU" sz="3200" dirty="0"/>
              <a:t> </a:t>
            </a:r>
            <a:r>
              <a:rPr lang="ru-RU" sz="3200" dirty="0" err="1"/>
              <a:t>коливального</a:t>
            </a:r>
            <a:r>
              <a:rPr lang="ru-RU" sz="3200" dirty="0"/>
              <a:t> контуру, частота </a:t>
            </a:r>
            <a:r>
              <a:rPr lang="ru-RU" sz="3200" dirty="0" err="1"/>
              <a:t>власних</a:t>
            </a:r>
            <a:r>
              <a:rPr lang="ru-RU" sz="3200" dirty="0"/>
              <a:t> </a:t>
            </a:r>
            <a:r>
              <a:rPr lang="ru-RU" sz="3200" dirty="0" err="1"/>
              <a:t>коливань</a:t>
            </a:r>
            <a:r>
              <a:rPr lang="ru-RU" sz="3200" dirty="0"/>
              <a:t> </a:t>
            </a:r>
            <a:r>
              <a:rPr lang="ru-RU" sz="3200" dirty="0" err="1"/>
              <a:t>якого</a:t>
            </a:r>
            <a:r>
              <a:rPr lang="ru-RU" sz="3200" dirty="0"/>
              <a:t> буде </a:t>
            </a:r>
            <a:r>
              <a:rPr lang="ru-RU" sz="3200" dirty="0" err="1"/>
              <a:t>тим</a:t>
            </a:r>
            <a:r>
              <a:rPr lang="ru-RU" sz="3200" dirty="0"/>
              <a:t> </a:t>
            </a:r>
            <a:r>
              <a:rPr lang="ru-RU" sz="3200" dirty="0" err="1"/>
              <a:t>більшою</a:t>
            </a:r>
            <a:r>
              <a:rPr lang="ru-RU" sz="3200" dirty="0"/>
              <a:t>, </a:t>
            </a:r>
            <a:r>
              <a:rPr lang="ru-RU" sz="3200" dirty="0" err="1"/>
              <a:t>чим</a:t>
            </a:r>
            <a:r>
              <a:rPr lang="ru-RU" sz="3200" dirty="0"/>
              <a:t> </a:t>
            </a:r>
            <a:r>
              <a:rPr lang="ru-RU" sz="3200" dirty="0" err="1"/>
              <a:t>менша</a:t>
            </a:r>
            <a:r>
              <a:rPr lang="ru-RU" sz="3200" dirty="0"/>
              <a:t> </a:t>
            </a:r>
            <a:r>
              <a:rPr lang="ru-RU" sz="3200" dirty="0" err="1"/>
              <a:t>індуктивність</a:t>
            </a:r>
            <a:r>
              <a:rPr lang="ru-RU" sz="3200" dirty="0"/>
              <a:t> і </a:t>
            </a:r>
            <a:r>
              <a:rPr lang="ru-RU" sz="3200" dirty="0" err="1"/>
              <a:t>ємність</a:t>
            </a:r>
            <a:r>
              <a:rPr lang="ru-RU" sz="3200" dirty="0"/>
              <a:t> конденсатора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1954" y="2749736"/>
            <a:ext cx="3082457" cy="25051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8813" y="5531364"/>
            <a:ext cx="1428750" cy="11049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0422" y="5259406"/>
            <a:ext cx="9742397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/>
              <a:t>Вібратор Герца мав довжину від 2,5 м до 1 м, що відповідало хвилях довжиною від 5 до 2 м, тобто отримані </a:t>
            </a:r>
            <a:r>
              <a:rPr lang="uk-UA" sz="2400" dirty="0" err="1"/>
              <a:t>Герцем</a:t>
            </a:r>
            <a:r>
              <a:rPr lang="uk-UA" sz="2400" dirty="0"/>
              <a:t> хвилі в мільйон разів перевищували по довжині світлові хвилі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03410" y="2397919"/>
            <a:ext cx="9557497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err="1"/>
              <a:t>Діаметр</a:t>
            </a:r>
            <a:r>
              <a:rPr lang="ru-RU" sz="2400" dirty="0"/>
              <a:t> </a:t>
            </a:r>
            <a:r>
              <a:rPr lang="ru-RU" sz="2400" dirty="0" err="1"/>
              <a:t>кільця</a:t>
            </a:r>
            <a:r>
              <a:rPr lang="ru-RU" sz="2400" dirty="0"/>
              <a:t> </a:t>
            </a:r>
            <a:r>
              <a:rPr lang="ru-RU" sz="2400" dirty="0" err="1"/>
              <a:t>приймача</a:t>
            </a:r>
            <a:r>
              <a:rPr lang="ru-RU" sz="2400" dirty="0"/>
              <a:t> </a:t>
            </a:r>
            <a:r>
              <a:rPr lang="ru-RU" sz="2400" dirty="0" err="1"/>
              <a:t>під</a:t>
            </a:r>
            <a:r>
              <a:rPr lang="ru-RU" sz="2400" dirty="0"/>
              <a:t> час </a:t>
            </a:r>
            <a:r>
              <a:rPr lang="ru-RU" sz="2400" dirty="0" err="1"/>
              <a:t>дослідів</a:t>
            </a:r>
            <a:r>
              <a:rPr lang="ru-RU" sz="2400" dirty="0"/>
              <a:t> </a:t>
            </a:r>
            <a:r>
              <a:rPr lang="ru-RU" sz="2400" dirty="0" err="1"/>
              <a:t>зменшився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метра до 7 см.</a:t>
            </a:r>
            <a:endParaRPr lang="uk-UA" sz="2400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9B779B-BA1E-E3A5-3CEC-C54ACBFBF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7857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3298" y="1586143"/>
            <a:ext cx="45621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663" indent="174625">
              <a:buFont typeface="Arial" panose="020B0604020202020204" pitchFamily="34" charset="0"/>
              <a:buChar char="•"/>
            </a:pPr>
            <a:r>
              <a:rPr lang="uk-UA" sz="2800" dirty="0">
                <a:ln w="0"/>
              </a:rPr>
              <a:t>У1894 р. </a:t>
            </a:r>
            <a:r>
              <a:rPr lang="uk-UA" sz="2800" dirty="0" err="1">
                <a:ln w="0"/>
              </a:rPr>
              <a:t>ліверпульський</a:t>
            </a:r>
            <a:r>
              <a:rPr lang="uk-UA" sz="2800" dirty="0">
                <a:ln w="0"/>
              </a:rPr>
              <a:t> професор фізики </a:t>
            </a:r>
            <a:r>
              <a:rPr lang="uk-UA" sz="2800" b="1" dirty="0">
                <a:ln w="0"/>
              </a:rPr>
              <a:t>О. </a:t>
            </a:r>
            <a:r>
              <a:rPr lang="uk-UA" sz="2800" b="1" dirty="0" err="1">
                <a:ln w="0"/>
              </a:rPr>
              <a:t>Лодж</a:t>
            </a:r>
            <a:r>
              <a:rPr lang="uk-UA" sz="2800" b="1" dirty="0">
                <a:ln w="0"/>
              </a:rPr>
              <a:t> </a:t>
            </a:r>
            <a:r>
              <a:rPr lang="uk-UA" sz="2800" dirty="0">
                <a:ln w="0"/>
              </a:rPr>
              <a:t>відтворив досліди Герца, </a:t>
            </a:r>
            <a:r>
              <a:rPr lang="uk-UA" sz="2800" b="1" dirty="0">
                <a:ln w="0"/>
              </a:rPr>
              <a:t>продемонструвавши їх публічно</a:t>
            </a:r>
            <a:r>
              <a:rPr lang="uk-UA" sz="2800" dirty="0">
                <a:ln w="0"/>
              </a:rPr>
              <a:t>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5" t="7035" r="16357" b="8553"/>
          <a:stretch/>
        </p:blipFill>
        <p:spPr>
          <a:xfrm>
            <a:off x="6199094" y="345388"/>
            <a:ext cx="4809013" cy="3470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73415" y="4286995"/>
            <a:ext cx="113500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663" lvl="0">
              <a:buFont typeface="Arial" panose="020B0604020202020204" pitchFamily="34" charset="0"/>
              <a:buChar char="•"/>
            </a:pPr>
            <a:r>
              <a:rPr lang="uk-UA" sz="2800" dirty="0">
                <a:ln w="0"/>
              </a:rPr>
              <a:t>Увів до приймача (для підвищення його чутливості) </a:t>
            </a:r>
            <a:r>
              <a:rPr lang="uk-UA" sz="2800" b="1" dirty="0">
                <a:ln w="0"/>
              </a:rPr>
              <a:t>КОГЕРЕР</a:t>
            </a:r>
            <a:r>
              <a:rPr lang="uk-UA" sz="2800" dirty="0">
                <a:ln w="0"/>
              </a:rPr>
              <a:t>, вмонтувавши його в коло послідовно з електричною батареєю та </a:t>
            </a:r>
            <a:r>
              <a:rPr lang="uk-UA" sz="2800" b="1" dirty="0">
                <a:ln w="0"/>
              </a:rPr>
              <a:t>електричним дзвоником</a:t>
            </a:r>
            <a:r>
              <a:rPr lang="uk-UA" sz="2800" dirty="0">
                <a:ln w="0"/>
              </a:rPr>
              <a:t>, який сигналізував про прийом. </a:t>
            </a:r>
          </a:p>
          <a:p>
            <a:pPr marL="93663" lvl="0">
              <a:buFont typeface="Arial" panose="020B0604020202020204" pitchFamily="34" charset="0"/>
              <a:buChar char="•"/>
            </a:pPr>
            <a:r>
              <a:rPr lang="uk-UA" sz="2800" dirty="0">
                <a:ln w="0"/>
              </a:rPr>
              <a:t>У 1890р. використав також </a:t>
            </a:r>
            <a:r>
              <a:rPr lang="uk-UA" sz="2800" b="1" dirty="0">
                <a:ln w="0"/>
              </a:rPr>
              <a:t>резонансний контур</a:t>
            </a:r>
            <a:r>
              <a:rPr lang="uk-UA" sz="2800" dirty="0">
                <a:ln w="0"/>
              </a:rPr>
              <a:t>, чим забезпечувалася налаштованість приймача на бажану частоту</a:t>
            </a:r>
            <a:r>
              <a:rPr lang="uk-UA" sz="2400" dirty="0">
                <a:ln w="0"/>
              </a:rPr>
              <a:t>. 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61576" y="456128"/>
            <a:ext cx="5937518" cy="6759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4000" dirty="0">
                <a:solidFill>
                  <a:schemeClr val="bg1"/>
                </a:solidFill>
              </a:rPr>
              <a:t>Історія радіозв'язку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F9056563-8B64-DA11-BEC7-7254CB452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1781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63003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3567" y="289358"/>
            <a:ext cx="2362200" cy="3200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752600" y="4267201"/>
            <a:ext cx="175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uk-UA" altLang="uk-UA"/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759770" y="3721156"/>
            <a:ext cx="215009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uk-UA" altLang="uk-UA" sz="2000" dirty="0" err="1"/>
              <a:t>Т.Едісон</a:t>
            </a:r>
            <a:r>
              <a:rPr lang="uk-UA" altLang="uk-UA" sz="2000" dirty="0"/>
              <a:t> зробив перші спроби здійснити радіозв'язок.</a:t>
            </a:r>
          </a:p>
        </p:txBody>
      </p:sp>
      <p:pic>
        <p:nvPicPr>
          <p:cNvPr id="51210" name="Picture 10" descr="230px-Crookes_Willia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830" y="296360"/>
            <a:ext cx="2352106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9493830" y="3818306"/>
            <a:ext cx="25908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altLang="uk-UA" sz="2000" dirty="0"/>
              <a:t>В. </a:t>
            </a:r>
            <a:r>
              <a:rPr lang="uk-UA" altLang="uk-UA" sz="2000" dirty="0" err="1"/>
              <a:t>Круксом</a:t>
            </a:r>
            <a:r>
              <a:rPr lang="uk-UA" altLang="uk-UA" sz="2000" dirty="0"/>
              <a:t> були детально описані можливості і основні принципи радіозв'язку</a:t>
            </a:r>
          </a:p>
        </p:txBody>
      </p:sp>
      <p:pic>
        <p:nvPicPr>
          <p:cNvPr id="10" name="Picture 5" descr="250px-Popov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57481" y="271999"/>
            <a:ext cx="2564073" cy="329234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3268" y="289358"/>
            <a:ext cx="2520216" cy="3340752"/>
          </a:xfrm>
          <a:prstGeom prst="rect">
            <a:avLst/>
          </a:prstGeom>
        </p:spPr>
      </p:pic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3371378" y="3861531"/>
            <a:ext cx="573210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uk-UA" sz="2400" b="1" dirty="0" err="1">
                <a:latin typeface="+mj-lt"/>
              </a:rPr>
              <a:t>Загальноприйнятою</a:t>
            </a:r>
            <a:r>
              <a:rPr lang="ru-RU" altLang="uk-UA" sz="2400" b="1" dirty="0">
                <a:latin typeface="+mj-lt"/>
              </a:rPr>
              <a:t> в </a:t>
            </a:r>
            <a:r>
              <a:rPr lang="ru-RU" altLang="uk-UA" sz="2400" b="1" dirty="0" err="1">
                <a:latin typeface="+mj-lt"/>
              </a:rPr>
              <a:t>світі</a:t>
            </a:r>
            <a:r>
              <a:rPr lang="ru-RU" altLang="uk-UA" sz="2400" b="1" dirty="0">
                <a:latin typeface="+mj-lt"/>
              </a:rPr>
              <a:t> </a:t>
            </a:r>
            <a:r>
              <a:rPr lang="ru-RU" altLang="uk-UA" sz="2400" b="1" dirty="0" err="1">
                <a:latin typeface="+mj-lt"/>
              </a:rPr>
              <a:t>думкою</a:t>
            </a:r>
            <a:r>
              <a:rPr lang="ru-RU" altLang="uk-UA" sz="2400" b="1" dirty="0">
                <a:latin typeface="+mj-lt"/>
              </a:rPr>
              <a:t> є те </a:t>
            </a:r>
            <a:r>
              <a:rPr lang="ru-RU" altLang="uk-UA" sz="2400" b="1" dirty="0" err="1">
                <a:latin typeface="+mj-lt"/>
              </a:rPr>
              <a:t>що</a:t>
            </a:r>
            <a:r>
              <a:rPr lang="ru-RU" altLang="uk-UA" sz="2400" b="1" dirty="0">
                <a:latin typeface="+mj-lt"/>
              </a:rPr>
              <a:t> і </a:t>
            </a:r>
            <a:r>
              <a:rPr lang="ru-RU" altLang="uk-UA" sz="2400" b="1" dirty="0" err="1">
                <a:latin typeface="+mj-lt"/>
              </a:rPr>
              <a:t>О.Попов</a:t>
            </a:r>
            <a:r>
              <a:rPr lang="ru-RU" altLang="uk-UA" sz="2400" b="1" dirty="0">
                <a:latin typeface="+mj-lt"/>
              </a:rPr>
              <a:t> і </a:t>
            </a:r>
            <a:r>
              <a:rPr lang="ru-RU" altLang="uk-UA" sz="2400" b="1" dirty="0" err="1">
                <a:latin typeface="+mj-lt"/>
              </a:rPr>
              <a:t>Г.Марконі</a:t>
            </a:r>
            <a:r>
              <a:rPr lang="ru-RU" altLang="uk-UA" sz="2400" b="1" dirty="0">
                <a:latin typeface="+mj-lt"/>
              </a:rPr>
              <a:t> проводили </a:t>
            </a:r>
            <a:r>
              <a:rPr lang="ru-RU" altLang="uk-UA" sz="2400" b="1" dirty="0" err="1">
                <a:latin typeface="+mj-lt"/>
              </a:rPr>
              <a:t>свої</a:t>
            </a:r>
            <a:r>
              <a:rPr lang="ru-RU" altLang="uk-UA" sz="2400" b="1" dirty="0">
                <a:latin typeface="+mj-lt"/>
              </a:rPr>
              <a:t> </a:t>
            </a:r>
            <a:r>
              <a:rPr lang="ru-RU" altLang="uk-UA" sz="2400" b="1" dirty="0" err="1">
                <a:latin typeface="+mj-lt"/>
              </a:rPr>
              <a:t>досліди</a:t>
            </a:r>
            <a:r>
              <a:rPr lang="ru-RU" altLang="uk-UA" sz="2400" b="1" dirty="0">
                <a:latin typeface="+mj-lt"/>
              </a:rPr>
              <a:t> </a:t>
            </a:r>
            <a:r>
              <a:rPr lang="ru-RU" altLang="uk-UA" sz="2400" b="1" dirty="0" err="1">
                <a:latin typeface="+mj-lt"/>
              </a:rPr>
              <a:t>одночасно</a:t>
            </a:r>
            <a:r>
              <a:rPr lang="ru-RU" altLang="uk-UA" sz="2400" b="1" dirty="0">
                <a:latin typeface="+mj-lt"/>
              </a:rPr>
              <a:t> і </a:t>
            </a:r>
            <a:r>
              <a:rPr lang="ru-RU" altLang="uk-UA" sz="2400" b="1" dirty="0" err="1">
                <a:latin typeface="+mj-lt"/>
              </a:rPr>
              <a:t>незалежно</a:t>
            </a:r>
            <a:r>
              <a:rPr lang="ru-RU" altLang="uk-UA" sz="2400" b="1" dirty="0">
                <a:latin typeface="+mj-lt"/>
              </a:rPr>
              <a:t> один </a:t>
            </a:r>
            <a:r>
              <a:rPr lang="ru-RU" altLang="uk-UA" sz="2400" b="1" dirty="0" err="1">
                <a:latin typeface="+mj-lt"/>
              </a:rPr>
              <a:t>від</a:t>
            </a:r>
            <a:r>
              <a:rPr lang="ru-RU" altLang="uk-UA" sz="2400" b="1" dirty="0">
                <a:latin typeface="+mj-lt"/>
              </a:rPr>
              <a:t> одного</a:t>
            </a:r>
            <a:endParaRPr lang="uk-UA" altLang="uk-UA" sz="2400" b="1" dirty="0">
              <a:latin typeface="+mj-lt"/>
            </a:endParaRPr>
          </a:p>
        </p:txBody>
      </p:sp>
      <p:pic>
        <p:nvPicPr>
          <p:cNvPr id="14" name="Picture 9" descr="98091-CHAPT170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11600" b="9082"/>
          <a:stretch/>
        </p:blipFill>
        <p:spPr bwMode="auto">
          <a:xfrm>
            <a:off x="733567" y="5169434"/>
            <a:ext cx="2367885" cy="154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05200" y="5518921"/>
            <a:ext cx="84745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chemeClr val="tx2">
                    <a:lumMod val="50000"/>
                  </a:schemeClr>
                </a:solidFill>
              </a:rPr>
              <a:t>У 1893 р. сербський вчений </a:t>
            </a:r>
            <a:r>
              <a:rPr lang="uk-UA" sz="2400" dirty="0" err="1">
                <a:solidFill>
                  <a:schemeClr val="tx2">
                    <a:lumMod val="50000"/>
                  </a:schemeClr>
                </a:solidFill>
              </a:rPr>
              <a:t>Нікола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</a:rPr>
              <a:t> Тесла запатентував радіопередавач. Його пріоритет перед Г. </a:t>
            </a:r>
            <a:r>
              <a:rPr lang="uk-UA" sz="2400" dirty="0" err="1">
                <a:solidFill>
                  <a:schemeClr val="tx2">
                    <a:lumMod val="50000"/>
                  </a:schemeClr>
                </a:solidFill>
              </a:rPr>
              <a:t>Марконі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</a:rPr>
              <a:t> визнаний судом у 1943 р.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4390216" y="3194363"/>
            <a:ext cx="3886200" cy="57943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altLang="uk-UA" sz="3200" b="1" dirty="0"/>
              <a:t>“ Батьки ”  радіо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614D2172-881A-85B7-7F5A-E6A259293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/>
              <a:t>Новгород-Сіверський ліцей №1.  Бельдяга Олена. 2023</a:t>
            </a:r>
            <a:endParaRPr lang="uk-UA" altLang="en-US"/>
          </a:p>
        </p:txBody>
      </p:sp>
    </p:spTree>
    <p:extLst>
      <p:ext uri="{BB962C8B-B14F-4D97-AF65-F5344CB8AC3E}">
        <p14:creationId xmlns:p14="http://schemas.microsoft.com/office/powerpoint/2010/main" val="1717269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2138" y="4617251"/>
            <a:ext cx="113958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7 травня 1895 р. зробив доповідь на зібранні Російського фізико-хімічного товариства в Петербурзі та продемонстрував </a:t>
            </a:r>
            <a:r>
              <a:rPr lang="uk-UA" sz="2400" dirty="0">
                <a:ln w="0"/>
              </a:rPr>
              <a:t>сеанс радіозв'язку з передачею коротких і тривалих сигналів. </a:t>
            </a:r>
          </a:p>
          <a:p>
            <a:r>
              <a:rPr lang="uk-UA" sz="2400" dirty="0">
                <a:ln w="0"/>
              </a:rPr>
              <a:t>Його приймач з антеною у вигляді вертикальної дротини завдовжки 2,5 м приймав сигнали на відстані 64 м від генератора Герца, про що сповіщав електричний дзвоник. </a:t>
            </a:r>
            <a:endParaRPr lang="uk-UA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083" y="456128"/>
            <a:ext cx="6740045" cy="35836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20" y="1492236"/>
            <a:ext cx="3763865" cy="2187324"/>
          </a:xfrm>
          <a:prstGeom prst="rect">
            <a:avLst/>
          </a:prstGeom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61576" y="456128"/>
            <a:ext cx="4938221" cy="6759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4000" dirty="0">
                <a:solidFill>
                  <a:schemeClr val="bg1"/>
                </a:solidFill>
              </a:rPr>
              <a:t>Історія радіозв'язку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3A3BE4B-B675-A83D-64F8-DDB1FC5C8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838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8943" y="4719672"/>
            <a:ext cx="117079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n w="0"/>
              </a:rPr>
              <a:t>При надходженні сигналу до приймача активно спрацьовував електричний дзвоник, з'єднавшись з електричним реле в колі когерера: якір дзвоника вдаряв по його чашці,  таким чином повідомляв про надходження сигналу, а при </a:t>
            </a:r>
            <a:r>
              <a:rPr lang="uk-UA" sz="2400" dirty="0" err="1">
                <a:ln w="0"/>
              </a:rPr>
              <a:t>зворотньому</a:t>
            </a:r>
            <a:r>
              <a:rPr lang="uk-UA" sz="2400" dirty="0">
                <a:ln w="0"/>
              </a:rPr>
              <a:t> ході якір струшував когерер, і в такий спосіб забезпечувалася готовність кола до приймання наступного сигналу</a:t>
            </a:r>
            <a:r>
              <a:rPr lang="uk-UA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6715" y="329985"/>
            <a:ext cx="5334002" cy="43896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768" y="1132060"/>
            <a:ext cx="4468755" cy="3407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68943" y="276475"/>
            <a:ext cx="5937518" cy="6759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4000" dirty="0">
                <a:solidFill>
                  <a:schemeClr val="bg1"/>
                </a:solidFill>
              </a:rPr>
              <a:t>Радіоприймач Попова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8B6AAB4-63D7-BF09-BFFD-6B8C01471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175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60083" y="5015753"/>
            <a:ext cx="11451033" cy="161364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err="1"/>
              <a:t>Апаратура</a:t>
            </a:r>
            <a:r>
              <a:rPr lang="ru-RU" sz="2000" dirty="0"/>
              <a:t> О. Попова стала </a:t>
            </a:r>
            <a:r>
              <a:rPr lang="ru-RU" sz="2000" dirty="0" err="1"/>
              <a:t>використовуватися</a:t>
            </a:r>
            <a:r>
              <a:rPr lang="ru-RU" sz="2000" dirty="0"/>
              <a:t> 1897 р. на </a:t>
            </a:r>
            <a:r>
              <a:rPr lang="ru-RU" sz="2000" dirty="0" err="1"/>
              <a:t>Балтійському</a:t>
            </a:r>
            <a:r>
              <a:rPr lang="ru-RU" sz="2000" dirty="0"/>
              <a:t> </a:t>
            </a:r>
            <a:r>
              <a:rPr lang="ru-RU" sz="2000" dirty="0" err="1"/>
              <a:t>флоті</a:t>
            </a:r>
            <a:r>
              <a:rPr lang="ru-RU" sz="2000" dirty="0"/>
              <a:t>, для </a:t>
            </a:r>
            <a:r>
              <a:rPr lang="ru-RU" sz="2000" dirty="0" err="1"/>
              <a:t>чого</a:t>
            </a:r>
            <a:r>
              <a:rPr lang="ru-RU" sz="2000" dirty="0"/>
              <a:t> О. Попов</a:t>
            </a:r>
          </a:p>
          <a:p>
            <a:r>
              <a:rPr lang="ru-RU" sz="2000" dirty="0" err="1"/>
              <a:t>виготовив</a:t>
            </a:r>
            <a:r>
              <a:rPr lang="ru-RU" sz="2000" dirty="0"/>
              <a:t> 15 </a:t>
            </a:r>
            <a:r>
              <a:rPr lang="ru-RU" sz="2000" dirty="0" err="1"/>
              <a:t>радіостанцій</a:t>
            </a:r>
            <a:r>
              <a:rPr lang="ru-RU" sz="2000" dirty="0"/>
              <a:t>,</a:t>
            </a:r>
          </a:p>
          <a:p>
            <a:r>
              <a:rPr lang="ru-RU" sz="2000" dirty="0"/>
              <a:t> 1898 р. – на </a:t>
            </a:r>
            <a:r>
              <a:rPr lang="ru-RU" sz="2000" dirty="0" err="1"/>
              <a:t>Чорноморському</a:t>
            </a:r>
            <a:r>
              <a:rPr lang="ru-RU" sz="2000" dirty="0"/>
              <a:t> </a:t>
            </a:r>
            <a:r>
              <a:rPr lang="ru-RU" sz="2000" dirty="0" err="1"/>
              <a:t>флоті</a:t>
            </a:r>
            <a:r>
              <a:rPr lang="ru-RU" sz="2000" dirty="0"/>
              <a:t>, де </a:t>
            </a:r>
            <a:r>
              <a:rPr lang="ru-RU" sz="2000" dirty="0" err="1"/>
              <a:t>була</a:t>
            </a:r>
            <a:r>
              <a:rPr lang="ru-RU" sz="2000" dirty="0"/>
              <a:t> </a:t>
            </a:r>
            <a:r>
              <a:rPr lang="ru-RU" sz="2000" dirty="0" err="1"/>
              <a:t>зафіксована</a:t>
            </a:r>
            <a:r>
              <a:rPr lang="ru-RU" sz="2000" dirty="0"/>
              <a:t> </a:t>
            </a:r>
            <a:r>
              <a:rPr lang="ru-RU" sz="2000" dirty="0" err="1"/>
              <a:t>дальність</a:t>
            </a:r>
            <a:r>
              <a:rPr lang="ru-RU" sz="2000" dirty="0"/>
              <a:t> </a:t>
            </a:r>
            <a:r>
              <a:rPr lang="ru-RU" sz="2000" dirty="0" err="1"/>
              <a:t>зв'язку</a:t>
            </a:r>
            <a:r>
              <a:rPr lang="ru-RU" sz="2000" dirty="0"/>
              <a:t> </a:t>
            </a:r>
            <a:r>
              <a:rPr lang="ru-RU" sz="2000" dirty="0" err="1"/>
              <a:t>між</a:t>
            </a:r>
            <a:r>
              <a:rPr lang="ru-RU" sz="2000" dirty="0"/>
              <a:t> кораблями </a:t>
            </a:r>
            <a:r>
              <a:rPr lang="ru-RU" sz="2000" dirty="0" err="1"/>
              <a:t>під</a:t>
            </a:r>
            <a:r>
              <a:rPr lang="ru-RU" sz="2000" dirty="0"/>
              <a:t> час шторму </a:t>
            </a:r>
            <a:r>
              <a:rPr lang="ru-RU" sz="2000" dirty="0" err="1"/>
              <a:t>понад</a:t>
            </a:r>
            <a:r>
              <a:rPr lang="ru-RU" sz="2000" dirty="0"/>
              <a:t> 50 км.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809" y="530957"/>
            <a:ext cx="5221982" cy="3979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68943" y="276475"/>
            <a:ext cx="5937518" cy="6759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4000" dirty="0">
                <a:solidFill>
                  <a:schemeClr val="bg1"/>
                </a:solidFill>
              </a:rPr>
              <a:t>Радіоприймач Попова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4733" t="3350"/>
          <a:stretch/>
        </p:blipFill>
        <p:spPr>
          <a:xfrm>
            <a:off x="644952" y="1116719"/>
            <a:ext cx="5185500" cy="3497171"/>
          </a:xfrm>
          <a:prstGeom prst="rect">
            <a:avLst/>
          </a:prstGeom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6B5AEDBA-B444-65DB-A9B9-FA4C32EAB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0457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637" y="166681"/>
            <a:ext cx="1571452" cy="1571452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01FF0D8-D957-B79D-972C-3EE279F150BF}"/>
              </a:ext>
            </a:extLst>
          </p:cNvPr>
          <p:cNvSpPr txBox="1">
            <a:spLocks noChangeArrowheads="1"/>
          </p:cNvSpPr>
          <p:nvPr/>
        </p:nvSpPr>
        <p:spPr>
          <a:xfrm>
            <a:off x="268942" y="276475"/>
            <a:ext cx="8409231" cy="6759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4000" dirty="0">
                <a:solidFill>
                  <a:schemeClr val="bg1"/>
                </a:solidFill>
              </a:rPr>
              <a:t>Сучасне використання радіохвиль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E9B33BD-80CC-4499-F18F-83BB8C3D12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81" b="5421"/>
          <a:stretch/>
        </p:blipFill>
        <p:spPr>
          <a:xfrm>
            <a:off x="268942" y="1837426"/>
            <a:ext cx="11195564" cy="4606506"/>
          </a:xfrm>
          <a:prstGeom prst="rect">
            <a:avLst/>
          </a:prstGeom>
        </p:spPr>
      </p:pic>
      <p:sp>
        <p:nvSpPr>
          <p:cNvPr id="10" name="Місце для нижнього колонтитула 9">
            <a:extLst>
              <a:ext uri="{FF2B5EF4-FFF2-40B4-BE49-F238E27FC236}">
                <a16:creationId xmlns:a16="http://schemas.microsoft.com/office/drawing/2014/main" id="{3416AE6B-9718-1C08-CB79-DFDB37FEC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53294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ілка вправо 8"/>
          <p:cNvSpPr/>
          <p:nvPr/>
        </p:nvSpPr>
        <p:spPr>
          <a:xfrm>
            <a:off x="7087864" y="4822041"/>
            <a:ext cx="1143008" cy="500066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Куб 5"/>
          <p:cNvSpPr/>
          <p:nvPr/>
        </p:nvSpPr>
        <p:spPr>
          <a:xfrm>
            <a:off x="8249778" y="4029075"/>
            <a:ext cx="3657600" cy="1643063"/>
          </a:xfrm>
          <a:prstGeom prst="cub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/>
              <a:t>Коливальна система</a:t>
            </a:r>
            <a:endParaRPr lang="ru-RU" sz="20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82084" y="1214439"/>
            <a:ext cx="10972800" cy="16144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Автоколивання – незатухаючі коливання, які підтримуються в системі за рахунок джерела енергії, причому поповнення енергією регулюється самою коливною системою</a:t>
            </a:r>
            <a:endParaRPr lang="ru-RU" dirty="0"/>
          </a:p>
        </p:txBody>
      </p:sp>
      <p:sp>
        <p:nvSpPr>
          <p:cNvPr id="4" name="Куб 3"/>
          <p:cNvSpPr/>
          <p:nvPr/>
        </p:nvSpPr>
        <p:spPr>
          <a:xfrm>
            <a:off x="125237" y="4572011"/>
            <a:ext cx="3333751" cy="1000125"/>
          </a:xfrm>
          <a:prstGeom prst="cub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/>
              <a:t>Джерело енергії</a:t>
            </a:r>
            <a:endParaRPr lang="ru-RU" sz="2000" dirty="0"/>
          </a:p>
        </p:txBody>
      </p:sp>
      <p:sp>
        <p:nvSpPr>
          <p:cNvPr id="8" name="Стрілка вправо 7"/>
          <p:cNvSpPr/>
          <p:nvPr/>
        </p:nvSpPr>
        <p:spPr>
          <a:xfrm>
            <a:off x="3392446" y="4902709"/>
            <a:ext cx="1143008" cy="500066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Куб 4"/>
          <p:cNvSpPr/>
          <p:nvPr/>
        </p:nvSpPr>
        <p:spPr>
          <a:xfrm>
            <a:off x="4554359" y="4905571"/>
            <a:ext cx="2514600" cy="500063"/>
          </a:xfrm>
          <a:prstGeom prst="cub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/>
              <a:t>Клапан</a:t>
            </a:r>
            <a:endParaRPr lang="ru-RU" sz="2000" dirty="0"/>
          </a:p>
        </p:txBody>
      </p:sp>
      <p:sp>
        <p:nvSpPr>
          <p:cNvPr id="11" name="Кругова стрілка 10"/>
          <p:cNvSpPr/>
          <p:nvPr/>
        </p:nvSpPr>
        <p:spPr>
          <a:xfrm rot="20721220" flipH="1">
            <a:off x="5385953" y="3627068"/>
            <a:ext cx="5375881" cy="860544"/>
          </a:xfrm>
          <a:prstGeom prst="uturnArrow">
            <a:avLst>
              <a:gd name="adj1" fmla="val 30790"/>
              <a:gd name="adj2" fmla="val 25000"/>
              <a:gd name="adj3" fmla="val 34180"/>
              <a:gd name="adj4" fmla="val 45481"/>
              <a:gd name="adj5" fmla="val 100000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>
                <a:solidFill>
                  <a:schemeClr val="tx1"/>
                </a:solidFill>
              </a:rPr>
              <a:t>Зворотний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зв’язок</a:t>
            </a:r>
            <a:endParaRPr lang="ru-RU" sz="2400" dirty="0">
              <a:solidFill>
                <a:schemeClr val="tx1"/>
              </a:solidFill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F2B619F-AD60-3A94-57F0-96FD75486158}"/>
              </a:ext>
            </a:extLst>
          </p:cNvPr>
          <p:cNvSpPr txBox="1">
            <a:spLocks noChangeArrowheads="1"/>
          </p:cNvSpPr>
          <p:nvPr/>
        </p:nvSpPr>
        <p:spPr>
          <a:xfrm>
            <a:off x="989163" y="276399"/>
            <a:ext cx="8409231" cy="6759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4000" dirty="0">
                <a:solidFill>
                  <a:schemeClr val="bg1"/>
                </a:solidFill>
              </a:rPr>
              <a:t>Генератор незатухаючих коливань</a:t>
            </a:r>
          </a:p>
        </p:txBody>
      </p:sp>
      <p:sp>
        <p:nvSpPr>
          <p:cNvPr id="13" name="Місце для нижнього колонтитула 12">
            <a:extLst>
              <a:ext uri="{FF2B5EF4-FFF2-40B4-BE49-F238E27FC236}">
                <a16:creationId xmlns:a16="http://schemas.microsoft.com/office/drawing/2014/main" id="{240C9BD2-6DCA-D7CB-F2A7-24E053C2D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413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59192" y="1474273"/>
            <a:ext cx="5653749" cy="5203408"/>
          </a:xfr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19BFFDE3-05D2-77E8-EA29-330FAB7ACC59}"/>
              </a:ext>
            </a:extLst>
          </p:cNvPr>
          <p:cNvSpPr txBox="1">
            <a:spLocks noChangeArrowheads="1"/>
          </p:cNvSpPr>
          <p:nvPr/>
        </p:nvSpPr>
        <p:spPr>
          <a:xfrm>
            <a:off x="138023" y="334002"/>
            <a:ext cx="11593901" cy="10030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uk-UA" sz="4000" dirty="0">
                <a:solidFill>
                  <a:schemeClr val="bg1"/>
                </a:solidFill>
              </a:rPr>
              <a:t>Генератор </a:t>
            </a:r>
            <a:r>
              <a:rPr lang="ru-RU" altLang="uk-UA" sz="4000" dirty="0" err="1">
                <a:solidFill>
                  <a:schemeClr val="bg1"/>
                </a:solidFill>
              </a:rPr>
              <a:t>незатухаючих</a:t>
            </a:r>
            <a:r>
              <a:rPr lang="ru-RU" altLang="uk-UA" sz="4000" dirty="0">
                <a:solidFill>
                  <a:schemeClr val="bg1"/>
                </a:solidFill>
              </a:rPr>
              <a:t> електромагнітних </a:t>
            </a:r>
            <a:r>
              <a:rPr lang="ru-RU" altLang="uk-UA" sz="4000" dirty="0" err="1">
                <a:solidFill>
                  <a:schemeClr val="bg1"/>
                </a:solidFill>
              </a:rPr>
              <a:t>коливань</a:t>
            </a:r>
            <a:r>
              <a:rPr lang="ru-RU" altLang="uk-UA" sz="4000" dirty="0">
                <a:solidFill>
                  <a:schemeClr val="bg1"/>
                </a:solidFill>
              </a:rPr>
              <a:t> на </a:t>
            </a:r>
            <a:r>
              <a:rPr lang="ru-RU" altLang="uk-UA" sz="4000" dirty="0" err="1">
                <a:solidFill>
                  <a:schemeClr val="bg1"/>
                </a:solidFill>
              </a:rPr>
              <a:t>транзисторі</a:t>
            </a:r>
            <a:endParaRPr lang="uk-UA" altLang="uk-UA" sz="4000" dirty="0">
              <a:solidFill>
                <a:schemeClr val="bg1"/>
              </a:solidFill>
            </a:endParaRP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2D3C6AE-76EB-5CC7-BEB7-42DBB85E8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7084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063" y="174057"/>
            <a:ext cx="6968319" cy="83166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4000" dirty="0"/>
              <a:t>Принципи радіозв'язку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934" y="1196788"/>
            <a:ext cx="11416553" cy="3348319"/>
          </a:xfrm>
        </p:spPr>
        <p:txBody>
          <a:bodyPr>
            <a:normAutofit fontScale="85000" lnSpcReduction="10000"/>
          </a:bodyPr>
          <a:lstStyle/>
          <a:p>
            <a:r>
              <a:rPr lang="uk-UA" dirty="0"/>
              <a:t>Змінний електричний струм високої частоти, який створюють в антені передавача, викликає в просторі навколо антени електромагнітні хвилі високої частоти. Коли хвилі досягають антени приймача, вони індукують в ній змінний струм такої ж частоти, на якій працює передавач. </a:t>
            </a:r>
          </a:p>
          <a:p>
            <a:r>
              <a:rPr lang="uk-UA" dirty="0"/>
              <a:t>Важливим етапом у розвитку радіозв'язку було створення 1913 року генератора </a:t>
            </a:r>
            <a:r>
              <a:rPr lang="uk-UA" dirty="0" err="1"/>
              <a:t>незагасальних</a:t>
            </a:r>
            <a:r>
              <a:rPr lang="uk-UA" dirty="0"/>
              <a:t> електромагнітних коливань, за допомогою якого можна здійснювати надійний і високочастотний </a:t>
            </a:r>
            <a:r>
              <a:rPr lang="uk-UA" u="sng" dirty="0"/>
              <a:t>радіотелефонний зв'язок</a:t>
            </a:r>
            <a:endParaRPr lang="uk-UA" dirty="0"/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8388" y="4087906"/>
            <a:ext cx="2846402" cy="2780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t="14547"/>
          <a:stretch/>
        </p:blipFill>
        <p:spPr>
          <a:xfrm>
            <a:off x="5806760" y="4139120"/>
            <a:ext cx="2998389" cy="2729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1663B37-0F25-68AE-D04F-79592A83C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8226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09282" y="1870643"/>
            <a:ext cx="6952129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0" algn="just">
              <a:buNone/>
            </a:pP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Звукові коливання за допомогою мікрофона перетворюються в електричні коливання, які потрапляють у підсилювач низької (звукової) чистоти. </a:t>
            </a:r>
          </a:p>
          <a:p>
            <a:pPr marL="0" lvl="0" algn="just">
              <a:buNone/>
            </a:pP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Коливання, утворені голосом людини,— це низькі частоти від 75 до 3000 </a:t>
            </a:r>
            <a:r>
              <a:rPr kumimoji="0" lang="uk-UA" altLang="uk-UA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Гц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</a:t>
            </a:r>
            <a:r>
              <a:rPr lang="uk-UA" altLang="uk-UA" sz="2400" dirty="0">
                <a:solidFill>
                  <a:srgbClr val="000000"/>
                </a:solidFill>
                <a:latin typeface="+mn-lt"/>
              </a:rPr>
              <a:t>(</a:t>
            </a:r>
            <a:r>
              <a:rPr lang="uk-UA" altLang="uk-UA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𝛌</a:t>
            </a:r>
            <a:r>
              <a:rPr lang="uk-UA" altLang="uk-UA" sz="2400" dirty="0">
                <a:solidFill>
                  <a:srgbClr val="000000"/>
                </a:solidFill>
                <a:latin typeface="+mn-lt"/>
              </a:rPr>
              <a:t> від 100 км). </a:t>
            </a:r>
          </a:p>
          <a:p>
            <a:pPr marL="0" lvl="0" algn="just">
              <a:buNone/>
            </a:pPr>
            <a:r>
              <a:rPr lang="uk-UA" altLang="uk-UA" sz="2400" dirty="0">
                <a:solidFill>
                  <a:srgbClr val="000000"/>
                </a:solidFill>
                <a:latin typeface="+mn-lt"/>
              </a:rPr>
              <a:t>А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нтени можуть випромінювати електромагнітні хвилі  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𝜈 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&gt; 10</a:t>
            </a:r>
            <a:r>
              <a:rPr kumimoji="0" lang="uk-UA" altLang="uk-UA" sz="24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6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 </a:t>
            </a:r>
            <a:r>
              <a:rPr kumimoji="0" lang="uk-UA" altLang="uk-UA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Гц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(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𝛌 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&lt; 300 м).  </a:t>
            </a:r>
          </a:p>
          <a:p>
            <a:pPr marL="0" lvl="0" algn="just">
              <a:buNone/>
            </a:pP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Тому радіопередавач неодмінно повинен мати генератор високої частоти та підсилювач генерованих коливань </a:t>
            </a:r>
            <a:endParaRPr kumimoji="0" lang="uk-UA" alt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1928" y="3266105"/>
            <a:ext cx="3202474" cy="3128854"/>
          </a:xfrm>
          <a:prstGeom prst="rect">
            <a:avLst/>
          </a:prstGeom>
        </p:spPr>
      </p:pic>
      <p:pic>
        <p:nvPicPr>
          <p:cNvPr id="7" name="Picture 4" descr="http://cs411930.vk.me/v411930601/2802/7lDLzkogUC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928" y="358463"/>
            <a:ext cx="3100732" cy="222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6200633" cy="103804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4000" dirty="0"/>
              <a:t>Принципи радіозв'язку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092A222-55A0-93A0-2A47-E20980821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48968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39422" y="616423"/>
            <a:ext cx="8334076" cy="108954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4000" dirty="0"/>
              <a:t>Принципи радіозв'язку. Модуляція.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68573" y="2348727"/>
            <a:ext cx="6209849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uk-UA" altLang="uk-UA" sz="2000" dirty="0">
                <a:solidFill>
                  <a:srgbClr val="000000"/>
                </a:solidFill>
              </a:rPr>
              <a:t>Модулювання високочастотних коливань низькочастотними: на передавальній станції низькочастотні звукові коливання накладаються на високочастотні.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uk-UA" altLang="uk-UA" sz="2000" dirty="0">
                <a:solidFill>
                  <a:srgbClr val="000000"/>
                </a:solidFill>
              </a:rPr>
              <a:t>Модулювати  можна такі параметри: амплітуду, частоту або фазу випромінюваних хвиль.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Модуляція - </a:t>
            </a:r>
            <a:r>
              <a:rPr lang="ru-RU" sz="2000" dirty="0" err="1"/>
              <a:t>повільний</a:t>
            </a:r>
            <a:r>
              <a:rPr lang="ru-RU" sz="2000" dirty="0"/>
              <a:t> </a:t>
            </a:r>
            <a:r>
              <a:rPr lang="ru-RU" sz="2000" dirty="0" err="1"/>
              <a:t>процес</a:t>
            </a:r>
            <a:r>
              <a:rPr lang="ru-RU" sz="2000" dirty="0"/>
              <a:t> </a:t>
            </a:r>
            <a:r>
              <a:rPr lang="ru-RU" sz="2000" dirty="0" err="1"/>
              <a:t>змін</a:t>
            </a:r>
            <a:r>
              <a:rPr lang="ru-RU" sz="2000" dirty="0"/>
              <a:t> у </a:t>
            </a:r>
            <a:r>
              <a:rPr lang="ru-RU" sz="2000" dirty="0" err="1"/>
              <a:t>високочастотній</a:t>
            </a:r>
            <a:r>
              <a:rPr lang="ru-RU" sz="2000" dirty="0"/>
              <a:t> </a:t>
            </a:r>
            <a:r>
              <a:rPr lang="ru-RU" sz="2000" dirty="0" err="1"/>
              <a:t>системі</a:t>
            </a:r>
            <a:r>
              <a:rPr lang="ru-RU" sz="2000" dirty="0"/>
              <a:t>, за </a:t>
            </a:r>
            <a:r>
              <a:rPr lang="ru-RU" sz="2000" dirty="0" err="1"/>
              <a:t>якого</a:t>
            </a:r>
            <a:r>
              <a:rPr lang="ru-RU" sz="2000" dirty="0"/>
              <a:t> система </a:t>
            </a:r>
            <a:r>
              <a:rPr lang="ru-RU" sz="2000" dirty="0" err="1"/>
              <a:t>встигає</a:t>
            </a:r>
            <a:r>
              <a:rPr lang="ru-RU" sz="2000" dirty="0"/>
              <a:t> </a:t>
            </a:r>
            <a:r>
              <a:rPr lang="ru-RU" sz="2000" dirty="0" err="1"/>
              <a:t>здійснити</a:t>
            </a:r>
            <a:r>
              <a:rPr lang="ru-RU" sz="2000" dirty="0"/>
              <a:t> </a:t>
            </a:r>
            <a:r>
              <a:rPr lang="ru-RU" sz="2000" dirty="0" err="1"/>
              <a:t>багато</a:t>
            </a:r>
            <a:r>
              <a:rPr lang="ru-RU" sz="2000" dirty="0"/>
              <a:t> </a:t>
            </a:r>
            <a:r>
              <a:rPr lang="ru-RU" sz="2000" dirty="0" err="1"/>
              <a:t>високочастотних</a:t>
            </a:r>
            <a:r>
              <a:rPr lang="ru-RU" sz="2000" dirty="0"/>
              <a:t> </a:t>
            </a:r>
            <a:r>
              <a:rPr lang="ru-RU" sz="2000" dirty="0" err="1"/>
              <a:t>коливань</a:t>
            </a:r>
            <a:r>
              <a:rPr lang="ru-RU" sz="2000" dirty="0"/>
              <a:t> до того, як </a:t>
            </a:r>
            <a:r>
              <a:rPr lang="ru-RU" sz="2000" dirty="0" err="1"/>
              <a:t>амплітуда</a:t>
            </a:r>
            <a:r>
              <a:rPr lang="ru-RU" sz="2000" dirty="0"/>
              <a:t> </a:t>
            </a:r>
            <a:r>
              <a:rPr lang="ru-RU" sz="2000" dirty="0" err="1"/>
              <a:t>значно</a:t>
            </a:r>
            <a:r>
              <a:rPr lang="ru-RU" sz="2000" dirty="0"/>
              <a:t> </a:t>
            </a:r>
            <a:r>
              <a:rPr lang="ru-RU" sz="2000" dirty="0" err="1"/>
              <a:t>зміниться</a:t>
            </a:r>
            <a:r>
              <a:rPr lang="ru-RU" sz="2000" dirty="0"/>
              <a:t>.</a:t>
            </a:r>
            <a:r>
              <a:rPr lang="uk-UA" altLang="uk-UA" sz="2000" dirty="0">
                <a:solidFill>
                  <a:srgbClr val="000000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altLang="uk-UA" sz="2000" dirty="0">
                <a:solidFill>
                  <a:srgbClr val="000000"/>
                </a:solidFill>
              </a:rPr>
              <a:t>Амплітудно-модульовані коливання можна збуджувати за допомогою вакуумного чи напівпровідникового тріода</a:t>
            </a:r>
            <a:endParaRPr lang="ru-RU" sz="2000" dirty="0"/>
          </a:p>
          <a:p>
            <a:endParaRPr lang="uk-UA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629290" y="4084555"/>
            <a:ext cx="6989950" cy="23027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  <a:p>
            <a:endParaRPr lang="uk-UA" dirty="0"/>
          </a:p>
        </p:txBody>
      </p:sp>
      <p:pic>
        <p:nvPicPr>
          <p:cNvPr id="10" name="Picture 5" descr="f8e312f05e6a87ea11d3671a15bbf6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7412" y="277586"/>
            <a:ext cx="1948998" cy="213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531" y="2926129"/>
            <a:ext cx="4541860" cy="24180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3054" t="1321" r="29740" b="64304"/>
          <a:stretch/>
        </p:blipFill>
        <p:spPr>
          <a:xfrm>
            <a:off x="339422" y="2572532"/>
            <a:ext cx="1828800" cy="64545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/>
          <a:srcRect t="33693" b="37412"/>
          <a:stretch/>
        </p:blipFill>
        <p:spPr>
          <a:xfrm>
            <a:off x="3339383" y="5011894"/>
            <a:ext cx="2261450" cy="664636"/>
          </a:xfrm>
          <a:prstGeom prst="rect">
            <a:avLst/>
          </a:prstGeom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26C3E64-49FB-1685-2D03-63E32929A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5518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739287" y="501271"/>
            <a:ext cx="10137979" cy="90483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sz="4000" dirty="0"/>
              <a:t>Принципи радіозв'язку. Амплітудна модуляція.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48" y="1954819"/>
            <a:ext cx="2895004" cy="1438275"/>
          </a:xfrm>
        </p:spPr>
      </p:pic>
      <p:sp>
        <p:nvSpPr>
          <p:cNvPr id="5" name="Прямоугольник 4"/>
          <p:cNvSpPr/>
          <p:nvPr/>
        </p:nvSpPr>
        <p:spPr>
          <a:xfrm>
            <a:off x="2747212" y="1590990"/>
            <a:ext cx="3793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- </a:t>
            </a:r>
            <a:r>
              <a:rPr lang="uk-UA" sz="2400" dirty="0"/>
              <a:t>коливання високої частоти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87772" y="3210979"/>
            <a:ext cx="39126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- </a:t>
            </a:r>
            <a:r>
              <a:rPr lang="uk-UA" sz="2400" dirty="0"/>
              <a:t>коливання звукової частоти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02" y="3503016"/>
            <a:ext cx="2952750" cy="14192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46"/>
          <a:stretch/>
        </p:blipFill>
        <p:spPr>
          <a:xfrm>
            <a:off x="826475" y="5019675"/>
            <a:ext cx="2895005" cy="1690407"/>
          </a:xfrm>
          <a:prstGeom prst="rect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7319449" y="1821822"/>
            <a:ext cx="4622342" cy="4701808"/>
            <a:chOff x="8167193" y="2271447"/>
            <a:chExt cx="3810633" cy="3850921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5"/>
            <a:srcRect l="5882" t="2041" r="4491" b="3866"/>
            <a:stretch/>
          </p:blipFill>
          <p:spPr>
            <a:xfrm>
              <a:off x="8167193" y="2271447"/>
              <a:ext cx="3810633" cy="3850921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8595938" y="4589066"/>
              <a:ext cx="338188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uk-UA" dirty="0" err="1"/>
                <a:t>Частотно</a:t>
              </a:r>
              <a:r>
                <a:rPr lang="uk-UA" dirty="0"/>
                <a:t>-модульований сигнал</a:t>
              </a: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800807" y="4509293"/>
            <a:ext cx="47491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- </a:t>
            </a:r>
            <a:r>
              <a:rPr lang="uk-UA" sz="2400" dirty="0"/>
              <a:t>амплітудно-модульований сигнал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4215483F-0212-01F9-6D06-E767227AD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04614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subimage11_10_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5614" y="2947916"/>
            <a:ext cx="1715353" cy="14396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490" y="365125"/>
            <a:ext cx="3944203" cy="94505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dirty="0"/>
              <a:t>Радіозв’язок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9733" y="334521"/>
            <a:ext cx="7573370" cy="2773859"/>
          </a:xfrm>
        </p:spPr>
        <p:txBody>
          <a:bodyPr>
            <a:normAutofit fontScale="85000" lnSpcReduction="10000"/>
          </a:bodyPr>
          <a:lstStyle/>
          <a:p>
            <a:r>
              <a:rPr lang="uk-UA" dirty="0"/>
              <a:t>Для встановлення радіозв'язку треба мати передавальну і приймальну станції.   Принцип радіозв'язку полягає в тому, що струми провідності передавача за допомогою антени перетворюються в струми зміщення (швидкозмінне електричне поле), які поширюються в просторі без провідників. </a:t>
            </a:r>
          </a:p>
        </p:txBody>
      </p:sp>
      <p:pic>
        <p:nvPicPr>
          <p:cNvPr id="5" name="Объект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41"/>
          <a:stretch/>
        </p:blipFill>
        <p:spPr>
          <a:xfrm>
            <a:off x="654436" y="3534768"/>
            <a:ext cx="10148072" cy="279779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83"/>
          <a:stretch/>
        </p:blipFill>
        <p:spPr>
          <a:xfrm>
            <a:off x="1239829" y="1596788"/>
            <a:ext cx="2093688" cy="2333007"/>
          </a:xfrm>
          <a:prstGeom prst="rect">
            <a:avLst/>
          </a:prstGeom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EC712DAB-D07D-E339-EE09-E9CDA27FD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91460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7445991" cy="69939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/>
              <a:t>Радіозв’язок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5936" y="1206436"/>
            <a:ext cx="11540321" cy="1937981"/>
          </a:xfrm>
        </p:spPr>
        <p:txBody>
          <a:bodyPr>
            <a:normAutofit fontScale="85000" lnSpcReduction="20000"/>
          </a:bodyPr>
          <a:lstStyle/>
          <a:p>
            <a:r>
              <a:rPr lang="uk-UA" dirty="0"/>
              <a:t>Для встановлення радіозв'язку треба мати передавальну і приймальну станції.   Принцип радіозв'язку полягає в тому, що струми провідності передавача за допомогою антени перетворюються в струми зміщення (швидкозмінне електричне поле), які поширюються в просторі без провідників.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5113" t="8442" r="1376"/>
          <a:stretch/>
        </p:blipFill>
        <p:spPr>
          <a:xfrm>
            <a:off x="1152098" y="2977164"/>
            <a:ext cx="10312021" cy="3570467"/>
          </a:xfrm>
          <a:prstGeom prst="rect">
            <a:avLst/>
          </a:prstGeom>
        </p:spPr>
      </p:pic>
      <p:pic>
        <p:nvPicPr>
          <p:cNvPr id="6" name="Picture 4" descr="http://i1.ytimg.com/vi/qzz2rJ3_eZg/hq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440720"/>
            <a:ext cx="1435012" cy="101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AB6A519-0977-D115-36FD-30CA75160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4092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7949" y="227154"/>
            <a:ext cx="8434317" cy="95466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sz="3600" dirty="0"/>
              <a:t>Принципи радіозв'язку. Приймальна антена.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60310"/>
            <a:ext cx="7697337" cy="5199797"/>
          </a:xfrm>
        </p:spPr>
        <p:txBody>
          <a:bodyPr>
            <a:normAutofit fontScale="55000" lnSpcReduction="20000"/>
          </a:bodyPr>
          <a:lstStyle/>
          <a:p>
            <a:r>
              <a:rPr lang="uk-UA" dirty="0"/>
              <a:t>Завдання будь-якого приймача - приймання потрібної </a:t>
            </a:r>
            <a:r>
              <a:rPr lang="uk-UA" dirty="0" err="1"/>
              <a:t>промодульованої</a:t>
            </a:r>
            <a:r>
              <a:rPr lang="uk-UA" dirty="0"/>
              <a:t> електромагнітної хвилі, виділення із множини частот тільки частоти тієї радіостанції, яку хочуть чути, виділення із цих коливань звукової частоти і відтворення її.</a:t>
            </a:r>
          </a:p>
          <a:p>
            <a:r>
              <a:rPr lang="uk-UA" dirty="0"/>
              <a:t>Електромагнітні хвилі, що випромінюються антеною радіопередавача, збуджують вимушені коливання вільних електронів у довільному провіднику.</a:t>
            </a:r>
          </a:p>
          <a:p>
            <a:r>
              <a:rPr lang="uk-UA" dirty="0"/>
              <a:t> Для приймання електромагнітних хвиль у найпростішому детекторному радіоприймачі застосовують довгий провід - приймальну антену </a:t>
            </a:r>
            <a:r>
              <a:rPr lang="uk-UA" i="1" dirty="0"/>
              <a:t>1</a:t>
            </a:r>
            <a:r>
              <a:rPr lang="uk-UA" dirty="0"/>
              <a:t>, в якій енергія електромагнітної хвилі перетворюється у змінний високочастотний струм. </a:t>
            </a:r>
          </a:p>
          <a:p>
            <a:r>
              <a:rPr lang="uk-UA" dirty="0"/>
              <a:t>Вимушені коливання в антені збуджуються електромагнітними хвилями всіх радіостанцій. Коливання напруги подаються на коливальний контур </a:t>
            </a:r>
            <a:r>
              <a:rPr lang="uk-UA" i="1" dirty="0"/>
              <a:t>2</a:t>
            </a:r>
            <a:r>
              <a:rPr lang="uk-UA" dirty="0"/>
              <a:t> із змінною власною частотою коливань. Власна частота коливань у контурі приймача змінюється внаслідок зміни електроємності змінного конденсатора. За умови збігу частоти вимушених коливань в антені з власною частотою коливань контуру наступає резонанс, при цьому амплітуда вимушених коливань напруги на пластинах конденсатора контуру досягає максимального значення. </a:t>
            </a:r>
          </a:p>
          <a:p>
            <a:r>
              <a:rPr lang="uk-UA" dirty="0"/>
              <a:t>Таким чином, із великої кількості електромагнітних коливань, збуджених в антені, виділяються коливання потрібної частоти, на якій і працює радіостанція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95"/>
          <a:stretch/>
        </p:blipFill>
        <p:spPr>
          <a:xfrm>
            <a:off x="7370423" y="1856097"/>
            <a:ext cx="4547992" cy="3753132"/>
          </a:xfrm>
          <a:prstGeom prst="rect">
            <a:avLst/>
          </a:prstGeom>
        </p:spPr>
      </p:pic>
      <p:pic>
        <p:nvPicPr>
          <p:cNvPr id="6" name="Picture 12" descr="son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790" y="581735"/>
            <a:ext cx="2714625" cy="1757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radioавп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1700" y="5137530"/>
            <a:ext cx="2081283" cy="156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BFB1224-89D1-2A11-91A9-858073323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50302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235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3600" dirty="0"/>
              <a:t>Принципи радіозв'язку. Демодуляція-детектування.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21" y="1453772"/>
            <a:ext cx="6387153" cy="4930017"/>
          </a:xfrm>
        </p:spPr>
        <p:txBody>
          <a:bodyPr>
            <a:normAutofit lnSpcReduction="10000"/>
          </a:bodyPr>
          <a:lstStyle/>
          <a:p>
            <a:r>
              <a:rPr lang="uk-UA" sz="2400" dirty="0" err="1"/>
              <a:t>Промодульована</a:t>
            </a:r>
            <a:r>
              <a:rPr lang="uk-UA" sz="2400" dirty="0"/>
              <a:t> електромагнітна хвиля відходить від антени передавача і, досягнувши антени приймача, викликає в ній модульовані високочастотні коливання електричного струму. </a:t>
            </a:r>
          </a:p>
          <a:p>
            <a:r>
              <a:rPr lang="ru-RU" sz="2400" dirty="0"/>
              <a:t>У </a:t>
            </a:r>
            <a:r>
              <a:rPr lang="ru-RU" sz="2400" dirty="0" err="1"/>
              <a:t>приймачі</a:t>
            </a:r>
            <a:r>
              <a:rPr lang="ru-RU" sz="2400" dirty="0"/>
              <a:t> з </a:t>
            </a:r>
            <a:r>
              <a:rPr lang="ru-RU" sz="2400" dirty="0" err="1"/>
              <a:t>модульованих</a:t>
            </a:r>
            <a:r>
              <a:rPr lang="ru-RU" sz="2400" dirty="0"/>
              <a:t> </a:t>
            </a:r>
            <a:r>
              <a:rPr lang="ru-RU" sz="2400" dirty="0" err="1"/>
              <a:t>коливань</a:t>
            </a:r>
            <a:r>
              <a:rPr lang="ru-RU" sz="2400" dirty="0"/>
              <a:t> </a:t>
            </a:r>
            <a:r>
              <a:rPr lang="ru-RU" sz="2400" dirty="0" err="1"/>
              <a:t>високої</a:t>
            </a:r>
            <a:r>
              <a:rPr lang="ru-RU" sz="2400" dirty="0"/>
              <a:t> </a:t>
            </a:r>
            <a:r>
              <a:rPr lang="ru-RU" sz="2400" dirty="0" err="1"/>
              <a:t>частоти</a:t>
            </a:r>
            <a:r>
              <a:rPr lang="ru-RU" sz="2400" dirty="0"/>
              <a:t> </a:t>
            </a:r>
            <a:r>
              <a:rPr lang="ru-RU" sz="2400" dirty="0" err="1"/>
              <a:t>виділяють</a:t>
            </a:r>
            <a:r>
              <a:rPr lang="ru-RU" sz="2400" dirty="0"/>
              <a:t> </a:t>
            </a:r>
            <a:r>
              <a:rPr lang="ru-RU" sz="2400" dirty="0" err="1"/>
              <a:t>низькочастотні</a:t>
            </a:r>
            <a:r>
              <a:rPr lang="ru-RU" sz="2400" dirty="0"/>
              <a:t> </a:t>
            </a:r>
            <a:r>
              <a:rPr lang="ru-RU" sz="2400" dirty="0" err="1"/>
              <a:t>коливання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Такий</a:t>
            </a:r>
            <a:r>
              <a:rPr lang="ru-RU" sz="2400" dirty="0"/>
              <a:t> </a:t>
            </a:r>
            <a:r>
              <a:rPr lang="ru-RU" sz="2400" dirty="0" err="1"/>
              <a:t>процес</a:t>
            </a:r>
            <a:r>
              <a:rPr lang="ru-RU" sz="2400" dirty="0"/>
              <a:t> </a:t>
            </a:r>
            <a:r>
              <a:rPr lang="ru-RU" sz="2400" dirty="0" err="1"/>
              <a:t>перетворення</a:t>
            </a:r>
            <a:r>
              <a:rPr lang="ru-RU" sz="2400" dirty="0"/>
              <a:t> сигналу </a:t>
            </a:r>
            <a:r>
              <a:rPr lang="ru-RU" sz="2400" dirty="0" err="1"/>
              <a:t>називають</a:t>
            </a:r>
            <a:r>
              <a:rPr lang="ru-RU" sz="2400" dirty="0"/>
              <a:t> </a:t>
            </a:r>
            <a:r>
              <a:rPr lang="ru-RU" sz="2400" dirty="0" err="1"/>
              <a:t>детектуванням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Отриманий</a:t>
            </a:r>
            <a:r>
              <a:rPr lang="ru-RU" sz="2400" dirty="0"/>
              <a:t> в </a:t>
            </a:r>
            <a:r>
              <a:rPr lang="ru-RU" sz="2400" dirty="0" err="1"/>
              <a:t>результаті</a:t>
            </a:r>
            <a:r>
              <a:rPr lang="ru-RU" sz="2400" dirty="0"/>
              <a:t> </a:t>
            </a:r>
            <a:r>
              <a:rPr lang="ru-RU" sz="2400" dirty="0" err="1"/>
              <a:t>детектування</a:t>
            </a:r>
            <a:r>
              <a:rPr lang="ru-RU" sz="2400" dirty="0"/>
              <a:t> сигнал </a:t>
            </a:r>
            <a:r>
              <a:rPr lang="ru-RU" sz="2400" dirty="0" err="1"/>
              <a:t>відповідає</a:t>
            </a:r>
            <a:r>
              <a:rPr lang="ru-RU" sz="2400" dirty="0"/>
              <a:t> тому звуковому сигналу,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діяв</a:t>
            </a:r>
            <a:r>
              <a:rPr lang="ru-RU" sz="2400" dirty="0"/>
              <a:t> на </a:t>
            </a:r>
            <a:r>
              <a:rPr lang="ru-RU" sz="2400" dirty="0" err="1"/>
              <a:t>мікрофонному</a:t>
            </a:r>
            <a:r>
              <a:rPr lang="ru-RU" sz="2400" dirty="0"/>
              <a:t> </a:t>
            </a:r>
            <a:r>
              <a:rPr lang="ru-RU" sz="2400" dirty="0" err="1"/>
              <a:t>передавачі</a:t>
            </a:r>
            <a:r>
              <a:rPr lang="ru-RU" sz="2400" dirty="0"/>
              <a:t>.</a:t>
            </a:r>
          </a:p>
          <a:p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95"/>
          <a:stretch/>
        </p:blipFill>
        <p:spPr>
          <a:xfrm>
            <a:off x="6373505" y="1941593"/>
            <a:ext cx="5382990" cy="4442196"/>
          </a:xfrm>
          <a:prstGeom prst="rect">
            <a:avLst/>
          </a:prstGeom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D2943628-C03D-B914-2A1F-5C0DE2B5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223252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18615" y="152399"/>
            <a:ext cx="11063785" cy="97766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3600" dirty="0"/>
              <a:t>Принципи радіозв'язку. Демодуляція-детектування.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57250" y="1530808"/>
            <a:ext cx="7014949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Детектування</a:t>
            </a:r>
            <a:r>
              <a:rPr kumimoji="0" lang="uk-UA" altLang="uk-UA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– </a:t>
            </a:r>
            <a:r>
              <a:rPr kumimoji="0" lang="uk-UA" altLang="uk-UA" sz="2000" b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це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виділення коливань низької (звукової) частоти з модульованого сигналу високої частоти. Для детектування коливань треба увімкнути в коло пристрій з неоднаковою провідністю в двох напрямах, наприклад, напівпровідниковий випрямляч або електронну лампу.</a:t>
            </a:r>
            <a:endParaRPr kumimoji="0" lang="uk-UA" altLang="uk-UA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795"/>
          <a:stretch/>
        </p:blipFill>
        <p:spPr>
          <a:xfrm>
            <a:off x="1872684" y="3347739"/>
            <a:ext cx="3911491" cy="322787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92078" y="1530808"/>
            <a:ext cx="4269161" cy="4845704"/>
          </a:xfrm>
          <a:prstGeom prst="rect">
            <a:avLst/>
          </a:prstGeom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27880C15-4D15-24EC-4727-0273D1116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50410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570" y="365126"/>
            <a:ext cx="10562230" cy="79493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/>
              <a:t>Блочні схеми передавача та приймача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61" t="-702" r="14176" b="59731"/>
          <a:stretch/>
        </p:blipFill>
        <p:spPr>
          <a:xfrm>
            <a:off x="3107734" y="1355663"/>
            <a:ext cx="8693622" cy="24809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2" descr="https://encrypted-tbn0.gstatic.com/images?q=tbn:ANd9GcQfnTfR356jPrV5QBxpVLBKL1gGwxXDbzJ3CcAnMJqE-o3_5fr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920" y="4361884"/>
            <a:ext cx="2047358" cy="2145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1304584417_0000012803-540x45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1"/>
          <a:stretch/>
        </p:blipFill>
        <p:spPr bwMode="auto">
          <a:xfrm>
            <a:off x="300251" y="1551267"/>
            <a:ext cx="2673012" cy="2142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6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54" t="48768" r="9463" b="2149"/>
          <a:stretch/>
        </p:blipFill>
        <p:spPr>
          <a:xfrm>
            <a:off x="725992" y="4032228"/>
            <a:ext cx="8581928" cy="272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3BB14D0-9946-61C4-E51E-DB261C7BD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92171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4149" y="253109"/>
            <a:ext cx="9594377" cy="88557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ru-RU" dirty="0" err="1"/>
              <a:t>Функції</a:t>
            </a:r>
            <a:r>
              <a:rPr lang="ru-RU" dirty="0"/>
              <a:t> </a:t>
            </a:r>
            <a:r>
              <a:rPr lang="ru-RU" dirty="0" err="1"/>
              <a:t>радіомовлення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73457" y="1439554"/>
            <a:ext cx="10849971" cy="49066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/>
              <a:t>Як і для </a:t>
            </a:r>
            <a:r>
              <a:rPr lang="ru-RU" sz="2200" dirty="0" err="1"/>
              <a:t>інших</a:t>
            </a:r>
            <a:r>
              <a:rPr lang="ru-RU" sz="2200" dirty="0"/>
              <a:t> ЗМІ, для </a:t>
            </a:r>
            <a:r>
              <a:rPr lang="ru-RU" sz="2200" dirty="0" err="1"/>
              <a:t>радіомовлення</a:t>
            </a:r>
            <a:r>
              <a:rPr lang="ru-RU" sz="2200" dirty="0"/>
              <a:t> </a:t>
            </a:r>
            <a:r>
              <a:rPr lang="ru-RU" sz="2200" dirty="0" err="1"/>
              <a:t>виділяють</a:t>
            </a:r>
            <a:r>
              <a:rPr lang="ru-RU" sz="2200" dirty="0"/>
              <a:t> </a:t>
            </a:r>
            <a:r>
              <a:rPr lang="ru-RU" sz="2200" dirty="0" err="1"/>
              <a:t>такі</a:t>
            </a:r>
            <a:r>
              <a:rPr lang="ru-RU" sz="2200" dirty="0"/>
              <a:t> </a:t>
            </a:r>
            <a:r>
              <a:rPr lang="ru-RU" sz="2200" dirty="0" err="1"/>
              <a:t>функції</a:t>
            </a:r>
            <a:r>
              <a:rPr lang="ru-RU" sz="2200" dirty="0"/>
              <a:t>:</a:t>
            </a:r>
          </a:p>
          <a:p>
            <a:pPr marL="0" indent="0">
              <a:buNone/>
            </a:pPr>
            <a:r>
              <a:rPr lang="ru-RU" sz="2200" dirty="0"/>
              <a:t>1. </a:t>
            </a:r>
            <a:r>
              <a:rPr lang="ru-RU" sz="2200" dirty="0" err="1"/>
              <a:t>Інтеграція</a:t>
            </a:r>
            <a:r>
              <a:rPr lang="ru-RU" sz="2200" dirty="0"/>
              <a:t> (</a:t>
            </a:r>
            <a:r>
              <a:rPr lang="ru-RU" sz="2200" dirty="0" err="1"/>
              <a:t>підтримує</a:t>
            </a:r>
            <a:r>
              <a:rPr lang="ru-RU" sz="2200" dirty="0"/>
              <a:t> </a:t>
            </a:r>
            <a:r>
              <a:rPr lang="ru-RU" sz="2200" dirty="0" err="1"/>
              <a:t>функціонування</a:t>
            </a:r>
            <a:r>
              <a:rPr lang="ru-RU" sz="2200" dirty="0"/>
              <a:t> </a:t>
            </a:r>
            <a:r>
              <a:rPr lang="ru-RU" sz="2200" dirty="0" err="1"/>
              <a:t>суспільства</a:t>
            </a:r>
            <a:r>
              <a:rPr lang="ru-RU" sz="2200" dirty="0"/>
              <a:t>, </a:t>
            </a:r>
            <a:r>
              <a:rPr lang="ru-RU" sz="2200" dirty="0" err="1"/>
              <a:t>його</a:t>
            </a:r>
            <a:r>
              <a:rPr lang="ru-RU" sz="2200" dirty="0"/>
              <a:t> </a:t>
            </a:r>
            <a:r>
              <a:rPr lang="ru-RU" sz="2200" dirty="0" err="1"/>
              <a:t>входження</a:t>
            </a:r>
            <a:r>
              <a:rPr lang="ru-RU" sz="2200" dirty="0"/>
              <a:t> в </a:t>
            </a:r>
            <a:r>
              <a:rPr lang="ru-RU" sz="2200" dirty="0" err="1"/>
              <a:t>інформаційний</a:t>
            </a:r>
            <a:r>
              <a:rPr lang="ru-RU" sz="2200" dirty="0"/>
              <a:t> </a:t>
            </a:r>
            <a:r>
              <a:rPr lang="ru-RU" sz="2200" dirty="0" err="1"/>
              <a:t>простір</a:t>
            </a:r>
            <a:r>
              <a:rPr lang="ru-RU" sz="2200" dirty="0"/>
              <a:t>);</a:t>
            </a:r>
          </a:p>
          <a:p>
            <a:pPr marL="0" indent="0">
              <a:buNone/>
            </a:pPr>
            <a:r>
              <a:rPr lang="ru-RU" sz="2200" dirty="0"/>
              <a:t>2. </a:t>
            </a:r>
            <a:r>
              <a:rPr lang="ru-RU" sz="2200" dirty="0" err="1"/>
              <a:t>Соціалізація</a:t>
            </a:r>
            <a:r>
              <a:rPr lang="ru-RU" sz="2200" dirty="0"/>
              <a:t> (</a:t>
            </a:r>
            <a:r>
              <a:rPr lang="ru-RU" sz="2200" dirty="0" err="1"/>
              <a:t>пропагує</a:t>
            </a:r>
            <a:r>
              <a:rPr lang="ru-RU" sz="2200" dirty="0"/>
              <a:t> </a:t>
            </a:r>
            <a:r>
              <a:rPr lang="ru-RU" sz="2200" dirty="0" err="1"/>
              <a:t>певний</a:t>
            </a:r>
            <a:r>
              <a:rPr lang="ru-RU" sz="2200" dirty="0"/>
              <a:t> стиль </a:t>
            </a:r>
            <a:r>
              <a:rPr lang="ru-RU" sz="2200" dirty="0" err="1"/>
              <a:t>життя</a:t>
            </a:r>
            <a:r>
              <a:rPr lang="ru-RU" sz="2200" dirty="0"/>
              <a:t>, а </a:t>
            </a:r>
            <a:r>
              <a:rPr lang="ru-RU" sz="2200" dirty="0" err="1"/>
              <a:t>також</a:t>
            </a:r>
            <a:r>
              <a:rPr lang="ru-RU" sz="2200" dirty="0"/>
              <a:t> </a:t>
            </a:r>
            <a:r>
              <a:rPr lang="ru-RU" sz="2200" dirty="0" err="1"/>
              <a:t>моральні</a:t>
            </a:r>
            <a:r>
              <a:rPr lang="ru-RU" sz="2200" dirty="0"/>
              <a:t> </a:t>
            </a:r>
            <a:r>
              <a:rPr lang="ru-RU" sz="2200" dirty="0" err="1"/>
              <a:t>цінності</a:t>
            </a:r>
            <a:r>
              <a:rPr lang="ru-RU" sz="2200" dirty="0"/>
              <a:t>);</a:t>
            </a:r>
          </a:p>
          <a:p>
            <a:pPr marL="0" indent="0">
              <a:buNone/>
            </a:pPr>
            <a:r>
              <a:rPr lang="ru-RU" sz="2200" dirty="0"/>
              <a:t>3. </a:t>
            </a:r>
            <a:r>
              <a:rPr lang="ru-RU" sz="2200" dirty="0" err="1"/>
              <a:t>Організація</a:t>
            </a:r>
            <a:r>
              <a:rPr lang="ru-RU" sz="2200" dirty="0"/>
              <a:t> (</a:t>
            </a:r>
            <a:r>
              <a:rPr lang="ru-RU" sz="2200" dirty="0" err="1"/>
              <a:t>спонукає</a:t>
            </a:r>
            <a:r>
              <a:rPr lang="ru-RU" sz="2200" dirty="0"/>
              <a:t> людей до </a:t>
            </a:r>
            <a:r>
              <a:rPr lang="ru-RU" sz="2200" dirty="0" err="1"/>
              <a:t>дії</a:t>
            </a:r>
            <a:r>
              <a:rPr lang="ru-RU" sz="2200" dirty="0"/>
              <a:t>, до </a:t>
            </a:r>
            <a:r>
              <a:rPr lang="ru-RU" sz="2200" dirty="0" err="1"/>
              <a:t>прийняття</a:t>
            </a:r>
            <a:r>
              <a:rPr lang="ru-RU" sz="2200" dirty="0"/>
              <a:t> </a:t>
            </a:r>
            <a:r>
              <a:rPr lang="ru-RU" sz="2200" dirty="0" err="1"/>
              <a:t>рішень</a:t>
            </a:r>
            <a:r>
              <a:rPr lang="ru-RU" sz="2200" dirty="0"/>
              <a:t>);</a:t>
            </a:r>
          </a:p>
          <a:p>
            <a:pPr marL="0" indent="0">
              <a:buNone/>
            </a:pPr>
            <a:r>
              <a:rPr lang="ru-RU" sz="2200" dirty="0"/>
              <a:t>4. </a:t>
            </a:r>
            <a:r>
              <a:rPr lang="ru-RU" sz="2200" dirty="0" err="1"/>
              <a:t>Інформування</a:t>
            </a:r>
            <a:r>
              <a:rPr lang="ru-RU" sz="2200" dirty="0"/>
              <a:t> (</a:t>
            </a:r>
            <a:r>
              <a:rPr lang="ru-RU" sz="2200" dirty="0" err="1"/>
              <a:t>задовольняє</a:t>
            </a:r>
            <a:r>
              <a:rPr lang="ru-RU" sz="2200" dirty="0"/>
              <a:t> потребу слухача в </a:t>
            </a:r>
            <a:r>
              <a:rPr lang="ru-RU" sz="2200" dirty="0" err="1"/>
              <a:t>інформації</a:t>
            </a:r>
            <a:r>
              <a:rPr lang="ru-RU" sz="2200" dirty="0"/>
              <a:t>)</a:t>
            </a:r>
          </a:p>
          <a:p>
            <a:pPr marL="0" indent="0">
              <a:buNone/>
            </a:pPr>
            <a:r>
              <a:rPr lang="ru-RU" sz="2200" dirty="0"/>
              <a:t>5. </a:t>
            </a:r>
            <a:r>
              <a:rPr lang="ru-RU" sz="2200" dirty="0" err="1"/>
              <a:t>Просвітництво</a:t>
            </a:r>
            <a:r>
              <a:rPr lang="ru-RU" sz="2200" dirty="0"/>
              <a:t> (</a:t>
            </a:r>
            <a:r>
              <a:rPr lang="ru-RU" sz="2200" dirty="0" err="1"/>
              <a:t>набуття</a:t>
            </a:r>
            <a:r>
              <a:rPr lang="ru-RU" sz="2200" dirty="0"/>
              <a:t> </a:t>
            </a:r>
            <a:r>
              <a:rPr lang="ru-RU" sz="2200" dirty="0" err="1"/>
              <a:t>нових</a:t>
            </a:r>
            <a:r>
              <a:rPr lang="ru-RU" sz="2200" dirty="0"/>
              <a:t> </a:t>
            </a:r>
            <a:r>
              <a:rPr lang="ru-RU" sz="2200" dirty="0" err="1"/>
              <a:t>знань</a:t>
            </a:r>
            <a:r>
              <a:rPr lang="ru-RU" sz="2200" dirty="0"/>
              <a:t>);</a:t>
            </a:r>
          </a:p>
          <a:p>
            <a:pPr marL="0" indent="0">
              <a:buNone/>
            </a:pPr>
            <a:r>
              <a:rPr lang="ru-RU" sz="2200" dirty="0"/>
              <a:t>6. </a:t>
            </a:r>
            <a:r>
              <a:rPr lang="ru-RU" sz="2200" dirty="0" err="1"/>
              <a:t>Розважальна</a:t>
            </a:r>
            <a:r>
              <a:rPr lang="ru-RU" sz="2200" dirty="0"/>
              <a:t> </a:t>
            </a:r>
            <a:r>
              <a:rPr lang="ru-RU" sz="2200" dirty="0" err="1"/>
              <a:t>функція</a:t>
            </a:r>
            <a:r>
              <a:rPr lang="ru-RU" sz="2200" dirty="0"/>
              <a:t> (</a:t>
            </a:r>
            <a:r>
              <a:rPr lang="ru-RU" sz="2200" dirty="0" err="1"/>
              <a:t>допомагає</a:t>
            </a:r>
            <a:r>
              <a:rPr lang="ru-RU" sz="2200" dirty="0"/>
              <a:t> </a:t>
            </a:r>
            <a:r>
              <a:rPr lang="ru-RU" sz="2200" dirty="0" err="1"/>
              <a:t>відволіктися</a:t>
            </a:r>
            <a:r>
              <a:rPr lang="ru-RU" sz="2200" dirty="0"/>
              <a:t> </a:t>
            </a:r>
            <a:r>
              <a:rPr lang="ru-RU" sz="2200" dirty="0" err="1"/>
              <a:t>від</a:t>
            </a:r>
            <a:r>
              <a:rPr lang="ru-RU" sz="2200" dirty="0"/>
              <a:t> </a:t>
            </a:r>
            <a:r>
              <a:rPr lang="ru-RU" sz="2200" dirty="0" err="1"/>
              <a:t>щоденних</a:t>
            </a:r>
            <a:r>
              <a:rPr lang="ru-RU" sz="2200" dirty="0"/>
              <a:t> проблем і просто </a:t>
            </a:r>
            <a:r>
              <a:rPr lang="ru-RU" sz="2200" dirty="0" err="1"/>
              <a:t>відпочити</a:t>
            </a:r>
            <a:r>
              <a:rPr lang="ru-RU" sz="2200" dirty="0"/>
              <a:t>);</a:t>
            </a:r>
          </a:p>
          <a:p>
            <a:pPr marL="0" indent="0">
              <a:buNone/>
            </a:pPr>
            <a:r>
              <a:rPr lang="ru-RU" sz="2200" dirty="0"/>
              <a:t>7. </a:t>
            </a:r>
            <a:r>
              <a:rPr lang="ru-RU" sz="2200" dirty="0" err="1"/>
              <a:t>Виховання</a:t>
            </a:r>
            <a:r>
              <a:rPr lang="ru-RU" sz="2200" dirty="0"/>
              <a:t> (</a:t>
            </a:r>
            <a:r>
              <a:rPr lang="ru-RU" sz="2200" dirty="0" err="1"/>
              <a:t>впливає</a:t>
            </a:r>
            <a:r>
              <a:rPr lang="ru-RU" sz="2200" dirty="0"/>
              <a:t> на </a:t>
            </a:r>
            <a:r>
              <a:rPr lang="ru-RU" sz="2200" dirty="0" err="1"/>
              <a:t>формування</a:t>
            </a:r>
            <a:r>
              <a:rPr lang="ru-RU" sz="2200" dirty="0"/>
              <a:t> </a:t>
            </a:r>
            <a:r>
              <a:rPr lang="ru-RU" sz="2200" dirty="0" err="1"/>
              <a:t>громадської</a:t>
            </a:r>
            <a:r>
              <a:rPr lang="ru-RU" sz="2200" dirty="0"/>
              <a:t> думки);</a:t>
            </a:r>
          </a:p>
          <a:p>
            <a:pPr marL="0" indent="0">
              <a:buNone/>
            </a:pPr>
            <a:r>
              <a:rPr lang="ru-RU" sz="2200" dirty="0"/>
              <a:t>8. </a:t>
            </a:r>
            <a:r>
              <a:rPr lang="ru-RU" sz="2200" dirty="0" err="1"/>
              <a:t>Спілкування</a:t>
            </a:r>
            <a:r>
              <a:rPr lang="ru-RU" sz="2200" dirty="0"/>
              <a:t> (</a:t>
            </a:r>
            <a:r>
              <a:rPr lang="ru-RU" sz="2200" dirty="0" err="1"/>
              <a:t>засобом</a:t>
            </a:r>
            <a:r>
              <a:rPr lang="ru-RU" sz="2200" dirty="0"/>
              <a:t> </a:t>
            </a:r>
            <a:r>
              <a:rPr lang="ru-RU" sz="2200" dirty="0" err="1"/>
              <a:t>інтерактивного</a:t>
            </a:r>
            <a:r>
              <a:rPr lang="ru-RU" sz="2200" dirty="0"/>
              <a:t> </a:t>
            </a:r>
            <a:r>
              <a:rPr lang="ru-RU" sz="2200" dirty="0" err="1"/>
              <a:t>спілкування</a:t>
            </a:r>
            <a:r>
              <a:rPr lang="ru-RU" sz="2200" dirty="0"/>
              <a:t> в </a:t>
            </a:r>
            <a:r>
              <a:rPr lang="ru-RU" sz="2200" dirty="0" err="1"/>
              <a:t>ефірі</a:t>
            </a:r>
            <a:r>
              <a:rPr lang="ru-RU" sz="2200" dirty="0"/>
              <a:t> </a:t>
            </a:r>
            <a:r>
              <a:rPr lang="ru-RU" sz="2200" dirty="0" err="1"/>
              <a:t>дає</a:t>
            </a:r>
            <a:r>
              <a:rPr lang="ru-RU" sz="2200" dirty="0"/>
              <a:t> </a:t>
            </a:r>
            <a:r>
              <a:rPr lang="ru-RU" sz="2200" dirty="0" err="1"/>
              <a:t>змогу</a:t>
            </a:r>
            <a:r>
              <a:rPr lang="ru-RU" sz="2200" dirty="0"/>
              <a:t> людям </a:t>
            </a:r>
            <a:r>
              <a:rPr lang="ru-RU" sz="2200" dirty="0" err="1"/>
              <a:t>висловити</a:t>
            </a:r>
            <a:r>
              <a:rPr lang="ru-RU" sz="2200" dirty="0"/>
              <a:t> свою точку </a:t>
            </a:r>
            <a:r>
              <a:rPr lang="ru-RU" sz="2200" dirty="0" err="1"/>
              <a:t>зору</a:t>
            </a:r>
            <a:r>
              <a:rPr lang="ru-RU" sz="2200" dirty="0"/>
              <a:t> на ту </a:t>
            </a:r>
            <a:r>
              <a:rPr lang="ru-RU" sz="2200" dirty="0" err="1"/>
              <a:t>чи</a:t>
            </a:r>
            <a:r>
              <a:rPr lang="ru-RU" sz="2200" dirty="0"/>
              <a:t> </a:t>
            </a:r>
            <a:r>
              <a:rPr lang="ru-RU" sz="2200" dirty="0" err="1"/>
              <a:t>іншу</a:t>
            </a:r>
            <a:r>
              <a:rPr lang="ru-RU" sz="2200" dirty="0"/>
              <a:t> проблему);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BDEE0EE8-9DD0-7573-AA17-C54E00C50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Новгород-Сіверський ліцей №1.  Бельдяга Олена. 2023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49444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1" id="{35DCD6A4-0ED5-4C0D-9EAD-1E482E736025}" vid="{238114B5-8EF5-449A-B77F-1D6EE2CC373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Тема11</Template>
  <TotalTime>613</TotalTime>
  <Words>1539</Words>
  <Application>Microsoft Office PowerPoint</Application>
  <PresentationFormat>Широкий екран</PresentationFormat>
  <Paragraphs>135</Paragraphs>
  <Slides>24</Slides>
  <Notes>1</Notes>
  <HiddenSlides>1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Cambria Math</vt:lpstr>
      <vt:lpstr>Times New Roman</vt:lpstr>
      <vt:lpstr>Wingdings</vt:lpstr>
      <vt:lpstr>Тема11</vt:lpstr>
      <vt:lpstr>Радіо</vt:lpstr>
      <vt:lpstr>Презентація PowerPoint</vt:lpstr>
      <vt:lpstr>Презентація PowerPoint</vt:lpstr>
      <vt:lpstr>Презентація PowerPoint</vt:lpstr>
      <vt:lpstr>Вібратор Герца. Відкритий коливальний контур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Принципи радіозв'язку</vt:lpstr>
      <vt:lpstr>Принципи радіозв'язку</vt:lpstr>
      <vt:lpstr>Принципи радіозв'язку. Модуляція.</vt:lpstr>
      <vt:lpstr>Принципи радіозв'язку. Амплітудна модуляція.</vt:lpstr>
      <vt:lpstr>Радіозв’язок</vt:lpstr>
      <vt:lpstr>Радіозв’язок</vt:lpstr>
      <vt:lpstr>Принципи радіозв'язку. Приймальна антена.</vt:lpstr>
      <vt:lpstr>Принципи радіозв'язку. Демодуляція-детектування.</vt:lpstr>
      <vt:lpstr>Принципи радіозв'язку. Демодуляція-детектування.</vt:lpstr>
      <vt:lpstr>Блочні схеми передавача та приймача</vt:lpstr>
      <vt:lpstr>Функції радіомовлення</vt:lpstr>
    </vt:vector>
  </TitlesOfParts>
  <Company>School 1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Олена Бельдяга</dc:creator>
  <cp:lastModifiedBy>Олена Бельдяга</cp:lastModifiedBy>
  <cp:revision>29</cp:revision>
  <dcterms:created xsi:type="dcterms:W3CDTF">2017-12-11T13:00:13Z</dcterms:created>
  <dcterms:modified xsi:type="dcterms:W3CDTF">2023-11-25T12:41:36Z</dcterms:modified>
</cp:coreProperties>
</file>